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6"/>
  </p:notesMasterIdLst>
  <p:sldIdLst>
    <p:sldId id="256" r:id="rId2"/>
    <p:sldId id="274" r:id="rId3"/>
    <p:sldId id="257" r:id="rId4"/>
    <p:sldId id="258" r:id="rId5"/>
    <p:sldId id="260" r:id="rId6"/>
    <p:sldId id="259" r:id="rId7"/>
    <p:sldId id="275" r:id="rId8"/>
    <p:sldId id="263" r:id="rId9"/>
    <p:sldId id="264" r:id="rId10"/>
    <p:sldId id="267" r:id="rId11"/>
    <p:sldId id="276" r:id="rId12"/>
    <p:sldId id="269" r:id="rId13"/>
    <p:sldId id="271" r:id="rId14"/>
    <p:sldId id="272" r:id="rId15"/>
  </p:sldIdLst>
  <p:sldSz cx="9144000" cy="6858000" type="screen4x3"/>
  <p:notesSz cx="68580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074" y="-75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a:defRPr sz="1200"/>
            </a:lvl1pPr>
          </a:lstStyle>
          <a:p>
            <a:fld id="{B7DBEBBB-0F93-49C6-B533-8FF18423C84B}" type="datetimeFigureOut">
              <a:rPr lang="en-US" smtClean="0"/>
              <a:pPr/>
              <a:t>2/6/2013</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a:defRPr sz="1200"/>
            </a:lvl1pPr>
          </a:lstStyle>
          <a:p>
            <a:fld id="{91E94AEC-CD4E-4644-B731-B682A2E67AED}" type="slidenum">
              <a:rPr lang="en-US" smtClean="0"/>
              <a:pPr/>
              <a:t>‹#›</a:t>
            </a:fld>
            <a:endParaRPr lang="en-US"/>
          </a:p>
        </p:txBody>
      </p:sp>
    </p:spTree>
    <p:extLst>
      <p:ext uri="{BB962C8B-B14F-4D97-AF65-F5344CB8AC3E}">
        <p14:creationId xmlns:p14="http://schemas.microsoft.com/office/powerpoint/2010/main" val="513986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Promised</a:t>
            </a:r>
            <a:r>
              <a:rPr lang="en-US" baseline="0" dirty="0" smtClean="0"/>
              <a:t> Dr. Destler that we would do our best to minimize the impact of compliance – for this topic as well as others - on you - the various depts.</a:t>
            </a:r>
          </a:p>
          <a:p>
            <a:pPr marL="0" marR="0" lvl="2" indent="0" algn="l" defTabSz="914400" rtl="0" eaLnBrk="1" fontAlgn="auto" latinLnBrk="0" hangingPunct="1">
              <a:lnSpc>
                <a:spcPct val="100000"/>
              </a:lnSpc>
              <a:spcBef>
                <a:spcPts val="0"/>
              </a:spcBef>
              <a:spcAft>
                <a:spcPts val="0"/>
              </a:spcAft>
              <a:buClrTx/>
              <a:buSzTx/>
              <a:buFontTx/>
              <a:buNone/>
              <a:tabLst/>
              <a:defRPr/>
            </a:pPr>
            <a:r>
              <a:rPr lang="en-US" baseline="0" dirty="0" smtClean="0"/>
              <a:t>Jody – interacts with the agency responsible for regulating camps, the Monroe Co. Health Dept.  EH&amp;S should be involved any time we are working directly with a regulatory agency on things like permits and inspections.  When the inspector shows up at your camp (whether or not you have a permit) please call Jody immediately.</a:t>
            </a:r>
          </a:p>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Website dedicated to this topic</a:t>
            </a:r>
          </a:p>
          <a:p>
            <a:endParaRPr lang="en-US" dirty="0"/>
          </a:p>
        </p:txBody>
      </p:sp>
      <p:sp>
        <p:nvSpPr>
          <p:cNvPr id="4" name="Slide Number Placeholder 3"/>
          <p:cNvSpPr>
            <a:spLocks noGrp="1"/>
          </p:cNvSpPr>
          <p:nvPr>
            <p:ph type="sldNum" sz="quarter" idx="10"/>
          </p:nvPr>
        </p:nvSpPr>
        <p:spPr/>
        <p:txBody>
          <a:bodyPr/>
          <a:lstStyle/>
          <a:p>
            <a:fld id="{91E94AEC-CD4E-4644-B731-B682A2E67AED}"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many </a:t>
            </a:r>
            <a:r>
              <a:rPr lang="en-US" baseline="0" dirty="0" err="1" smtClean="0"/>
              <a:t>depts</a:t>
            </a:r>
            <a:r>
              <a:rPr lang="en-US" baseline="0" dirty="0" smtClean="0"/>
              <a:t> have chosen to structure program so that not permitted, important to review the </a:t>
            </a:r>
            <a:r>
              <a:rPr lang="en-US" baseline="0" dirty="0" err="1" smtClean="0"/>
              <a:t>regs</a:t>
            </a:r>
            <a:r>
              <a:rPr lang="en-US" baseline="0" dirty="0" smtClean="0"/>
              <a:t> so that we can make informed decisions going forward. In addition  as these are standards set forth by NY for working with minors, we should be cognizant of them and mirror as appropriate whenever we are interacting with minors.</a:t>
            </a:r>
            <a:endParaRPr lang="en-US" dirty="0"/>
          </a:p>
        </p:txBody>
      </p:sp>
      <p:sp>
        <p:nvSpPr>
          <p:cNvPr id="4" name="Slide Number Placeholder 3"/>
          <p:cNvSpPr>
            <a:spLocks noGrp="1"/>
          </p:cNvSpPr>
          <p:nvPr>
            <p:ph type="sldNum" sz="quarter" idx="10"/>
          </p:nvPr>
        </p:nvSpPr>
        <p:spPr/>
        <p:txBody>
          <a:bodyPr/>
          <a:lstStyle/>
          <a:p>
            <a:fld id="{91E94AEC-CD4E-4644-B731-B682A2E67AED}"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to address restrictions and special needs;</a:t>
            </a:r>
            <a:endParaRPr lang="en-US" dirty="0"/>
          </a:p>
        </p:txBody>
      </p:sp>
      <p:sp>
        <p:nvSpPr>
          <p:cNvPr id="4" name="Slide Number Placeholder 3"/>
          <p:cNvSpPr>
            <a:spLocks noGrp="1"/>
          </p:cNvSpPr>
          <p:nvPr>
            <p:ph type="sldNum" sz="quarter" idx="10"/>
          </p:nvPr>
        </p:nvSpPr>
        <p:spPr/>
        <p:txBody>
          <a:bodyPr/>
          <a:lstStyle/>
          <a:p>
            <a:fld id="{91E94AEC-CD4E-4644-B731-B682A2E67AED}"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FD27AB-D97C-40C0-BFA1-0BC5AF8A8406}" type="datetimeFigureOut">
              <a:rPr lang="en-US" smtClean="0"/>
              <a:pPr/>
              <a:t>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469F80-DDF5-4094-804D-48AF268CAE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469F80-DDF5-4094-804D-48AF268CAE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469F80-DDF5-4094-804D-48AF268CAE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469F80-DDF5-4094-804D-48AF268CAEA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469F80-DDF5-4094-804D-48AF268CAE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469F80-DDF5-4094-804D-48AF268CAE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469F80-DDF5-4094-804D-48AF268CAE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469F80-DDF5-4094-804D-48AF268CAE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BFD27AB-D97C-40C0-BFA1-0BC5AF8A8406}" type="datetimeFigureOut">
              <a:rPr lang="en-US" smtClean="0"/>
              <a:pPr/>
              <a:t>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469F80-DDF5-4094-804D-48AF268CAE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BFD27AB-D97C-40C0-BFA1-0BC5AF8A8406}" type="datetimeFigureOut">
              <a:rPr lang="en-US" smtClean="0"/>
              <a:pPr/>
              <a:t>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469F80-DDF5-4094-804D-48AF268CAE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FD27AB-D97C-40C0-BFA1-0BC5AF8A8406}" type="datetimeFigureOut">
              <a:rPr lang="en-US" smtClean="0"/>
              <a:pPr/>
              <a:t>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469F80-DDF5-4094-804D-48AF268CAE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FD27AB-D97C-40C0-BFA1-0BC5AF8A8406}" type="datetimeFigureOut">
              <a:rPr lang="en-US" smtClean="0"/>
              <a:pPr/>
              <a:t>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469F80-DDF5-4094-804D-48AF268CAE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finweb.rit.edu/grms/guidelines_for_minors.html" TargetMode="External"/><Relationship Id="rId2" Type="http://schemas.openxmlformats.org/officeDocument/2006/relationships/hyperlink" Target="http://www.health.ny.gov/environmental/outdoors/cam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81199"/>
          </a:xfrm>
        </p:spPr>
        <p:txBody>
          <a:bodyPr/>
          <a:lstStyle/>
          <a:p>
            <a:pPr algn="ctr"/>
            <a:r>
              <a:rPr lang="en-US" dirty="0" smtClean="0"/>
              <a:t>RIT Summer Camp Guidelines</a:t>
            </a:r>
            <a:endParaRPr lang="en-US" dirty="0"/>
          </a:p>
        </p:txBody>
      </p:sp>
      <p:sp>
        <p:nvSpPr>
          <p:cNvPr id="5" name="Subtitle 2"/>
          <p:cNvSpPr>
            <a:spLocks noGrp="1"/>
          </p:cNvSpPr>
          <p:nvPr>
            <p:ph type="subTitle" idx="1"/>
          </p:nvPr>
        </p:nvSpPr>
        <p:spPr>
          <a:xfrm>
            <a:off x="609600" y="3733800"/>
            <a:ext cx="7772400" cy="1199704"/>
          </a:xfrm>
        </p:spPr>
        <p:txBody>
          <a:bodyPr>
            <a:normAutofit fontScale="25000" lnSpcReduction="20000"/>
          </a:bodyPr>
          <a:lstStyle/>
          <a:p>
            <a:pPr algn="l"/>
            <a:r>
              <a:rPr lang="en-US" sz="11200" dirty="0" smtClean="0"/>
              <a:t>Melinda Ward				Jody Nolan</a:t>
            </a:r>
          </a:p>
          <a:p>
            <a:pPr algn="l"/>
            <a:endParaRPr lang="en-US" sz="11200" dirty="0" smtClean="0"/>
          </a:p>
          <a:p>
            <a:pPr algn="ctr"/>
            <a:r>
              <a:rPr lang="en-US" sz="11200" dirty="0" smtClean="0"/>
              <a:t>Global Risk Management Services</a:t>
            </a:r>
          </a:p>
          <a:p>
            <a:endParaRPr lang="en-US" sz="8000" dirty="0" smtClean="0"/>
          </a:p>
          <a:p>
            <a:endParaRPr lang="en-US" sz="5500" dirty="0"/>
          </a:p>
          <a:p>
            <a:r>
              <a:rPr lang="en-US" dirty="0" smtClean="0"/>
              <a:t>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11763"/>
          </a:xfrm>
        </p:spPr>
        <p:txBody>
          <a:bodyPr>
            <a:noAutofit/>
          </a:bodyPr>
          <a:lstStyle/>
          <a:p>
            <a:pPr marL="736092" lvl="1" indent="-342900">
              <a:buAutoNum type="arabicParenBoth"/>
            </a:pPr>
            <a:endParaRPr lang="en-US" sz="1800" b="1" dirty="0" smtClean="0"/>
          </a:p>
          <a:p>
            <a:pPr marL="736092" lvl="1" indent="-342900">
              <a:buFont typeface="Wingdings" pitchFamily="2" charset="2"/>
              <a:buChar char="Ø"/>
            </a:pPr>
            <a:r>
              <a:rPr lang="en-US" sz="1800" b="1" dirty="0" smtClean="0"/>
              <a:t>Personnel</a:t>
            </a:r>
            <a:endParaRPr lang="en-US" sz="1800" dirty="0" smtClean="0"/>
          </a:p>
          <a:p>
            <a:pPr marL="973836" lvl="2" indent="-342900">
              <a:buFont typeface="Wingdings" pitchFamily="2" charset="2"/>
              <a:buChar char="Ø"/>
            </a:pPr>
            <a:r>
              <a:rPr lang="en-US" sz="1800" dirty="0" smtClean="0"/>
              <a:t>Staff </a:t>
            </a:r>
            <a:r>
              <a:rPr lang="en-US" sz="1800" dirty="0"/>
              <a:t>job </a:t>
            </a:r>
            <a:r>
              <a:rPr lang="en-US" sz="1800" dirty="0" smtClean="0"/>
              <a:t>descriptions</a:t>
            </a:r>
          </a:p>
          <a:p>
            <a:pPr marL="973836" lvl="2" indent="-342900">
              <a:buFont typeface="Wingdings" pitchFamily="2" charset="2"/>
              <a:buChar char="Ø"/>
            </a:pPr>
            <a:r>
              <a:rPr lang="en-US" sz="1800" dirty="0" smtClean="0"/>
              <a:t>Procedure </a:t>
            </a:r>
            <a:r>
              <a:rPr lang="en-US" sz="1800" dirty="0"/>
              <a:t>for verification of staff </a:t>
            </a:r>
            <a:r>
              <a:rPr lang="en-US" sz="1800" dirty="0" smtClean="0"/>
              <a:t>qualifications</a:t>
            </a:r>
          </a:p>
          <a:p>
            <a:pPr marL="973836" lvl="2" indent="-342900">
              <a:buFont typeface="Wingdings" pitchFamily="2" charset="2"/>
              <a:buChar char="Ø"/>
            </a:pPr>
            <a:r>
              <a:rPr lang="en-US" sz="1800" dirty="0" smtClean="0"/>
              <a:t>Training</a:t>
            </a:r>
          </a:p>
          <a:p>
            <a:pPr lvl="1">
              <a:buNone/>
            </a:pPr>
            <a:endParaRPr lang="en-US" sz="1800" dirty="0"/>
          </a:p>
          <a:p>
            <a:pPr lvl="1">
              <a:buFont typeface="Wingdings" pitchFamily="2" charset="2"/>
              <a:buChar char="Ø"/>
            </a:pPr>
            <a:r>
              <a:rPr lang="en-US" sz="1800" b="1" dirty="0" smtClean="0"/>
              <a:t>Fire safety</a:t>
            </a:r>
            <a:endParaRPr lang="en-US" sz="1800" dirty="0" smtClean="0"/>
          </a:p>
          <a:p>
            <a:pPr lvl="2">
              <a:buFont typeface="Wingdings" pitchFamily="2" charset="2"/>
              <a:buChar char="Ø"/>
            </a:pPr>
            <a:r>
              <a:rPr lang="en-US" sz="1800" dirty="0" smtClean="0"/>
              <a:t>required </a:t>
            </a:r>
            <a:r>
              <a:rPr lang="en-US" sz="1800" dirty="0"/>
              <a:t>fire drills and </a:t>
            </a:r>
            <a:r>
              <a:rPr lang="en-US" sz="1800" dirty="0" smtClean="0"/>
              <a:t>log</a:t>
            </a:r>
          </a:p>
          <a:p>
            <a:pPr lvl="2">
              <a:buNone/>
            </a:pPr>
            <a:endParaRPr lang="en-US" sz="1800" b="1" dirty="0" smtClean="0"/>
          </a:p>
          <a:p>
            <a:pPr lvl="1">
              <a:buFont typeface="Wingdings" pitchFamily="2" charset="2"/>
              <a:buChar char="Ø"/>
            </a:pPr>
            <a:r>
              <a:rPr lang="en-US" sz="1800" b="1" dirty="0" smtClean="0"/>
              <a:t>General and activity specific safety</a:t>
            </a:r>
            <a:r>
              <a:rPr lang="en-US" sz="1800" dirty="0" smtClean="0"/>
              <a:t>	</a:t>
            </a:r>
          </a:p>
          <a:p>
            <a:pPr lvl="2">
              <a:buFont typeface="Wingdings" pitchFamily="2" charset="2"/>
              <a:buChar char="Ø"/>
            </a:pPr>
            <a:r>
              <a:rPr lang="en-US" sz="1800" dirty="0" smtClean="0"/>
              <a:t>Buddy system</a:t>
            </a:r>
          </a:p>
          <a:p>
            <a:pPr lvl="2">
              <a:buFont typeface="Wingdings" pitchFamily="2" charset="2"/>
              <a:buChar char="Ø"/>
            </a:pPr>
            <a:r>
              <a:rPr lang="en-US" sz="1800" dirty="0" smtClean="0"/>
              <a:t>Lost camper protocols</a:t>
            </a:r>
          </a:p>
          <a:p>
            <a:pPr lvl="2">
              <a:buFont typeface="Wingdings" pitchFamily="2" charset="2"/>
              <a:buChar char="Ø"/>
            </a:pPr>
            <a:r>
              <a:rPr lang="en-US" sz="1800" dirty="0" smtClean="0"/>
              <a:t>Camper orientation</a:t>
            </a:r>
          </a:p>
          <a:p>
            <a:endParaRPr lang="en-US" dirty="0" smtClean="0"/>
          </a:p>
          <a:p>
            <a:pPr lvl="2">
              <a:buFont typeface="Wingdings" pitchFamily="2" charset="2"/>
              <a:buChar char="Ø"/>
            </a:pPr>
            <a:endParaRPr lang="en-US" sz="1600" b="1" dirty="0" smtClean="0"/>
          </a:p>
        </p:txBody>
      </p:sp>
      <p:sp>
        <p:nvSpPr>
          <p:cNvPr id="2" name="Title 1"/>
          <p:cNvSpPr>
            <a:spLocks noGrp="1"/>
          </p:cNvSpPr>
          <p:nvPr>
            <p:ph type="title"/>
          </p:nvPr>
        </p:nvSpPr>
        <p:spPr>
          <a:xfrm>
            <a:off x="457200" y="381000"/>
            <a:ext cx="8229600" cy="1143000"/>
          </a:xfrm>
        </p:spPr>
        <p:txBody>
          <a:bodyPr>
            <a:normAutofit fontScale="90000"/>
          </a:bodyPr>
          <a:lstStyle/>
          <a:p>
            <a:pPr algn="ctr"/>
            <a:r>
              <a:rPr lang="en-US" dirty="0" smtClean="0"/>
              <a:t>Permit requirements  </a:t>
            </a:r>
            <a:br>
              <a:rPr lang="en-US" dirty="0" smtClean="0"/>
            </a:br>
            <a:r>
              <a:rPr lang="en-US" dirty="0" smtClean="0"/>
              <a:t>Camp Safety Plan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Required unless “non-swimmers”</a:t>
            </a:r>
          </a:p>
          <a:p>
            <a:r>
              <a:rPr lang="en-US" sz="3200" dirty="0" smtClean="0"/>
              <a:t>21 years of age or older</a:t>
            </a:r>
          </a:p>
          <a:p>
            <a:r>
              <a:rPr lang="en-US" sz="3200" dirty="0" smtClean="0"/>
              <a:t>Advanced lifeguard qualifications</a:t>
            </a:r>
          </a:p>
          <a:p>
            <a:r>
              <a:rPr lang="en-US" sz="3200" dirty="0" smtClean="0"/>
              <a:t>Completed a training course in lifeguard supervision and management </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Permit Requirements</a:t>
            </a:r>
            <a:br>
              <a:rPr lang="en-US" dirty="0" smtClean="0"/>
            </a:br>
            <a:r>
              <a:rPr lang="en-US" dirty="0" smtClean="0"/>
              <a:t>Aquatics Director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buNone/>
            </a:pPr>
            <a:r>
              <a:rPr lang="en-US" sz="1800" b="1" dirty="0" smtClean="0"/>
              <a:t>Camp must have a qualified (Doctor, Nurse, EMT) Medical Director</a:t>
            </a:r>
          </a:p>
          <a:p>
            <a:pPr lvl="1">
              <a:buNone/>
            </a:pPr>
            <a:endParaRPr lang="en-US" sz="1800" b="1" dirty="0" smtClean="0"/>
          </a:p>
          <a:p>
            <a:pPr lvl="1">
              <a:buFont typeface="Wingdings" pitchFamily="2" charset="2"/>
              <a:buChar char="ü"/>
            </a:pPr>
            <a:r>
              <a:rPr lang="en-US" sz="1800" b="1" dirty="0"/>
              <a:t>R</a:t>
            </a:r>
            <a:r>
              <a:rPr lang="en-US" sz="1800" b="1" dirty="0" smtClean="0"/>
              <a:t>eview of camper confidential medical histories</a:t>
            </a:r>
            <a:endParaRPr lang="en-US" sz="1800" dirty="0" smtClean="0"/>
          </a:p>
          <a:p>
            <a:pPr lvl="1">
              <a:buFont typeface="Wingdings" pitchFamily="2" charset="2"/>
              <a:buChar char="ü"/>
            </a:pPr>
            <a:r>
              <a:rPr lang="en-US" sz="1800" b="1" dirty="0" smtClean="0"/>
              <a:t>Initial health screening</a:t>
            </a:r>
            <a:endParaRPr lang="en-US" sz="1800" dirty="0" smtClean="0"/>
          </a:p>
          <a:p>
            <a:pPr lvl="1">
              <a:buFont typeface="Wingdings" pitchFamily="2" charset="2"/>
              <a:buChar char="ü"/>
            </a:pPr>
            <a:r>
              <a:rPr lang="en-US" sz="1800" b="1" dirty="0"/>
              <a:t>D</a:t>
            </a:r>
            <a:r>
              <a:rPr lang="en-US" sz="1800" b="1" dirty="0" smtClean="0"/>
              <a:t>aily health surveillance of campers</a:t>
            </a:r>
            <a:endParaRPr lang="en-US" sz="1800" dirty="0" smtClean="0"/>
          </a:p>
          <a:p>
            <a:pPr lvl="2">
              <a:buFont typeface="Wingdings" pitchFamily="2" charset="2"/>
              <a:buChar char="ü"/>
            </a:pPr>
            <a:r>
              <a:rPr lang="en-US" sz="1600" dirty="0" smtClean="0"/>
              <a:t>procedures for providing basic first aid </a:t>
            </a:r>
          </a:p>
          <a:p>
            <a:pPr lvl="2">
              <a:buFont typeface="Wingdings" pitchFamily="2" charset="2"/>
              <a:buChar char="ü"/>
            </a:pPr>
            <a:r>
              <a:rPr lang="en-US" sz="1600" dirty="0" smtClean="0"/>
              <a:t>handling medical emergencies including outbreaks</a:t>
            </a:r>
          </a:p>
          <a:p>
            <a:pPr lvl="2">
              <a:buFont typeface="Wingdings" pitchFamily="2" charset="2"/>
              <a:buChar char="ü"/>
            </a:pPr>
            <a:r>
              <a:rPr lang="en-US" sz="1600" dirty="0" smtClean="0"/>
              <a:t>procedures for response to allegations of child abuse</a:t>
            </a:r>
          </a:p>
          <a:p>
            <a:pPr lvl="2">
              <a:buFont typeface="Wingdings" pitchFamily="2" charset="2"/>
              <a:buChar char="ü"/>
            </a:pPr>
            <a:r>
              <a:rPr lang="en-US" sz="1600" dirty="0" smtClean="0"/>
              <a:t>storage and administration of medicines</a:t>
            </a:r>
          </a:p>
          <a:p>
            <a:pPr lvl="2">
              <a:buFont typeface="Wingdings" pitchFamily="2" charset="2"/>
              <a:buChar char="ü"/>
            </a:pPr>
            <a:r>
              <a:rPr lang="en-US" sz="1600" dirty="0" smtClean="0"/>
              <a:t>maintenance of a medical log</a:t>
            </a:r>
          </a:p>
          <a:p>
            <a:pPr lvl="2">
              <a:buFont typeface="Wingdings" pitchFamily="2" charset="2"/>
              <a:buChar char="ü"/>
            </a:pPr>
            <a:r>
              <a:rPr lang="en-US" sz="1600" dirty="0" smtClean="0"/>
              <a:t>description of universal precautions for </a:t>
            </a:r>
            <a:r>
              <a:rPr lang="en-US" sz="1600" dirty="0" err="1" smtClean="0"/>
              <a:t>bloodborne</a:t>
            </a:r>
            <a:r>
              <a:rPr lang="en-US" sz="1600" dirty="0" smtClean="0"/>
              <a:t> pathogens</a:t>
            </a:r>
          </a:p>
          <a:p>
            <a:pPr lvl="2">
              <a:buFont typeface="Wingdings" pitchFamily="2" charset="2"/>
              <a:buChar char="ü"/>
            </a:pPr>
            <a:r>
              <a:rPr lang="en-US" sz="1600" dirty="0" smtClean="0"/>
              <a:t>reporting of illness and injuries, including camper abuse/allegations to the permit-issuing official within 24 hours</a:t>
            </a:r>
          </a:p>
          <a:p>
            <a:pPr lvl="2">
              <a:buFont typeface="Wingdings" pitchFamily="2" charset="2"/>
              <a:buChar char="ü"/>
            </a:pPr>
            <a:r>
              <a:rPr lang="en-US" sz="1600" dirty="0" smtClean="0"/>
              <a:t>ON SITE DURING OVERNIGHT CAMPS</a:t>
            </a:r>
          </a:p>
        </p:txBody>
      </p:sp>
      <p:sp>
        <p:nvSpPr>
          <p:cNvPr id="2" name="Title 1"/>
          <p:cNvSpPr>
            <a:spLocks noGrp="1"/>
          </p:cNvSpPr>
          <p:nvPr>
            <p:ph type="title"/>
          </p:nvPr>
        </p:nvSpPr>
        <p:spPr/>
        <p:txBody>
          <a:bodyPr>
            <a:normAutofit/>
          </a:bodyPr>
          <a:lstStyle/>
          <a:p>
            <a:pPr lvl="1" algn="ctr" rtl="0">
              <a:spcBef>
                <a:spcPct val="0"/>
              </a:spcBef>
            </a:pPr>
            <a:r>
              <a:rPr lang="en-US" sz="2400" dirty="0" smtClean="0"/>
              <a:t>Camp Safety Plan</a:t>
            </a:r>
            <a:br>
              <a:rPr lang="en-US" sz="2400" dirty="0" smtClean="0"/>
            </a:br>
            <a:r>
              <a:rPr lang="en-US" sz="2400" dirty="0" smtClean="0"/>
              <a:t>Medical Requirements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457200" y="1447800"/>
            <a:ext cx="8229600" cy="4525963"/>
          </a:xfrm>
        </p:spPr>
        <p:txBody>
          <a:bodyPr>
            <a:noAutofit/>
          </a:bodyPr>
          <a:lstStyle/>
          <a:p>
            <a:pPr>
              <a:buFont typeface="Wingdings" pitchFamily="2" charset="2"/>
              <a:buChar char="Ø"/>
            </a:pPr>
            <a:r>
              <a:rPr lang="en-US" sz="2400" dirty="0" smtClean="0">
                <a:latin typeface="+mj-lt"/>
              </a:rPr>
              <a:t>Camp brochure/registration forms</a:t>
            </a:r>
          </a:p>
          <a:p>
            <a:pPr lvl="1">
              <a:buFont typeface="Wingdings" pitchFamily="2" charset="2"/>
              <a:buChar char="Ø"/>
            </a:pPr>
            <a:r>
              <a:rPr lang="en-US" sz="2400" dirty="0" smtClean="0">
                <a:latin typeface="+mj-lt"/>
              </a:rPr>
              <a:t>Notification to parents of permit/inspection</a:t>
            </a:r>
          </a:p>
          <a:p>
            <a:pPr lvl="1">
              <a:buFont typeface="Wingdings" pitchFamily="2" charset="2"/>
              <a:buChar char="Ø"/>
            </a:pPr>
            <a:r>
              <a:rPr lang="en-US" sz="2400" dirty="0" smtClean="0">
                <a:latin typeface="+mj-lt"/>
              </a:rPr>
              <a:t>Camper’s rights and responsibilities</a:t>
            </a:r>
          </a:p>
          <a:p>
            <a:pPr>
              <a:buNone/>
            </a:pPr>
            <a:endParaRPr lang="en-US" sz="2400" dirty="0" smtClean="0">
              <a:latin typeface="+mj-lt"/>
            </a:endParaRPr>
          </a:p>
          <a:p>
            <a:pPr>
              <a:buFont typeface="Wingdings" pitchFamily="2" charset="2"/>
              <a:buChar char="Ø"/>
            </a:pPr>
            <a:r>
              <a:rPr lang="en-US" sz="2400" dirty="0" smtClean="0">
                <a:latin typeface="+mj-lt"/>
              </a:rPr>
              <a:t>Health forms – medical history, immunizations, medication permission slip</a:t>
            </a:r>
          </a:p>
          <a:p>
            <a:pPr lvl="1">
              <a:buFont typeface="Wingdings" pitchFamily="2" charset="2"/>
              <a:buChar char="Ø"/>
            </a:pPr>
            <a:r>
              <a:rPr lang="en-US" sz="2400" dirty="0" smtClean="0">
                <a:latin typeface="+mj-lt"/>
              </a:rPr>
              <a:t>Records should be marked confidential, kept in a secured area and retained for 6 years.</a:t>
            </a:r>
          </a:p>
          <a:p>
            <a:pPr lvl="1">
              <a:buFont typeface="Wingdings" pitchFamily="2" charset="2"/>
              <a:buChar char="Ø"/>
            </a:pPr>
            <a:endParaRPr lang="en-US" sz="1400" dirty="0" smtClean="0">
              <a:latin typeface="+mj-lt"/>
            </a:endParaRPr>
          </a:p>
          <a:p>
            <a:pPr lvl="2" algn="ctr">
              <a:buNone/>
            </a:pPr>
            <a:r>
              <a:rPr lang="en-US" sz="2000" dirty="0" smtClean="0">
                <a:latin typeface="+mj-lt"/>
              </a:rPr>
              <a:t>Pre-approved forms are available on RM website</a:t>
            </a:r>
            <a:endParaRPr lang="en-US" sz="2000" dirty="0">
              <a:latin typeface="+mj-lt"/>
            </a:endParaRPr>
          </a:p>
        </p:txBody>
      </p:sp>
      <p:sp>
        <p:nvSpPr>
          <p:cNvPr id="12" name="Title 11"/>
          <p:cNvSpPr>
            <a:spLocks noGrp="1"/>
          </p:cNvSpPr>
          <p:nvPr>
            <p:ph type="title"/>
          </p:nvPr>
        </p:nvSpPr>
        <p:spPr/>
        <p:txBody>
          <a:bodyPr/>
          <a:lstStyle/>
          <a:p>
            <a:r>
              <a:rPr lang="en-US" dirty="0" smtClean="0"/>
              <a:t>Forms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pPr>
              <a:buNone/>
            </a:pPr>
            <a:r>
              <a:rPr lang="en-US" dirty="0" smtClean="0"/>
              <a:t>NY Public Health Law website:</a:t>
            </a:r>
            <a:endParaRPr lang="en-US" dirty="0" smtClean="0">
              <a:hlinkClick r:id="rId2"/>
            </a:endParaRPr>
          </a:p>
          <a:p>
            <a:pPr>
              <a:buNone/>
            </a:pPr>
            <a:r>
              <a:rPr lang="en-US" dirty="0" smtClean="0">
                <a:hlinkClick r:id="rId2"/>
              </a:rPr>
              <a:t>http://www.health.ny.gov/environmental/outdoors/camps/</a:t>
            </a:r>
            <a:endParaRPr lang="en-US" dirty="0" smtClean="0"/>
          </a:p>
          <a:p>
            <a:pPr>
              <a:buNone/>
            </a:pPr>
            <a:endParaRPr lang="en-US" dirty="0" smtClean="0"/>
          </a:p>
          <a:p>
            <a:pPr>
              <a:buNone/>
            </a:pPr>
            <a:r>
              <a:rPr lang="en-US" dirty="0" smtClean="0"/>
              <a:t>Risk Management website:</a:t>
            </a:r>
          </a:p>
          <a:p>
            <a:pPr>
              <a:buNone/>
            </a:pPr>
            <a:r>
              <a:rPr lang="en-US" dirty="0" smtClean="0">
                <a:hlinkClick r:id="rId3"/>
              </a:rPr>
              <a:t>http://finweb.rit.edu/grms/guidelines_for_minors.html</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Additional Information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4000" dirty="0" smtClean="0"/>
              <a:t>What is a “camp?”</a:t>
            </a:r>
          </a:p>
          <a:p>
            <a:r>
              <a:rPr lang="en-US" sz="4000" dirty="0" smtClean="0"/>
              <a:t>Key regulatory requirements</a:t>
            </a:r>
          </a:p>
          <a:p>
            <a:pPr lvl="1"/>
            <a:r>
              <a:rPr lang="en-US" sz="3600" dirty="0" smtClean="0"/>
              <a:t>Staff, training, emergency preparedness</a:t>
            </a:r>
          </a:p>
          <a:p>
            <a:r>
              <a:rPr lang="en-US" sz="4000" dirty="0" smtClean="0"/>
              <a:t>Forms</a:t>
            </a:r>
          </a:p>
          <a:p>
            <a:r>
              <a:rPr lang="en-US" sz="4000" dirty="0" smtClean="0"/>
              <a:t>Q&amp;A</a:t>
            </a:r>
            <a:endParaRPr lang="en-US" sz="4000" dirty="0"/>
          </a:p>
        </p:txBody>
      </p:sp>
      <p:sp>
        <p:nvSpPr>
          <p:cNvPr id="3" name="Title 2"/>
          <p:cNvSpPr>
            <a:spLocks noGrp="1"/>
          </p:cNvSpPr>
          <p:nvPr>
            <p:ph type="title"/>
          </p:nvPr>
        </p:nvSpPr>
        <p:spPr/>
        <p:txBody>
          <a:bodyPr/>
          <a:lstStyle/>
          <a:p>
            <a:pPr algn="ctr"/>
            <a:r>
              <a:rPr lang="en-US" dirty="0" smtClean="0"/>
              <a:t>Objectives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Risk Management </a:t>
            </a:r>
          </a:p>
          <a:p>
            <a:pPr lvl="1"/>
            <a:r>
              <a:rPr lang="en-US" dirty="0" smtClean="0"/>
              <a:t>Assist with understanding regulations and RIT guidelines for programs involving minors</a:t>
            </a:r>
          </a:p>
          <a:p>
            <a:pPr lvl="1"/>
            <a:r>
              <a:rPr lang="en-US" dirty="0" smtClean="0"/>
              <a:t>Provide accident insurance</a:t>
            </a:r>
          </a:p>
          <a:p>
            <a:pPr lvl="2"/>
            <a:r>
              <a:rPr lang="en-US" dirty="0" smtClean="0"/>
              <a:t>Melinda Ward ext. 56135</a:t>
            </a:r>
          </a:p>
          <a:p>
            <a:pPr lvl="2"/>
            <a:r>
              <a:rPr lang="en-US" dirty="0" smtClean="0"/>
              <a:t>Jackie Montione-Baldwin ext. 54903</a:t>
            </a:r>
          </a:p>
          <a:p>
            <a:pPr lvl="1">
              <a:buNone/>
            </a:pPr>
            <a:endParaRPr lang="en-US" dirty="0" smtClean="0"/>
          </a:p>
          <a:p>
            <a:r>
              <a:rPr lang="en-US" dirty="0" smtClean="0"/>
              <a:t>Environmental Health &amp; Safety</a:t>
            </a:r>
          </a:p>
          <a:p>
            <a:pPr lvl="1"/>
            <a:r>
              <a:rPr lang="en-US" dirty="0" smtClean="0"/>
              <a:t>Assist Camp Director with permit application, inspections and required health notifications</a:t>
            </a:r>
          </a:p>
          <a:p>
            <a:pPr lvl="1"/>
            <a:r>
              <a:rPr lang="en-US" dirty="0" smtClean="0"/>
              <a:t>Conduct required fire drills</a:t>
            </a:r>
          </a:p>
          <a:p>
            <a:pPr lvl="2"/>
            <a:r>
              <a:rPr lang="en-US" dirty="0" smtClean="0"/>
              <a:t>Jody Nolan ext. 56676</a:t>
            </a:r>
          </a:p>
          <a:p>
            <a:pPr>
              <a:buNone/>
            </a:pPr>
            <a:endParaRPr lang="en-US" dirty="0" smtClean="0"/>
          </a:p>
          <a:p>
            <a:r>
              <a:rPr lang="en-US" dirty="0" smtClean="0"/>
              <a:t>Human Resources</a:t>
            </a:r>
          </a:p>
          <a:p>
            <a:pPr lvl="1"/>
            <a:r>
              <a:rPr lang="en-US" dirty="0" smtClean="0"/>
              <a:t>Process background checks for camp personnel </a:t>
            </a:r>
          </a:p>
          <a:p>
            <a:pPr lvl="2"/>
            <a:r>
              <a:rPr lang="en-US" dirty="0" smtClean="0"/>
              <a:t>Lizanne Zamites ext. 56261</a:t>
            </a:r>
          </a:p>
          <a:p>
            <a:pPr>
              <a:buNone/>
            </a:pPr>
            <a:endParaRPr lang="en-US" dirty="0" smtClean="0"/>
          </a:p>
          <a:p>
            <a:pPr>
              <a:buNone/>
            </a:pPr>
            <a:endParaRPr lang="en-US" dirty="0" smtClean="0"/>
          </a:p>
          <a:p>
            <a:pPr lvl="1"/>
            <a:endParaRPr lang="en-US" dirty="0"/>
          </a:p>
        </p:txBody>
      </p:sp>
      <p:sp>
        <p:nvSpPr>
          <p:cNvPr id="2" name="Title 1"/>
          <p:cNvSpPr>
            <a:spLocks noGrp="1"/>
          </p:cNvSpPr>
          <p:nvPr>
            <p:ph type="title"/>
          </p:nvPr>
        </p:nvSpPr>
        <p:spPr/>
        <p:txBody>
          <a:bodyPr/>
          <a:lstStyle/>
          <a:p>
            <a:r>
              <a:rPr lang="en-US" dirty="0" smtClean="0"/>
              <a:t>Roles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200" dirty="0"/>
              <a:t>B</a:t>
            </a:r>
            <a:r>
              <a:rPr lang="en-US" sz="2200" dirty="0" smtClean="0"/>
              <a:t>etween </a:t>
            </a:r>
            <a:r>
              <a:rPr lang="en-US" sz="2200" dirty="0"/>
              <a:t>June 1 and September 15 </a:t>
            </a:r>
            <a:endParaRPr lang="en-US" sz="2200" dirty="0" smtClean="0"/>
          </a:p>
          <a:p>
            <a:r>
              <a:rPr lang="en-US" sz="2200" dirty="0" smtClean="0"/>
              <a:t>10 or more children </a:t>
            </a:r>
            <a:r>
              <a:rPr lang="en-US" sz="2200" dirty="0"/>
              <a:t>under 16 years of </a:t>
            </a:r>
            <a:r>
              <a:rPr lang="en-US" sz="2200" dirty="0" smtClean="0"/>
              <a:t>age</a:t>
            </a:r>
          </a:p>
          <a:p>
            <a:r>
              <a:rPr lang="en-US" sz="2200" dirty="0" smtClean="0"/>
              <a:t>Operating more than all or part of five days in any two-week period</a:t>
            </a:r>
          </a:p>
          <a:p>
            <a:r>
              <a:rPr lang="en-US" sz="2200" dirty="0" smtClean="0"/>
              <a:t>Indoor </a:t>
            </a:r>
            <a:r>
              <a:rPr lang="en-US" sz="2200" dirty="0"/>
              <a:t>or outdoor organized group </a:t>
            </a:r>
            <a:r>
              <a:rPr lang="en-US" sz="2200" dirty="0" smtClean="0"/>
              <a:t>activities</a:t>
            </a:r>
          </a:p>
          <a:p>
            <a:pPr marL="365760" lvl="1" indent="-256032">
              <a:spcBef>
                <a:spcPts val="400"/>
              </a:spcBef>
              <a:buSzPct val="68000"/>
              <a:buFont typeface="Wingdings 3"/>
              <a:buChar char=""/>
            </a:pPr>
            <a:r>
              <a:rPr lang="en-US" dirty="0" smtClean="0"/>
              <a:t>Two </a:t>
            </a:r>
            <a:r>
              <a:rPr lang="en-US" dirty="0"/>
              <a:t>or more activities of which at least one is a </a:t>
            </a:r>
            <a:r>
              <a:rPr lang="en-US" b="1" dirty="0" smtClean="0"/>
              <a:t>non-passive </a:t>
            </a:r>
            <a:r>
              <a:rPr lang="en-US" b="1" dirty="0"/>
              <a:t>recreational activity </a:t>
            </a:r>
            <a:r>
              <a:rPr lang="en-US" dirty="0"/>
              <a:t>with significant risk of </a:t>
            </a:r>
            <a:r>
              <a:rPr lang="en-US" dirty="0" smtClean="0"/>
              <a:t>injury</a:t>
            </a:r>
          </a:p>
          <a:p>
            <a:pPr marL="603504" lvl="2" indent="-256032">
              <a:spcBef>
                <a:spcPts val="400"/>
              </a:spcBef>
              <a:buSzPct val="68000"/>
              <a:buFont typeface="Wingdings 3"/>
              <a:buChar char=""/>
            </a:pPr>
            <a:r>
              <a:rPr lang="en-US" dirty="0" smtClean="0"/>
              <a:t>Single purpose activity such as athletic events excluded</a:t>
            </a:r>
          </a:p>
          <a:p>
            <a:pPr marL="603504" lvl="2" indent="-256032">
              <a:spcBef>
                <a:spcPts val="400"/>
              </a:spcBef>
              <a:buSzPct val="68000"/>
              <a:buFont typeface="Wingdings 3"/>
              <a:buChar char=""/>
            </a:pPr>
            <a:r>
              <a:rPr lang="en-US" dirty="0" smtClean="0"/>
              <a:t>Classroom educational programs excluded as long as only one hour or less recess period constituting no more than one fifth of the program's daily operation (swimming OK)</a:t>
            </a:r>
            <a:endParaRPr lang="en-US" dirty="0" smtClean="0">
              <a:solidFill>
                <a:schemeClr val="bg1">
                  <a:lumMod val="65000"/>
                </a:schemeClr>
              </a:solidFill>
            </a:endParaRPr>
          </a:p>
          <a:p>
            <a:endParaRPr lang="en-US" b="1" i="1" dirty="0" smtClean="0"/>
          </a:p>
          <a:p>
            <a:pPr lvl="1"/>
            <a:endParaRPr lang="en-US" dirty="0"/>
          </a:p>
        </p:txBody>
      </p:sp>
      <p:sp>
        <p:nvSpPr>
          <p:cNvPr id="2" name="Title 1"/>
          <p:cNvSpPr>
            <a:spLocks noGrp="1"/>
          </p:cNvSpPr>
          <p:nvPr>
            <p:ph type="title"/>
          </p:nvPr>
        </p:nvSpPr>
        <p:spPr/>
        <p:txBody>
          <a:bodyPr>
            <a:normAutofit fontScale="90000"/>
          </a:bodyPr>
          <a:lstStyle/>
          <a:p>
            <a:pPr algn="ctr"/>
            <a:r>
              <a:rPr lang="en-US" dirty="0" smtClean="0"/>
              <a:t>NY State Permitted Camps</a:t>
            </a:r>
            <a:br>
              <a:rPr lang="en-US" dirty="0" smtClean="0"/>
            </a:br>
            <a:r>
              <a:rPr lang="en-US" dirty="0" smtClean="0"/>
              <a:t>Summer Day Camp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a:t>	</a:t>
            </a:r>
            <a:r>
              <a:rPr lang="en-US" dirty="0" smtClean="0"/>
              <a:t>Those that </a:t>
            </a:r>
            <a:r>
              <a:rPr lang="en-US" dirty="0"/>
              <a:t>pose a significant risk of traumatic brain injury, injury to neck or spine, bone fractures or dislocations, lacerations requiring treatment to close, second or third degree burns to 5% or more of the body, loss of vision, or death. These </a:t>
            </a:r>
            <a:r>
              <a:rPr lang="en-US" b="1" i="1" dirty="0"/>
              <a:t>may include </a:t>
            </a:r>
            <a:r>
              <a:rPr lang="en-US" dirty="0"/>
              <a:t>diving, boating, horseback riding, rock climbing, shooting sports and other activities determined by the State Department of Health based on such characteristics as height, speed, water depth, physical contact with another participant or object, and/or use of equipment associated with the activity.</a:t>
            </a:r>
          </a:p>
          <a:p>
            <a:endParaRPr lang="en-US" dirty="0"/>
          </a:p>
        </p:txBody>
      </p:sp>
      <p:sp>
        <p:nvSpPr>
          <p:cNvPr id="2" name="Title 1"/>
          <p:cNvSpPr>
            <a:spLocks noGrp="1"/>
          </p:cNvSpPr>
          <p:nvPr>
            <p:ph type="title"/>
          </p:nvPr>
        </p:nvSpPr>
        <p:spPr/>
        <p:txBody>
          <a:bodyPr>
            <a:normAutofit fontScale="90000"/>
          </a:bodyPr>
          <a:lstStyle/>
          <a:p>
            <a:r>
              <a:rPr lang="en-US" dirty="0" err="1" smtClean="0"/>
              <a:t>Nonpassive</a:t>
            </a:r>
            <a:r>
              <a:rPr lang="en-US" dirty="0" smtClean="0"/>
              <a:t> recreational activities with significant risk of injury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		</a:t>
            </a:r>
          </a:p>
          <a:p>
            <a:pPr>
              <a:buFont typeface="Wingdings" pitchFamily="2" charset="2"/>
              <a:buChar char="Ø"/>
            </a:pPr>
            <a:r>
              <a:rPr lang="en-US" dirty="0" smtClean="0"/>
              <a:t>Children </a:t>
            </a:r>
            <a:r>
              <a:rPr lang="en-US" dirty="0"/>
              <a:t>under 18 years of age </a:t>
            </a:r>
            <a:endParaRPr lang="en-US" dirty="0" smtClean="0"/>
          </a:p>
          <a:p>
            <a:pPr>
              <a:buNone/>
            </a:pPr>
            <a:endParaRPr lang="en-US" b="1" i="1" dirty="0" smtClean="0"/>
          </a:p>
          <a:p>
            <a:pPr>
              <a:buFont typeface="Wingdings" pitchFamily="2" charset="2"/>
              <a:buChar char="Ø"/>
            </a:pPr>
            <a:r>
              <a:rPr lang="en-US" dirty="0" smtClean="0"/>
              <a:t>Outdoor </a:t>
            </a:r>
            <a:r>
              <a:rPr lang="en-US" dirty="0"/>
              <a:t>or indoor organized </a:t>
            </a:r>
            <a:r>
              <a:rPr lang="en-US" dirty="0" smtClean="0"/>
              <a:t>activities</a:t>
            </a:r>
          </a:p>
          <a:p>
            <a:pPr>
              <a:buNone/>
            </a:pPr>
            <a:endParaRPr lang="en-US" dirty="0" smtClean="0"/>
          </a:p>
          <a:p>
            <a:pPr>
              <a:buFont typeface="Wingdings" pitchFamily="2" charset="2"/>
              <a:buChar char="Ø"/>
            </a:pPr>
            <a:r>
              <a:rPr lang="en-US" dirty="0" smtClean="0"/>
              <a:t> Overnight occupancy (72 or more hours)</a:t>
            </a:r>
            <a:endParaRPr lang="en-US" dirty="0"/>
          </a:p>
          <a:p>
            <a:pP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NY State Permitted Camps</a:t>
            </a:r>
            <a:br>
              <a:rPr lang="en-US" dirty="0" smtClean="0"/>
            </a:br>
            <a:r>
              <a:rPr lang="en-US" dirty="0" smtClean="0"/>
              <a:t>Overnight Camp</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4300" dirty="0" smtClean="0"/>
              <a:t>Camp Director</a:t>
            </a:r>
          </a:p>
          <a:p>
            <a:r>
              <a:rPr lang="en-US" sz="4300" dirty="0" smtClean="0"/>
              <a:t>Other Staffing Qualifications/Requirements</a:t>
            </a:r>
          </a:p>
          <a:p>
            <a:r>
              <a:rPr lang="en-US" sz="4300" dirty="0" smtClean="0"/>
              <a:t>Camp Safety Plan</a:t>
            </a:r>
          </a:p>
          <a:p>
            <a:r>
              <a:rPr lang="en-US" sz="4300" dirty="0" smtClean="0"/>
              <a:t>Medical Director/Medical Requirements</a:t>
            </a:r>
          </a:p>
          <a:p>
            <a:r>
              <a:rPr lang="en-US" sz="4300" dirty="0" smtClean="0"/>
              <a:t>Notification to parents</a:t>
            </a:r>
          </a:p>
          <a:p>
            <a:endParaRPr lang="en-US" sz="4300" dirty="0" smtClean="0"/>
          </a:p>
          <a:p>
            <a:endParaRPr lang="en-US" dirty="0"/>
          </a:p>
        </p:txBody>
      </p:sp>
      <p:sp>
        <p:nvSpPr>
          <p:cNvPr id="3" name="Title 2"/>
          <p:cNvSpPr>
            <a:spLocks noGrp="1"/>
          </p:cNvSpPr>
          <p:nvPr>
            <p:ph type="title"/>
          </p:nvPr>
        </p:nvSpPr>
        <p:spPr/>
        <p:txBody>
          <a:bodyPr/>
          <a:lstStyle/>
          <a:p>
            <a:r>
              <a:rPr lang="en-US" dirty="0" smtClean="0"/>
              <a:t>Regulatory Requirements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1"/>
            <a:r>
              <a:rPr lang="en-US" sz="1800" dirty="0" smtClean="0"/>
              <a:t>Bachelor's </a:t>
            </a:r>
            <a:r>
              <a:rPr lang="en-US" sz="1800" dirty="0"/>
              <a:t>degree, or at least 25 years of age for an overnight camp and 21 years for a summer day or traveling summer day </a:t>
            </a:r>
            <a:r>
              <a:rPr lang="en-US" sz="1800" dirty="0" smtClean="0"/>
              <a:t>camp</a:t>
            </a:r>
          </a:p>
          <a:p>
            <a:pPr lvl="1"/>
            <a:endParaRPr lang="en-US" sz="1800" dirty="0"/>
          </a:p>
          <a:p>
            <a:pPr lvl="1"/>
            <a:r>
              <a:rPr lang="en-US" sz="1800" dirty="0" smtClean="0"/>
              <a:t>At </a:t>
            </a:r>
            <a:r>
              <a:rPr lang="en-US" sz="1800" dirty="0"/>
              <a:t>least 24 weeks of previous administrative or supervisory experience in camping or equivalent </a:t>
            </a:r>
            <a:r>
              <a:rPr lang="en-US" sz="1800" dirty="0" smtClean="0"/>
              <a:t>experience</a:t>
            </a:r>
          </a:p>
          <a:p>
            <a:pPr lvl="1"/>
            <a:endParaRPr lang="en-US" sz="1800" dirty="0"/>
          </a:p>
          <a:p>
            <a:pPr lvl="1"/>
            <a:r>
              <a:rPr lang="en-US" sz="1800" dirty="0" smtClean="0"/>
              <a:t>A </a:t>
            </a:r>
            <a:r>
              <a:rPr lang="en-US" sz="1800" dirty="0"/>
              <a:t>notification from the Department of Social Services State Central Register of Abuse and Maltreatment that the director has not been subject of an investigation </a:t>
            </a:r>
            <a:r>
              <a:rPr lang="en-US" sz="1800" dirty="0" smtClean="0"/>
              <a:t>report</a:t>
            </a:r>
          </a:p>
          <a:p>
            <a:pPr lvl="1"/>
            <a:endParaRPr lang="en-US" sz="1800" dirty="0"/>
          </a:p>
          <a:p>
            <a:pPr lvl="1"/>
            <a:r>
              <a:rPr lang="en-US" sz="1800" dirty="0" smtClean="0"/>
              <a:t>The </a:t>
            </a:r>
            <a:r>
              <a:rPr lang="en-US" sz="1800" dirty="0"/>
              <a:t>submission of a form entitled Prospective Children's Camp Director Certified Statement Relative to the Conviction of a Crime or the Existence of a Pending Criminal </a:t>
            </a:r>
            <a:r>
              <a:rPr lang="en-US" sz="1800" dirty="0" smtClean="0"/>
              <a:t>Action </a:t>
            </a:r>
            <a:r>
              <a:rPr lang="en-US" sz="1800" dirty="0"/>
              <a:t>and a determination by the local permit-issuing official that the camp director has no criminal conviction record </a:t>
            </a:r>
            <a:endParaRPr lang="en-US" sz="1800" dirty="0" smtClean="0"/>
          </a:p>
          <a:p>
            <a:pPr lvl="1"/>
            <a:endParaRPr lang="en-US" sz="1800" b="1" dirty="0" smtClean="0"/>
          </a:p>
        </p:txBody>
      </p:sp>
      <p:sp>
        <p:nvSpPr>
          <p:cNvPr id="2" name="Title 1"/>
          <p:cNvSpPr>
            <a:spLocks noGrp="1"/>
          </p:cNvSpPr>
          <p:nvPr>
            <p:ph type="title"/>
          </p:nvPr>
        </p:nvSpPr>
        <p:spPr/>
        <p:txBody>
          <a:bodyPr>
            <a:normAutofit fontScale="90000"/>
          </a:bodyPr>
          <a:lstStyle/>
          <a:p>
            <a:pPr algn="ctr"/>
            <a:r>
              <a:rPr lang="en-US" dirty="0" smtClean="0"/>
              <a:t>Permit Requirements</a:t>
            </a:r>
            <a:br>
              <a:rPr lang="en-US" dirty="0" smtClean="0"/>
            </a:br>
            <a:r>
              <a:rPr lang="en-US" dirty="0" smtClean="0"/>
              <a:t>Camp Director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Autofit/>
          </a:bodyPr>
          <a:lstStyle/>
          <a:p>
            <a:pPr>
              <a:buFont typeface="Wingdings" pitchFamily="2" charset="2"/>
              <a:buChar char="q"/>
            </a:pPr>
            <a:r>
              <a:rPr lang="en-US" sz="1400" dirty="0" smtClean="0"/>
              <a:t>At </a:t>
            </a:r>
            <a:r>
              <a:rPr lang="en-US" sz="1400" dirty="0"/>
              <a:t>least 18 years of age at a children's overnight </a:t>
            </a:r>
            <a:r>
              <a:rPr lang="en-US" sz="1400" dirty="0" smtClean="0"/>
              <a:t>camp; 16 </a:t>
            </a:r>
            <a:r>
              <a:rPr lang="en-US" sz="1400" dirty="0"/>
              <a:t>years of age at a summer day </a:t>
            </a:r>
            <a:r>
              <a:rPr lang="en-US" sz="1400" dirty="0" smtClean="0"/>
              <a:t>camp</a:t>
            </a:r>
          </a:p>
          <a:p>
            <a:pPr>
              <a:buFont typeface="Wingdings" pitchFamily="2" charset="2"/>
              <a:buChar char="q"/>
            </a:pPr>
            <a:endParaRPr lang="en-US" sz="1400" dirty="0" smtClean="0"/>
          </a:p>
          <a:p>
            <a:pPr>
              <a:buFont typeface="Wingdings" pitchFamily="2" charset="2"/>
              <a:buChar char="q"/>
            </a:pPr>
            <a:r>
              <a:rPr lang="en-US" sz="1400" dirty="0" smtClean="0"/>
              <a:t>Have experience </a:t>
            </a:r>
            <a:r>
              <a:rPr lang="en-US" sz="1400" dirty="0"/>
              <a:t>in camping and supervision of children, or have completed </a:t>
            </a:r>
            <a:r>
              <a:rPr lang="en-US" sz="1400" dirty="0" smtClean="0"/>
              <a:t>an acceptable </a:t>
            </a:r>
            <a:r>
              <a:rPr lang="en-US" sz="1400" dirty="0"/>
              <a:t>training </a:t>
            </a:r>
            <a:r>
              <a:rPr lang="en-US" sz="1400" dirty="0" smtClean="0"/>
              <a:t>course</a:t>
            </a:r>
          </a:p>
          <a:p>
            <a:pPr>
              <a:buFont typeface="Wingdings" pitchFamily="2" charset="2"/>
              <a:buChar char="q"/>
            </a:pPr>
            <a:endParaRPr lang="en-US" sz="1400" dirty="0" smtClean="0"/>
          </a:p>
          <a:p>
            <a:pPr>
              <a:buFont typeface="Wingdings" pitchFamily="2" charset="2"/>
              <a:buChar char="q"/>
            </a:pPr>
            <a:r>
              <a:rPr lang="en-US" sz="1400" dirty="0" smtClean="0"/>
              <a:t>Camp must verify </a:t>
            </a:r>
            <a:r>
              <a:rPr lang="en-US" sz="1400" dirty="0"/>
              <a:t>a prospective counselor's background and character through reasonable and diligent </a:t>
            </a:r>
            <a:r>
              <a:rPr lang="en-US" sz="1400" dirty="0" smtClean="0"/>
              <a:t>inquiries; Annual sex offender registry check</a:t>
            </a:r>
          </a:p>
          <a:p>
            <a:pPr>
              <a:buFont typeface="Wingdings" pitchFamily="2" charset="2"/>
              <a:buChar char="q"/>
            </a:pPr>
            <a:endParaRPr lang="en-US" sz="1400" dirty="0" smtClean="0"/>
          </a:p>
          <a:p>
            <a:pPr>
              <a:buFont typeface="Wingdings" pitchFamily="2" charset="2"/>
              <a:buChar char="q"/>
            </a:pPr>
            <a:r>
              <a:rPr lang="en-US" sz="1400" dirty="0" smtClean="0"/>
              <a:t>Ratio </a:t>
            </a:r>
            <a:r>
              <a:rPr lang="en-US" sz="1400" dirty="0"/>
              <a:t>of counselors to children shall </a:t>
            </a:r>
            <a:r>
              <a:rPr lang="en-US" sz="1400" dirty="0" smtClean="0"/>
              <a:t>be:</a:t>
            </a:r>
          </a:p>
          <a:p>
            <a:pPr lvl="1">
              <a:buFont typeface="Wingdings" pitchFamily="2" charset="2"/>
              <a:buChar char="q"/>
            </a:pPr>
            <a:r>
              <a:rPr lang="en-US" sz="1400" dirty="0" smtClean="0"/>
              <a:t>1:12 for day camps </a:t>
            </a:r>
            <a:endParaRPr lang="en-US" sz="1400" dirty="0">
              <a:solidFill>
                <a:schemeClr val="bg1">
                  <a:lumMod val="65000"/>
                </a:schemeClr>
              </a:solidFill>
            </a:endParaRPr>
          </a:p>
          <a:p>
            <a:pPr lvl="1">
              <a:buFont typeface="Wingdings" pitchFamily="2" charset="2"/>
              <a:buChar char="q"/>
            </a:pPr>
            <a:r>
              <a:rPr lang="en-US" sz="1400" dirty="0" smtClean="0"/>
              <a:t>1:25 during passive activities</a:t>
            </a:r>
          </a:p>
          <a:p>
            <a:pPr lvl="1">
              <a:buFont typeface="Wingdings" pitchFamily="2" charset="2"/>
              <a:buChar char="q"/>
            </a:pPr>
            <a:r>
              <a:rPr lang="en-US" sz="1400" dirty="0" smtClean="0"/>
              <a:t>1:10 for overnight camps (1:8 for children younger than eight)</a:t>
            </a:r>
          </a:p>
          <a:p>
            <a:pPr lvl="1">
              <a:buFont typeface="Wingdings" pitchFamily="2" charset="2"/>
              <a:buChar char="q"/>
            </a:pPr>
            <a:r>
              <a:rPr lang="en-US" sz="1400" dirty="0" smtClean="0"/>
              <a:t>During the sleeping hours at least one counselor is present on every level used for resting or sleeping in a multi-story building. </a:t>
            </a:r>
          </a:p>
          <a:p>
            <a:pPr lvl="1">
              <a:buNone/>
            </a:pPr>
            <a:endParaRPr lang="en-US" sz="1400" dirty="0" smtClean="0">
              <a:solidFill>
                <a:schemeClr val="bg1">
                  <a:lumMod val="65000"/>
                </a:schemeClr>
              </a:solidFill>
            </a:endParaRPr>
          </a:p>
          <a:p>
            <a:pPr lvl="1">
              <a:buFont typeface="Arial" pitchFamily="34" charset="0"/>
              <a:buChar char="•"/>
            </a:pPr>
            <a:r>
              <a:rPr lang="en-US" sz="1400" dirty="0" smtClean="0"/>
              <a:t>Trip leaders and activity leaders must be experienced in that activity (wilderness, rock climbing)</a:t>
            </a:r>
            <a:endParaRPr lang="en-US" sz="1400" dirty="0"/>
          </a:p>
        </p:txBody>
      </p:sp>
      <p:sp>
        <p:nvSpPr>
          <p:cNvPr id="2" name="Title 1"/>
          <p:cNvSpPr>
            <a:spLocks noGrp="1"/>
          </p:cNvSpPr>
          <p:nvPr>
            <p:ph type="title"/>
          </p:nvPr>
        </p:nvSpPr>
        <p:spPr/>
        <p:txBody>
          <a:bodyPr>
            <a:normAutofit fontScale="90000"/>
          </a:bodyPr>
          <a:lstStyle/>
          <a:p>
            <a:pPr algn="ctr"/>
            <a:r>
              <a:rPr lang="en-US" dirty="0" smtClean="0"/>
              <a:t>Permit Requirements</a:t>
            </a:r>
            <a:br>
              <a:rPr lang="en-US" dirty="0" smtClean="0"/>
            </a:br>
            <a:r>
              <a:rPr lang="en-US" dirty="0" smtClean="0"/>
              <a:t>Counselors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2387</TotalTime>
  <Words>824</Words>
  <Application>Microsoft Office PowerPoint</Application>
  <PresentationFormat>On-screen Show (4:3)</PresentationFormat>
  <Paragraphs>131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RIT Summer Camp Guidelines</vt:lpstr>
      <vt:lpstr>Objectives</vt:lpstr>
      <vt:lpstr>Roles</vt:lpstr>
      <vt:lpstr>NY State Permitted Camps Summer Day Camp</vt:lpstr>
      <vt:lpstr>Nonpassive recreational activities with significant risk of injury</vt:lpstr>
      <vt:lpstr>NY State Permitted Camps Overnight Camp</vt:lpstr>
      <vt:lpstr>Regulatory Requirements</vt:lpstr>
      <vt:lpstr>Permit Requirements Camp Director</vt:lpstr>
      <vt:lpstr>Permit Requirements Counselors</vt:lpstr>
      <vt:lpstr>Permit requirements   Camp Safety Plan</vt:lpstr>
      <vt:lpstr>Permit Requirements Aquatics Director</vt:lpstr>
      <vt:lpstr>Camp Safety Plan Medical Requirements</vt:lpstr>
      <vt:lpstr>Forms</vt:lpstr>
      <vt:lpstr>Additional Information  </vt:lpstr>
    </vt:vector>
  </TitlesOfParts>
  <Company>Rochester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RIT Summer Program Guidelines</dc:title>
  <dc:creator>Melinda Ward</dc:creator>
  <cp:lastModifiedBy>Melinda J. Ward</cp:lastModifiedBy>
  <cp:revision>44</cp:revision>
  <dcterms:created xsi:type="dcterms:W3CDTF">2012-05-22T13:54:37Z</dcterms:created>
  <dcterms:modified xsi:type="dcterms:W3CDTF">2013-02-06T21:06:03Z</dcterms:modified>
</cp:coreProperties>
</file>