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7" r:id="rId1"/>
  </p:sldMasterIdLst>
  <p:notesMasterIdLst>
    <p:notesMasterId r:id="rId17"/>
  </p:notesMasterIdLst>
  <p:handoutMasterIdLst>
    <p:handoutMasterId r:id="rId18"/>
  </p:handoutMasterIdLst>
  <p:sldIdLst>
    <p:sldId id="256" r:id="rId2"/>
    <p:sldId id="260" r:id="rId3"/>
    <p:sldId id="262" r:id="rId4"/>
    <p:sldId id="286" r:id="rId5"/>
    <p:sldId id="289" r:id="rId6"/>
    <p:sldId id="291" r:id="rId7"/>
    <p:sldId id="284" r:id="rId8"/>
    <p:sldId id="283" r:id="rId9"/>
    <p:sldId id="287" r:id="rId10"/>
    <p:sldId id="290" r:id="rId11"/>
    <p:sldId id="271" r:id="rId12"/>
    <p:sldId id="265" r:id="rId13"/>
    <p:sldId id="279" r:id="rId14"/>
    <p:sldId id="282" r:id="rId15"/>
    <p:sldId id="278" r:id="rId1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E5D78"/>
    <a:srgbClr val="AE1B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8" autoAdjust="0"/>
    <p:restoredTop sz="95987" autoAdjust="0"/>
  </p:normalViewPr>
  <p:slideViewPr>
    <p:cSldViewPr snapToGrid="0">
      <p:cViewPr>
        <p:scale>
          <a:sx n="100" d="100"/>
          <a:sy n="100" d="100"/>
        </p:scale>
        <p:origin x="-216" y="684"/>
      </p:cViewPr>
      <p:guideLst>
        <p:guide orient="horz" pos="2901"/>
        <p:guide pos="2872"/>
      </p:guideLst>
    </p:cSldViewPr>
  </p:slideViewPr>
  <p:outlineViewPr>
    <p:cViewPr>
      <p:scale>
        <a:sx n="33" d="100"/>
        <a:sy n="33" d="100"/>
      </p:scale>
      <p:origin x="264" y="7682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83971"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83972"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83973"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FB09ACC-7E94-4FDD-916E-EB47D5B27691}" type="slidenum">
              <a:rPr lang="en-US"/>
              <a:pPr>
                <a:defRPr/>
              </a:pPr>
              <a:t>‹#›</a:t>
            </a:fld>
            <a:endParaRPr lang="en-US" dirty="0"/>
          </a:p>
        </p:txBody>
      </p:sp>
    </p:spTree>
    <p:extLst>
      <p:ext uri="{BB962C8B-B14F-4D97-AF65-F5344CB8AC3E}">
        <p14:creationId xmlns:p14="http://schemas.microsoft.com/office/powerpoint/2010/main" xmlns="" val="906040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88067"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88071"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DFEC31-10BD-4883-8588-752B7FA2074A}" type="slidenum">
              <a:rPr lang="en-US"/>
              <a:pPr>
                <a:defRPr/>
              </a:pPr>
              <a:t>‹#›</a:t>
            </a:fld>
            <a:endParaRPr lang="en-US" dirty="0"/>
          </a:p>
        </p:txBody>
      </p:sp>
    </p:spTree>
    <p:extLst>
      <p:ext uri="{BB962C8B-B14F-4D97-AF65-F5344CB8AC3E}">
        <p14:creationId xmlns:p14="http://schemas.microsoft.com/office/powerpoint/2010/main" xmlns="" val="2450668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0FE7AEA-CB8F-4AA3-A0CF-DEA9D870D14D}" type="slidenum">
              <a:rPr lang="en-US" smtClean="0"/>
              <a:pPr/>
              <a:t>1</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3781176-98BD-4787-B15E-36E8F874A4D7}" type="slidenum">
              <a:rPr lang="en-US" smtClean="0"/>
              <a:pPr>
                <a:defRPr/>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B329028-8310-4907-BB9E-2181B916A731}"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07E332D-0747-4500-9938-C9A1E4835783}"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dirty="0"/>
          </a:p>
        </p:txBody>
      </p:sp>
      <p:sp>
        <p:nvSpPr>
          <p:cNvPr id="6" name="Footer Placeholder 5"/>
          <p:cNvSpPr>
            <a:spLocks noGrp="1"/>
          </p:cNvSpPr>
          <p:nvPr>
            <p:ph type="ftr" sz="quarter" idx="11"/>
          </p:nvPr>
        </p:nvSpPr>
        <p:spPr>
          <a:xfrm>
            <a:off x="3859305" y="6423585"/>
            <a:ext cx="3316941" cy="365125"/>
          </a:xfrm>
        </p:spPr>
        <p:txBody>
          <a:bodyPr/>
          <a:lstStyle/>
          <a:p>
            <a:pPr>
              <a:defRPr/>
            </a:pPr>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dirty="0"/>
          </a:p>
        </p:txBody>
      </p:sp>
      <p:sp>
        <p:nvSpPr>
          <p:cNvPr id="6" name="Footer Placeholder 5"/>
          <p:cNvSpPr>
            <a:spLocks noGrp="1"/>
          </p:cNvSpPr>
          <p:nvPr>
            <p:ph type="ftr" sz="quarter" idx="11"/>
          </p:nvPr>
        </p:nvSpPr>
        <p:spPr>
          <a:xfrm>
            <a:off x="4191000" y="6423585"/>
            <a:ext cx="3005138" cy="365125"/>
          </a:xfr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F9268BB-B0FB-43DC-BD92-2F53E2923503}" type="slidenum">
              <a:rPr lang="en-US" smtClean="0"/>
              <a:pPr>
                <a:defRPr/>
              </a:pPr>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3781176-98BD-4787-B15E-36E8F874A4D7}" type="slidenum">
              <a:rPr lang="en-US" smtClean="0"/>
              <a:pPr>
                <a:defRPr/>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pPr>
              <a:defRPr/>
            </a:pPr>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pPr>
              <a:defRPr/>
            </a:pPr>
            <a:endParaRPr lang="en-US" dirty="0"/>
          </a:p>
        </p:txBody>
      </p:sp>
      <p:sp>
        <p:nvSpPr>
          <p:cNvPr id="7" name="Slide Number Placeholder 6"/>
          <p:cNvSpPr>
            <a:spLocks noGrp="1"/>
          </p:cNvSpPr>
          <p:nvPr>
            <p:ph type="sldNum" sz="quarter" idx="12"/>
          </p:nvPr>
        </p:nvSpPr>
        <p:spPr/>
        <p:txBody>
          <a:bodyPr/>
          <a:lstStyle/>
          <a:p>
            <a:pPr>
              <a:defRPr/>
            </a:pPr>
            <a:fld id="{E3781176-98BD-4787-B15E-36E8F874A4D7}" type="slidenum">
              <a:rPr lang="en-US" smtClean="0"/>
              <a:pPr>
                <a:defRPr/>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pPr>
              <a:defRPr/>
            </a:pPr>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pPr>
              <a:defRPr/>
            </a:pPr>
            <a:endParaRPr lang="en-US" dirty="0"/>
          </a:p>
        </p:txBody>
      </p:sp>
      <p:sp>
        <p:nvSpPr>
          <p:cNvPr id="7" name="Slide Number Placeholder 6"/>
          <p:cNvSpPr>
            <a:spLocks noGrp="1"/>
          </p:cNvSpPr>
          <p:nvPr>
            <p:ph type="sldNum" sz="quarter" idx="12"/>
          </p:nvPr>
        </p:nvSpPr>
        <p:spPr/>
        <p:txBody>
          <a:bodyPr/>
          <a:lstStyle/>
          <a:p>
            <a:pPr>
              <a:defRPr/>
            </a:pPr>
            <a:fld id="{E3781176-98BD-4787-B15E-36E8F874A4D7}" type="slidenum">
              <a:rPr lang="en-US" smtClean="0"/>
              <a:pPr>
                <a:defRPr/>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dirty="0"/>
          </a:p>
        </p:txBody>
      </p:sp>
      <p:sp>
        <p:nvSpPr>
          <p:cNvPr id="6" name="Footer Placeholder 5"/>
          <p:cNvSpPr>
            <a:spLocks noGrp="1"/>
          </p:cNvSpPr>
          <p:nvPr>
            <p:ph type="ftr" sz="quarter" idx="11"/>
          </p:nvPr>
        </p:nvSpPr>
        <p:spPr>
          <a:xfrm>
            <a:off x="4191000" y="6423585"/>
            <a:ext cx="3005138" cy="365125"/>
          </a:xfr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3781176-98BD-4787-B15E-36E8F874A4D7}" type="slidenum">
              <a:rPr lang="en-US" smtClean="0"/>
              <a:pPr>
                <a:defRPr/>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dirty="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3F7523E-9FEF-43D6-BB4E-C3E50A6F579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41F65F0-14E3-4CEF-A64A-9244A57A4D07}" type="slidenum">
              <a:rPr lang="en-US" smtClean="0"/>
              <a:pPr>
                <a:defRPr/>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563A1BA-9453-4F2E-B650-AEF1C25921CD}" type="slidenum">
              <a:rPr lang="en-US" smtClean="0"/>
              <a:pPr>
                <a:defRPr/>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10104DCD-639B-4063-81B0-81A4A4E0D1F6}"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AE832ADE-1282-435C-8BE3-B4E4755EEC4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3781176-98BD-4787-B15E-36E8F874A4D7}" type="slidenum">
              <a:rPr lang="en-US" smtClean="0"/>
              <a:pPr>
                <a:defRPr/>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dirty="0">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pPr>
              <a:defRPr/>
            </a:pPr>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pPr>
              <a:defRPr/>
            </a:pPr>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pPr>
              <a:defRPr/>
            </a:pPr>
            <a:fld id="{CD863E5B-6928-4B74-B084-8C7614CBF3EA}" type="slidenum">
              <a:rPr lang="en-US" smtClean="0"/>
              <a:pPr>
                <a:defRPr/>
              </a:pPr>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dirty="0">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BF2FEA2-9450-4462-9FEE-79AD796BF85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8FB9D62-DE88-44EA-A314-CCEF29B72D11}" type="slidenum">
              <a:rPr lang="en-US" smtClean="0"/>
              <a:pPr>
                <a:defRPr/>
              </a:pPr>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Slide Number Placeholder 6"/>
          <p:cNvSpPr>
            <a:spLocks noGrp="1"/>
          </p:cNvSpPr>
          <p:nvPr>
            <p:ph type="sldNum" sz="quarter" idx="12"/>
          </p:nvPr>
        </p:nvSpPr>
        <p:spPr>
          <a:xfrm>
            <a:off x="8305800" y="242234"/>
            <a:ext cx="554038" cy="365125"/>
          </a:xfrm>
        </p:spPr>
        <p:txBody>
          <a:bodyPr/>
          <a:lstStyle/>
          <a:p>
            <a:pPr>
              <a:defRPr/>
            </a:pPr>
            <a:fld id="{E3781176-98BD-4787-B15E-36E8F874A4D7}"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dirty="0">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3781176-98BD-4787-B15E-36E8F874A4D7}" type="slidenum">
              <a:rPr lang="en-US" smtClean="0"/>
              <a:pPr>
                <a:defRPr/>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a:defRPr/>
            </a:pPr>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defRPr/>
            </a:pPr>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a:defRPr/>
            </a:pPr>
            <a:fld id="{E3781176-98BD-4787-B15E-36E8F874A4D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 id="2147484310" r:id="rId13"/>
    <p:sldLayoutId id="2147484311" r:id="rId14"/>
    <p:sldLayoutId id="2147484312" r:id="rId15"/>
    <p:sldLayoutId id="2147484313" r:id="rId16"/>
    <p:sldLayoutId id="2147484314" r:id="rId17"/>
    <p:sldLayoutId id="2147484315" r:id="rId18"/>
    <p:sldLayoutId id="2147484316" r:id="rId19"/>
    <p:sldLayoutId id="2147484317" r:id="rId20"/>
    <p:sldLayoutId id="2147484318" r:id="rId21"/>
    <p:sldLayoutId id="2147484319" r:id="rId22"/>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48100" y="4827868"/>
            <a:ext cx="4991100" cy="556932"/>
          </a:xfrm>
        </p:spPr>
        <p:txBody>
          <a:bodyPr>
            <a:normAutofit/>
          </a:bodyPr>
          <a:lstStyle/>
          <a:p>
            <a:pPr eaLnBrk="1" hangingPunct="1"/>
            <a:r>
              <a:rPr lang="en-US" b="1" dirty="0" smtClean="0">
                <a:solidFill>
                  <a:schemeClr val="accent2">
                    <a:lumMod val="50000"/>
                  </a:schemeClr>
                </a:solidFill>
                <a:cs typeface="Adobe Caslon Pro Bold"/>
              </a:rPr>
              <a:t>Academic Training </a:t>
            </a:r>
            <a:r>
              <a:rPr lang="en-US" b="1" dirty="0" smtClean="0">
                <a:solidFill>
                  <a:srgbClr val="3E5D78"/>
                </a:solidFill>
                <a:cs typeface="Adobe Caslon Pro Bold"/>
              </a:rPr>
              <a:t>Workshop</a:t>
            </a:r>
          </a:p>
        </p:txBody>
      </p:sp>
      <p:sp>
        <p:nvSpPr>
          <p:cNvPr id="3075" name="Rectangle 3"/>
          <p:cNvSpPr>
            <a:spLocks noGrp="1" noChangeArrowheads="1"/>
          </p:cNvSpPr>
          <p:nvPr>
            <p:ph type="subTitle" idx="1"/>
          </p:nvPr>
        </p:nvSpPr>
        <p:spPr>
          <a:xfrm>
            <a:off x="4800600" y="5562599"/>
            <a:ext cx="4038600" cy="736601"/>
          </a:xfrm>
        </p:spPr>
        <p:txBody>
          <a:bodyPr>
            <a:normAutofit/>
          </a:bodyPr>
          <a:lstStyle/>
          <a:p>
            <a:pPr eaLnBrk="1" hangingPunct="1"/>
            <a:r>
              <a:rPr lang="en-US" sz="1800" b="1" dirty="0" smtClean="0">
                <a:solidFill>
                  <a:srgbClr val="3E5D78"/>
                </a:solidFill>
                <a:cs typeface="Trebuchet MS"/>
              </a:rPr>
              <a:t>RIT International Student Services </a:t>
            </a:r>
          </a:p>
          <a:p>
            <a:pPr eaLnBrk="1" hangingPunct="1"/>
            <a:r>
              <a:rPr lang="en-US" sz="1800" b="1" dirty="0" smtClean="0">
                <a:solidFill>
                  <a:srgbClr val="AE1B38"/>
                </a:solidFill>
                <a:cs typeface="Trebuchet MS"/>
              </a:rPr>
              <a:t>www.rit.edu/iss</a:t>
            </a:r>
          </a:p>
          <a:p>
            <a:pPr eaLnBrk="1" hangingPunct="1"/>
            <a:endParaRPr lang="en-US" sz="1800" b="1" dirty="0" smtClean="0">
              <a:solidFill>
                <a:schemeClr val="tx2">
                  <a:lumMod val="60000"/>
                  <a:lumOff val="40000"/>
                </a:schemeClr>
              </a:solidFill>
              <a:cs typeface="Trebuchet MS"/>
            </a:endParaRPr>
          </a:p>
        </p:txBody>
      </p:sp>
      <p:pic>
        <p:nvPicPr>
          <p:cNvPr id="4" name="Picture 3"/>
          <p:cNvPicPr>
            <a:picLocks noChangeAspect="1"/>
          </p:cNvPicPr>
          <p:nvPr/>
        </p:nvPicPr>
        <p:blipFill>
          <a:blip r:embed="rId3" cstate="print"/>
          <a:srcRect b="1786"/>
          <a:stretch>
            <a:fillRect/>
          </a:stretch>
        </p:blipFill>
        <p:spPr>
          <a:xfrm>
            <a:off x="292100" y="228600"/>
            <a:ext cx="6407206" cy="4191000"/>
          </a:xfrm>
          <a:prstGeom prst="rect">
            <a:avLst/>
          </a:prstGeom>
        </p:spPr>
      </p:pic>
      <p:pic>
        <p:nvPicPr>
          <p:cNvPr id="6" name="Picture 5"/>
          <p:cNvPicPr>
            <a:picLocks noChangeAspect="1"/>
          </p:cNvPicPr>
          <p:nvPr/>
        </p:nvPicPr>
        <p:blipFill>
          <a:blip r:embed="rId4" cstate="print"/>
          <a:srcRect l="28800" t="-1263" r="3296" b="-1958"/>
          <a:stretch>
            <a:fillRect/>
          </a:stretch>
        </p:blipFill>
        <p:spPr>
          <a:xfrm>
            <a:off x="6807200" y="203200"/>
            <a:ext cx="2051050" cy="2076450"/>
          </a:xfrm>
          <a:prstGeom prst="rect">
            <a:avLst/>
          </a:prstGeom>
          <a:noFill/>
          <a:ln>
            <a:noFill/>
          </a:ln>
        </p:spPr>
      </p:pic>
      <p:pic>
        <p:nvPicPr>
          <p:cNvPr id="8" name="Picture 7"/>
          <p:cNvPicPr>
            <a:picLocks noChangeAspect="1"/>
          </p:cNvPicPr>
          <p:nvPr/>
        </p:nvPicPr>
        <p:blipFill>
          <a:blip r:embed="rId5" cstate="print"/>
          <a:srcRect l="39326" t="8559" r="869"/>
          <a:stretch>
            <a:fillRect/>
          </a:stretch>
        </p:blipFill>
        <p:spPr>
          <a:xfrm>
            <a:off x="6807200" y="2336801"/>
            <a:ext cx="2048256" cy="208577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57213"/>
            <a:ext cx="7772400" cy="1143000"/>
          </a:xfrm>
        </p:spPr>
        <p:txBody>
          <a:bodyPr/>
          <a:lstStyle/>
          <a:p>
            <a:r>
              <a:rPr lang="en-US" b="1" dirty="0" smtClean="0">
                <a:solidFill>
                  <a:srgbClr val="3E5D78"/>
                </a:solidFill>
              </a:rPr>
              <a:t>So, what if…</a:t>
            </a:r>
            <a:endParaRPr lang="en-US" b="1" dirty="0">
              <a:solidFill>
                <a:srgbClr val="3E5D78"/>
              </a:solidFill>
            </a:endParaRPr>
          </a:p>
        </p:txBody>
      </p:sp>
      <p:sp>
        <p:nvSpPr>
          <p:cNvPr id="3" name="Text Placeholder 2"/>
          <p:cNvSpPr>
            <a:spLocks noGrp="1"/>
          </p:cNvSpPr>
          <p:nvPr>
            <p:ph type="body" sz="half" idx="1"/>
          </p:nvPr>
        </p:nvSpPr>
        <p:spPr>
          <a:xfrm>
            <a:off x="596899" y="1371600"/>
            <a:ext cx="7937501" cy="4530725"/>
          </a:xfrm>
        </p:spPr>
        <p:txBody>
          <a:bodyPr>
            <a:normAutofit/>
          </a:bodyPr>
          <a:lstStyle/>
          <a:p>
            <a:pPr marL="0" indent="0">
              <a:buClr>
                <a:srgbClr val="AE1B38"/>
              </a:buClr>
              <a:buSzPct val="50000"/>
              <a:buNone/>
            </a:pPr>
            <a:endParaRPr lang="en-US" u="sng" dirty="0" smtClean="0">
              <a:solidFill>
                <a:srgbClr val="AE1B38"/>
              </a:solidFill>
            </a:endParaRPr>
          </a:p>
          <a:p>
            <a:pPr marL="0" indent="0">
              <a:buClr>
                <a:srgbClr val="AE1B38"/>
              </a:buClr>
              <a:buSzPct val="50000"/>
              <a:buNone/>
            </a:pPr>
            <a:r>
              <a:rPr lang="en-US" u="sng" dirty="0" smtClean="0">
                <a:solidFill>
                  <a:srgbClr val="AE1B38"/>
                </a:solidFill>
              </a:rPr>
              <a:t>What if my degree only took 12 months to complete?</a:t>
            </a:r>
          </a:p>
          <a:p>
            <a:pPr>
              <a:buClr>
                <a:srgbClr val="AE1B38"/>
              </a:buClr>
              <a:buSzPct val="50000"/>
              <a:buFont typeface="Wingdings" charset="2"/>
              <a:buChar char="u"/>
            </a:pPr>
            <a:r>
              <a:rPr lang="en-US" dirty="0" smtClean="0"/>
              <a:t>You have a maximum of 12 months of Academic Training.</a:t>
            </a:r>
            <a:endParaRPr lang="en-US" dirty="0" smtClean="0">
              <a:solidFill>
                <a:srgbClr val="3E5D78"/>
              </a:solidFill>
            </a:endParaRPr>
          </a:p>
          <a:p>
            <a:pPr marL="0" indent="0">
              <a:buClr>
                <a:srgbClr val="AE1B38"/>
              </a:buClr>
              <a:buSzPct val="50000"/>
              <a:buNone/>
            </a:pPr>
            <a:r>
              <a:rPr lang="en-US" u="sng" dirty="0" smtClean="0">
                <a:solidFill>
                  <a:srgbClr val="AE1B38"/>
                </a:solidFill>
              </a:rPr>
              <a:t>What if I’ve used 10 months of Academic Training to do Co-ops?</a:t>
            </a:r>
            <a:endParaRPr lang="en-US" dirty="0">
              <a:solidFill>
                <a:srgbClr val="3E5D78"/>
              </a:solidFill>
            </a:endParaRPr>
          </a:p>
          <a:p>
            <a:pPr>
              <a:buClr>
                <a:srgbClr val="AE1B38"/>
              </a:buClr>
              <a:buSzPct val="50000"/>
              <a:buFont typeface="Wingdings" charset="2"/>
              <a:buChar char="u"/>
            </a:pPr>
            <a:r>
              <a:rPr lang="en-US" dirty="0" smtClean="0"/>
              <a:t>You have a maximum of 8 months left to use for post-graduation AT.</a:t>
            </a:r>
            <a:endParaRPr lang="en-US" dirty="0" smtClean="0">
              <a:solidFill>
                <a:srgbClr val="3E5D78"/>
              </a:solidFill>
            </a:endParaRPr>
          </a:p>
          <a:p>
            <a:pPr marL="0" indent="0">
              <a:buClr>
                <a:srgbClr val="AE1B38"/>
              </a:buClr>
              <a:buSzPct val="50000"/>
              <a:buNone/>
            </a:pPr>
            <a:r>
              <a:rPr lang="en-US" u="sng" dirty="0">
                <a:solidFill>
                  <a:srgbClr val="AE1B38"/>
                </a:solidFill>
              </a:rPr>
              <a:t>What if </a:t>
            </a:r>
            <a:r>
              <a:rPr lang="en-US" u="sng" dirty="0" smtClean="0">
                <a:solidFill>
                  <a:srgbClr val="AE1B38"/>
                </a:solidFill>
              </a:rPr>
              <a:t>my (non-RIT) sponsor does not allow for Academic Training?</a:t>
            </a:r>
          </a:p>
          <a:p>
            <a:pPr>
              <a:buClr>
                <a:srgbClr val="AE1B38"/>
              </a:buClr>
              <a:buSzPct val="50000"/>
              <a:buFont typeface="Wingdings" charset="2"/>
              <a:buChar char="u"/>
            </a:pPr>
            <a:r>
              <a:rPr lang="en-US" dirty="0" smtClean="0"/>
              <a:t>You cannot engage in Academic Training.</a:t>
            </a:r>
            <a:endParaRPr lang="en-US" dirty="0">
              <a:solidFill>
                <a:srgbClr val="3E5D78"/>
              </a:solidFill>
            </a:endParaRPr>
          </a:p>
          <a:p>
            <a:pPr marL="0" indent="0">
              <a:buClr>
                <a:srgbClr val="AE1B38"/>
              </a:buClr>
              <a:buSzPct val="50000"/>
              <a:buNone/>
            </a:pPr>
            <a:endParaRPr lang="en-US" dirty="0">
              <a:solidFill>
                <a:srgbClr val="3E5D78"/>
              </a:solidFill>
            </a:endParaRPr>
          </a:p>
        </p:txBody>
      </p:sp>
    </p:spTree>
    <p:extLst>
      <p:ext uri="{BB962C8B-B14F-4D97-AF65-F5344CB8AC3E}">
        <p14:creationId xmlns:p14="http://schemas.microsoft.com/office/powerpoint/2010/main" xmlns="" val="534973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aper-airplane.jpg"/>
          <p:cNvPicPr>
            <a:picLocks noChangeAspect="1"/>
          </p:cNvPicPr>
          <p:nvPr/>
        </p:nvPicPr>
        <p:blipFill>
          <a:blip r:embed="rId2" cstate="print"/>
          <a:stretch>
            <a:fillRect/>
          </a:stretch>
        </p:blipFill>
        <p:spPr>
          <a:xfrm>
            <a:off x="5524500" y="1835670"/>
            <a:ext cx="3238500" cy="2431530"/>
          </a:xfrm>
          <a:prstGeom prst="rect">
            <a:avLst/>
          </a:prstGeom>
        </p:spPr>
      </p:pic>
      <p:sp>
        <p:nvSpPr>
          <p:cNvPr id="12290" name="Rectangle 2"/>
          <p:cNvSpPr>
            <a:spLocks noGrp="1" noChangeArrowheads="1"/>
          </p:cNvSpPr>
          <p:nvPr>
            <p:ph type="title"/>
          </p:nvPr>
        </p:nvSpPr>
        <p:spPr>
          <a:xfrm>
            <a:off x="498474" y="369794"/>
            <a:ext cx="7556313" cy="1116106"/>
          </a:xfrm>
        </p:spPr>
        <p:txBody>
          <a:bodyPr/>
          <a:lstStyle/>
          <a:p>
            <a:pPr eaLnBrk="1" hangingPunct="1"/>
            <a:r>
              <a:rPr lang="en-US" b="1" dirty="0" smtClean="0">
                <a:solidFill>
                  <a:srgbClr val="3E5D78"/>
                </a:solidFill>
              </a:rPr>
              <a:t>While Traveling, carry:</a:t>
            </a:r>
          </a:p>
        </p:txBody>
      </p:sp>
      <p:sp>
        <p:nvSpPr>
          <p:cNvPr id="12291" name="Rectangle 3"/>
          <p:cNvSpPr>
            <a:spLocks noGrp="1" noChangeArrowheads="1"/>
          </p:cNvSpPr>
          <p:nvPr>
            <p:ph idx="1"/>
          </p:nvPr>
        </p:nvSpPr>
        <p:spPr>
          <a:xfrm>
            <a:off x="609600" y="1206502"/>
            <a:ext cx="8153400" cy="4956174"/>
          </a:xfrm>
        </p:spPr>
        <p:txBody>
          <a:bodyPr>
            <a:normAutofit/>
          </a:bodyPr>
          <a:lstStyle/>
          <a:p>
            <a:pPr marL="0" indent="0" eaLnBrk="1" hangingPunct="1">
              <a:lnSpc>
                <a:spcPct val="80000"/>
              </a:lnSpc>
              <a:spcBef>
                <a:spcPts val="0"/>
              </a:spcBef>
              <a:buClr>
                <a:srgbClr val="AE1B38"/>
              </a:buClr>
              <a:buSzPct val="50000"/>
              <a:buNone/>
            </a:pPr>
            <a:r>
              <a:rPr lang="en-US" sz="2400" dirty="0" smtClean="0">
                <a:solidFill>
                  <a:srgbClr val="3E5D78"/>
                </a:solidFill>
              </a:rPr>
              <a:t>Required</a:t>
            </a:r>
            <a:r>
              <a:rPr lang="en-US" dirty="0" smtClean="0">
                <a:solidFill>
                  <a:srgbClr val="3E5D78"/>
                </a:solidFill>
              </a:rPr>
              <a:t>:</a:t>
            </a:r>
          </a:p>
          <a:p>
            <a:pPr marL="0" indent="0" eaLnBrk="1" hangingPunct="1">
              <a:lnSpc>
                <a:spcPct val="80000"/>
              </a:lnSpc>
              <a:spcBef>
                <a:spcPts val="0"/>
              </a:spcBef>
              <a:buClr>
                <a:srgbClr val="AE1B38"/>
              </a:buClr>
              <a:buSzPct val="50000"/>
              <a:buNone/>
            </a:pPr>
            <a:endParaRPr lang="en-US" dirty="0" smtClean="0">
              <a:solidFill>
                <a:srgbClr val="3E5D78"/>
              </a:solidFill>
            </a:endParaRPr>
          </a:p>
          <a:p>
            <a:pPr lvl="1" eaLnBrk="1" hangingPunct="1">
              <a:spcBef>
                <a:spcPts val="0"/>
              </a:spcBef>
              <a:buClr>
                <a:srgbClr val="AE1B38"/>
              </a:buClr>
              <a:buSzPct val="50000"/>
              <a:buFont typeface="Wingdings" charset="2"/>
              <a:buChar char="u"/>
            </a:pPr>
            <a:r>
              <a:rPr lang="en-US" sz="2000" dirty="0" smtClean="0">
                <a:solidFill>
                  <a:srgbClr val="3E5D78"/>
                </a:solidFill>
              </a:rPr>
              <a:t>DS-2019 (with a valid travel signature)</a:t>
            </a:r>
          </a:p>
          <a:p>
            <a:pPr lvl="1" eaLnBrk="1" hangingPunct="1">
              <a:spcBef>
                <a:spcPts val="0"/>
              </a:spcBef>
              <a:buClr>
                <a:srgbClr val="AE1B38"/>
              </a:buClr>
              <a:buSzPct val="50000"/>
              <a:buFont typeface="Wingdings" charset="2"/>
              <a:buChar char="u"/>
            </a:pPr>
            <a:r>
              <a:rPr lang="en-US" sz="2000" dirty="0" smtClean="0">
                <a:solidFill>
                  <a:srgbClr val="3E5D78"/>
                </a:solidFill>
              </a:rPr>
              <a:t>Academic Training Authorization Letter</a:t>
            </a:r>
          </a:p>
          <a:p>
            <a:pPr lvl="1">
              <a:spcBef>
                <a:spcPts val="0"/>
              </a:spcBef>
              <a:buClr>
                <a:srgbClr val="AE1B38"/>
              </a:buClr>
              <a:buSzPct val="50000"/>
              <a:buFont typeface="Wingdings" charset="2"/>
              <a:buChar char="u"/>
            </a:pPr>
            <a:r>
              <a:rPr lang="en-US" sz="2000" dirty="0">
                <a:solidFill>
                  <a:srgbClr val="3E5D78"/>
                </a:solidFill>
              </a:rPr>
              <a:t>Valid </a:t>
            </a:r>
            <a:r>
              <a:rPr lang="en-US" sz="2000" dirty="0" smtClean="0">
                <a:solidFill>
                  <a:srgbClr val="3E5D78"/>
                </a:solidFill>
              </a:rPr>
              <a:t>passport</a:t>
            </a:r>
          </a:p>
          <a:p>
            <a:pPr lvl="1">
              <a:spcBef>
                <a:spcPts val="0"/>
              </a:spcBef>
              <a:buClr>
                <a:srgbClr val="AE1B38"/>
              </a:buClr>
              <a:buSzPct val="50000"/>
              <a:buFont typeface="Wingdings" charset="2"/>
              <a:buChar char="u"/>
            </a:pPr>
            <a:r>
              <a:rPr lang="en-US" sz="2000" dirty="0" smtClean="0">
                <a:solidFill>
                  <a:srgbClr val="3E5D78"/>
                </a:solidFill>
              </a:rPr>
              <a:t>Valid visa</a:t>
            </a:r>
            <a:r>
              <a:rPr lang="en-US" sz="2000" b="1" dirty="0" smtClean="0">
                <a:solidFill>
                  <a:srgbClr val="FF0000"/>
                </a:solidFill>
              </a:rPr>
              <a:t>*</a:t>
            </a:r>
          </a:p>
          <a:p>
            <a:pPr marL="228600" lvl="1" indent="0" eaLnBrk="1" hangingPunct="1">
              <a:spcBef>
                <a:spcPts val="0"/>
              </a:spcBef>
              <a:buClr>
                <a:srgbClr val="AE1B38"/>
              </a:buClr>
              <a:buSzPct val="50000"/>
              <a:buNone/>
            </a:pPr>
            <a:endParaRPr lang="en-US" sz="2000" dirty="0" smtClean="0">
              <a:solidFill>
                <a:srgbClr val="3E5D78"/>
              </a:solidFill>
            </a:endParaRPr>
          </a:p>
          <a:p>
            <a:pPr marL="0" indent="0">
              <a:spcBef>
                <a:spcPts val="0"/>
              </a:spcBef>
              <a:buClr>
                <a:srgbClr val="AE1B38"/>
              </a:buClr>
              <a:buSzPct val="50000"/>
              <a:buNone/>
            </a:pPr>
            <a:r>
              <a:rPr lang="en-US" sz="2400" dirty="0" smtClean="0">
                <a:solidFill>
                  <a:srgbClr val="3E5D78"/>
                </a:solidFill>
              </a:rPr>
              <a:t>Recommended</a:t>
            </a:r>
          </a:p>
          <a:p>
            <a:pPr lvl="1" eaLnBrk="1" hangingPunct="1">
              <a:spcBef>
                <a:spcPts val="0"/>
              </a:spcBef>
              <a:buClr>
                <a:srgbClr val="AE1B38"/>
              </a:buClr>
              <a:buSzPct val="50000"/>
              <a:buFont typeface="Wingdings" charset="2"/>
              <a:buChar char="u"/>
            </a:pPr>
            <a:r>
              <a:rPr lang="en-US" sz="2000" dirty="0" smtClean="0">
                <a:solidFill>
                  <a:srgbClr val="3E5D78"/>
                </a:solidFill>
              </a:rPr>
              <a:t>Employment letter (or recent paystub)</a:t>
            </a:r>
          </a:p>
          <a:p>
            <a:pPr marL="228600" lvl="1" indent="0">
              <a:spcBef>
                <a:spcPts val="0"/>
              </a:spcBef>
              <a:buClr>
                <a:srgbClr val="AE1B38"/>
              </a:buClr>
              <a:buSzPct val="50000"/>
              <a:buNone/>
            </a:pPr>
            <a:endParaRPr lang="en-US" sz="2000" dirty="0" smtClean="0">
              <a:solidFill>
                <a:srgbClr val="3E5D78"/>
              </a:solidFill>
            </a:endParaRPr>
          </a:p>
          <a:p>
            <a:pPr marL="228600" lvl="1" indent="0">
              <a:spcBef>
                <a:spcPts val="0"/>
              </a:spcBef>
              <a:buClr>
                <a:srgbClr val="AE1B38"/>
              </a:buClr>
              <a:buSzPct val="50000"/>
              <a:buNone/>
            </a:pPr>
            <a:endParaRPr lang="en-US" sz="2000" dirty="0" smtClean="0">
              <a:solidFill>
                <a:srgbClr val="3E5D78"/>
              </a:solidFill>
            </a:endParaRPr>
          </a:p>
          <a:p>
            <a:pPr marL="228600" lvl="1" indent="0">
              <a:spcBef>
                <a:spcPts val="0"/>
              </a:spcBef>
              <a:buClr>
                <a:srgbClr val="AE1B38"/>
              </a:buClr>
              <a:buSzPct val="50000"/>
              <a:buNone/>
            </a:pPr>
            <a:endParaRPr lang="en-US" sz="2000" dirty="0">
              <a:solidFill>
                <a:srgbClr val="3E5D78"/>
              </a:solidFill>
            </a:endParaRPr>
          </a:p>
          <a:p>
            <a:pPr marL="0" indent="0">
              <a:spcBef>
                <a:spcPts val="0"/>
              </a:spcBef>
              <a:buClr>
                <a:srgbClr val="AE1B38"/>
              </a:buClr>
              <a:buSzPct val="50000"/>
              <a:buNone/>
            </a:pPr>
            <a:r>
              <a:rPr lang="en-US" b="1" dirty="0" smtClean="0">
                <a:solidFill>
                  <a:srgbClr val="FF0000"/>
                </a:solidFill>
              </a:rPr>
              <a:t>* </a:t>
            </a:r>
            <a:r>
              <a:rPr lang="en-US" dirty="0" smtClean="0">
                <a:solidFill>
                  <a:srgbClr val="3E5D78"/>
                </a:solidFill>
              </a:rPr>
              <a:t>If </a:t>
            </a:r>
            <a:r>
              <a:rPr lang="en-US" dirty="0">
                <a:solidFill>
                  <a:srgbClr val="3E5D78"/>
                </a:solidFill>
              </a:rPr>
              <a:t>leaving the </a:t>
            </a:r>
            <a:r>
              <a:rPr lang="en-US" dirty="0" smtClean="0">
                <a:solidFill>
                  <a:srgbClr val="3E5D78"/>
                </a:solidFill>
              </a:rPr>
              <a:t>US, you will need a valid J-1 visa to re-enter.</a:t>
            </a:r>
            <a:r>
              <a:rPr lang="en-US" dirty="0">
                <a:solidFill>
                  <a:srgbClr val="3E5D78"/>
                </a:solidFill>
              </a:rPr>
              <a:t> </a:t>
            </a:r>
            <a:r>
              <a:rPr lang="en-US" dirty="0" smtClean="0">
                <a:solidFill>
                  <a:srgbClr val="3E5D78"/>
                </a:solidFill>
              </a:rPr>
              <a:t> </a:t>
            </a:r>
          </a:p>
          <a:p>
            <a:pPr marL="0" indent="0">
              <a:spcBef>
                <a:spcPts val="0"/>
              </a:spcBef>
              <a:buClr>
                <a:srgbClr val="AE1B38"/>
              </a:buClr>
              <a:buSzPct val="50000"/>
              <a:buNone/>
            </a:pPr>
            <a:r>
              <a:rPr lang="en-US" dirty="0" smtClean="0">
                <a:solidFill>
                  <a:srgbClr val="3E5D78"/>
                </a:solidFill>
              </a:rPr>
              <a:t>Exception: Travel to Canada, Mexico and Caribbean, but, rules change, so, we recommend you contact ISS before making travel plans if your visa is expired.</a:t>
            </a:r>
            <a:endParaRPr lang="en-US" dirty="0" smtClean="0"/>
          </a:p>
          <a:p>
            <a:pPr eaLnBrk="1" hangingPunct="1">
              <a:lnSpc>
                <a:spcPct val="80000"/>
              </a:lnSpc>
              <a:spcBef>
                <a:spcPts val="0"/>
              </a:spcBef>
            </a:pPr>
            <a:endParaRPr lang="en-US" dirty="0" smtClean="0"/>
          </a:p>
          <a:p>
            <a:pPr eaLnBrk="1" hangingPunct="1">
              <a:lnSpc>
                <a:spcPct val="80000"/>
              </a:lnSpc>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US" b="1" dirty="0" smtClean="0">
                <a:solidFill>
                  <a:srgbClr val="3E5D78"/>
                </a:solidFill>
              </a:rPr>
              <a:t>What is “E-Verify”</a:t>
            </a:r>
          </a:p>
        </p:txBody>
      </p:sp>
      <p:sp>
        <p:nvSpPr>
          <p:cNvPr id="17411" name="Rectangle 3"/>
          <p:cNvSpPr>
            <a:spLocks noGrp="1" noChangeArrowheads="1"/>
          </p:cNvSpPr>
          <p:nvPr>
            <p:ph idx="1"/>
          </p:nvPr>
        </p:nvSpPr>
        <p:spPr>
          <a:xfrm>
            <a:off x="533400" y="1206500"/>
            <a:ext cx="7772400" cy="4530725"/>
          </a:xfrm>
        </p:spPr>
        <p:txBody>
          <a:bodyPr/>
          <a:lstStyle/>
          <a:p>
            <a:pPr>
              <a:buClr>
                <a:srgbClr val="AE1B38"/>
              </a:buClr>
              <a:buSzPct val="50000"/>
              <a:buFont typeface="Wingdings" charset="2"/>
              <a:buChar char="u"/>
            </a:pPr>
            <a:r>
              <a:rPr lang="en-US" sz="2400" dirty="0" smtClean="0">
                <a:solidFill>
                  <a:srgbClr val="3E5D78"/>
                </a:solidFill>
              </a:rPr>
              <a:t>E-Verify is an Internet-based system operated by U.S. Citizenship and Immigration Services(USCIS) in partnership with the Social Security Administration (SSA).</a:t>
            </a:r>
          </a:p>
          <a:p>
            <a:pPr>
              <a:buClr>
                <a:srgbClr val="AE1B38"/>
              </a:buClr>
              <a:buSzPct val="50000"/>
              <a:buFont typeface="Wingdings" charset="2"/>
              <a:buChar char="u"/>
            </a:pPr>
            <a:r>
              <a:rPr lang="en-US" sz="2400" dirty="0" smtClean="0">
                <a:solidFill>
                  <a:srgbClr val="3E5D78"/>
                </a:solidFill>
              </a:rPr>
              <a:t>E-Verify is currently free to employers and is available in all 50 states. </a:t>
            </a:r>
          </a:p>
          <a:p>
            <a:pPr>
              <a:buClr>
                <a:srgbClr val="AE1B38"/>
              </a:buClr>
              <a:buSzPct val="50000"/>
              <a:buFont typeface="Wingdings" charset="2"/>
              <a:buChar char="u"/>
            </a:pPr>
            <a:r>
              <a:rPr lang="en-US" sz="2400" dirty="0" smtClean="0">
                <a:solidFill>
                  <a:srgbClr val="3E5D78"/>
                </a:solidFill>
              </a:rPr>
              <a:t>E-Verify provides an automated link to federal databases to help employers determine employment eligibility of new hires and the validity of their Social Security numbers.</a:t>
            </a:r>
          </a:p>
        </p:txBody>
      </p:sp>
      <p:pic>
        <p:nvPicPr>
          <p:cNvPr id="4" name="Picture 3"/>
          <p:cNvPicPr>
            <a:picLocks noChangeAspect="1"/>
          </p:cNvPicPr>
          <p:nvPr/>
        </p:nvPicPr>
        <p:blipFill>
          <a:blip r:embed="rId2" cstate="print"/>
          <a:stretch>
            <a:fillRect/>
          </a:stretch>
        </p:blipFill>
        <p:spPr>
          <a:xfrm>
            <a:off x="4038600" y="5118100"/>
            <a:ext cx="4673600" cy="17399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84200" y="544513"/>
            <a:ext cx="7772400" cy="788987"/>
          </a:xfrm>
        </p:spPr>
        <p:txBody>
          <a:bodyPr/>
          <a:lstStyle/>
          <a:p>
            <a:pPr algn="ctr" eaLnBrk="1" hangingPunct="1"/>
            <a:r>
              <a:rPr lang="en-US" b="1" dirty="0" smtClean="0">
                <a:solidFill>
                  <a:srgbClr val="3E5D78"/>
                </a:solidFill>
              </a:rPr>
              <a:t>Can I change my status?</a:t>
            </a:r>
          </a:p>
        </p:txBody>
      </p:sp>
      <p:sp>
        <p:nvSpPr>
          <p:cNvPr id="20484" name="Rectangle 4"/>
          <p:cNvSpPr>
            <a:spLocks noGrp="1" noChangeArrowheads="1"/>
          </p:cNvSpPr>
          <p:nvPr>
            <p:ph type="body" sz="half" idx="2"/>
          </p:nvPr>
        </p:nvSpPr>
        <p:spPr>
          <a:xfrm>
            <a:off x="609600" y="1590674"/>
            <a:ext cx="7772400" cy="4873625"/>
          </a:xfrm>
        </p:spPr>
        <p:txBody>
          <a:bodyPr>
            <a:noAutofit/>
          </a:bodyPr>
          <a:lstStyle/>
          <a:p>
            <a:pPr eaLnBrk="1" hangingPunct="1">
              <a:lnSpc>
                <a:spcPct val="90000"/>
              </a:lnSpc>
              <a:buClr>
                <a:srgbClr val="AE1B38"/>
              </a:buClr>
            </a:pPr>
            <a:r>
              <a:rPr lang="en-US" sz="2400" dirty="0" smtClean="0">
                <a:solidFill>
                  <a:srgbClr val="3E5D78"/>
                </a:solidFill>
              </a:rPr>
              <a:t>Many J-1 visa holders (and their dependents) are subject to a 2-year home residency requirement (212e) after completing their degree (and Academic Training).</a:t>
            </a:r>
          </a:p>
          <a:p>
            <a:pPr>
              <a:lnSpc>
                <a:spcPct val="90000"/>
              </a:lnSpc>
              <a:buClr>
                <a:srgbClr val="AE1B38"/>
              </a:buClr>
            </a:pPr>
            <a:r>
              <a:rPr lang="en-US" sz="2400" dirty="0" smtClean="0">
                <a:solidFill>
                  <a:srgbClr val="3E5D78"/>
                </a:solidFill>
              </a:rPr>
              <a:t>It is difficult to obtain a waiver of this </a:t>
            </a:r>
            <a:r>
              <a:rPr lang="en-US" sz="2400" dirty="0">
                <a:solidFill>
                  <a:srgbClr val="3E5D78"/>
                </a:solidFill>
              </a:rPr>
              <a:t>2-year home residency </a:t>
            </a:r>
            <a:r>
              <a:rPr lang="en-US" sz="2400" dirty="0" smtClean="0">
                <a:solidFill>
                  <a:srgbClr val="3E5D78"/>
                </a:solidFill>
              </a:rPr>
              <a:t>requirement.</a:t>
            </a:r>
          </a:p>
          <a:p>
            <a:pPr>
              <a:lnSpc>
                <a:spcPct val="90000"/>
              </a:lnSpc>
              <a:buClr>
                <a:srgbClr val="AE1B38"/>
              </a:buClr>
            </a:pPr>
            <a:r>
              <a:rPr lang="en-US" sz="2400" dirty="0" smtClean="0">
                <a:solidFill>
                  <a:srgbClr val="3E5D78"/>
                </a:solidFill>
              </a:rPr>
              <a:t>However, if you are subject to 212e, you would first need to obtain a waiver before you can switch to another status.</a:t>
            </a:r>
          </a:p>
          <a:p>
            <a:pPr>
              <a:lnSpc>
                <a:spcPct val="90000"/>
              </a:lnSpc>
              <a:buClr>
                <a:srgbClr val="AE1B38"/>
              </a:buClr>
            </a:pPr>
            <a:r>
              <a:rPr lang="en-US" sz="2400" dirty="0" smtClean="0">
                <a:solidFill>
                  <a:srgbClr val="3E5D78"/>
                </a:solidFill>
              </a:rPr>
              <a:t>Waivers can take 6-9 months and generally require you to remain in the US if your visa has expired.  (J-1 visa renewal is not recommended after applying for a waiver).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1314450" y="1295400"/>
            <a:ext cx="6507624" cy="431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360394"/>
            <a:ext cx="4559300" cy="4646706"/>
          </a:xfrm>
        </p:spPr>
        <p:txBody>
          <a:bodyPr/>
          <a:lstStyle/>
          <a:p>
            <a:pPr algn="ctr" eaLnBrk="1" hangingPunct="1"/>
            <a:r>
              <a:rPr lang="en-US" dirty="0" smtClean="0">
                <a:solidFill>
                  <a:srgbClr val="3E5D78"/>
                </a:solidFill>
              </a:rPr>
              <a:t>Please help us improve our</a:t>
            </a:r>
            <a:br>
              <a:rPr lang="en-US" dirty="0" smtClean="0">
                <a:solidFill>
                  <a:srgbClr val="3E5D78"/>
                </a:solidFill>
              </a:rPr>
            </a:br>
            <a:r>
              <a:rPr lang="en-US" dirty="0" smtClean="0">
                <a:solidFill>
                  <a:srgbClr val="3E5D78"/>
                </a:solidFill>
              </a:rPr>
              <a:t>workshops</a:t>
            </a:r>
            <a:br>
              <a:rPr lang="en-US" dirty="0" smtClean="0">
                <a:solidFill>
                  <a:srgbClr val="3E5D78"/>
                </a:solidFill>
              </a:rPr>
            </a:br>
            <a:r>
              <a:rPr lang="en-US" dirty="0" smtClean="0">
                <a:solidFill>
                  <a:srgbClr val="3E5D78"/>
                </a:solidFill>
              </a:rPr>
              <a:t>by completing an evaluation form.</a:t>
            </a:r>
            <a:br>
              <a:rPr lang="en-US" dirty="0" smtClean="0">
                <a:solidFill>
                  <a:srgbClr val="3E5D78"/>
                </a:solidFill>
              </a:rPr>
            </a:br>
            <a:r>
              <a:rPr lang="en-US" dirty="0" smtClean="0">
                <a:solidFill>
                  <a:srgbClr val="3E5D78"/>
                </a:solidFill>
              </a:rPr>
              <a:t/>
            </a:r>
            <a:br>
              <a:rPr lang="en-US" dirty="0" smtClean="0">
                <a:solidFill>
                  <a:srgbClr val="3E5D78"/>
                </a:solidFill>
              </a:rPr>
            </a:br>
            <a:r>
              <a:rPr lang="en-US" dirty="0" smtClean="0">
                <a:solidFill>
                  <a:srgbClr val="3E5D78"/>
                </a:solidFill>
              </a:rPr>
              <a:t>Thank you!</a:t>
            </a:r>
          </a:p>
        </p:txBody>
      </p:sp>
      <p:pic>
        <p:nvPicPr>
          <p:cNvPr id="6" name="Picture 5"/>
          <p:cNvPicPr>
            <a:picLocks noChangeAspect="1"/>
          </p:cNvPicPr>
          <p:nvPr/>
        </p:nvPicPr>
        <p:blipFill>
          <a:blip r:embed="rId2" cstate="print"/>
          <a:stretch>
            <a:fillRect/>
          </a:stretch>
        </p:blipFill>
        <p:spPr>
          <a:xfrm>
            <a:off x="4635499" y="0"/>
            <a:ext cx="4537507" cy="68542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98474" y="687294"/>
            <a:ext cx="7556313" cy="1116106"/>
          </a:xfrm>
        </p:spPr>
        <p:txBody>
          <a:bodyPr/>
          <a:lstStyle/>
          <a:p>
            <a:pPr eaLnBrk="1" hangingPunct="1"/>
            <a:r>
              <a:rPr lang="en-US" b="1" dirty="0" smtClean="0">
                <a:solidFill>
                  <a:srgbClr val="3E5D78"/>
                </a:solidFill>
              </a:rPr>
              <a:t>What is Academic Training?</a:t>
            </a:r>
          </a:p>
        </p:txBody>
      </p:sp>
      <p:sp>
        <p:nvSpPr>
          <p:cNvPr id="4099" name="Rectangle 3"/>
          <p:cNvSpPr>
            <a:spLocks noGrp="1" noChangeArrowheads="1"/>
          </p:cNvSpPr>
          <p:nvPr>
            <p:ph idx="1"/>
          </p:nvPr>
        </p:nvSpPr>
        <p:spPr>
          <a:xfrm>
            <a:off x="0" y="2085975"/>
            <a:ext cx="9144000" cy="1470026"/>
          </a:xfrm>
        </p:spPr>
        <p:txBody>
          <a:bodyPr>
            <a:normAutofit/>
          </a:bodyPr>
          <a:lstStyle/>
          <a:p>
            <a:pPr marL="533400" indent="-533400" algn="ctr" eaLnBrk="1" hangingPunct="1">
              <a:buFont typeface="Wingdings" pitchFamily="2" charset="2"/>
              <a:buNone/>
            </a:pPr>
            <a:r>
              <a:rPr lang="en-US" sz="2400" dirty="0">
                <a:solidFill>
                  <a:srgbClr val="3E5D78"/>
                </a:solidFill>
              </a:rPr>
              <a:t>T</a:t>
            </a:r>
            <a:r>
              <a:rPr lang="en-US" sz="2400" dirty="0" smtClean="0">
                <a:solidFill>
                  <a:srgbClr val="3E5D78"/>
                </a:solidFill>
              </a:rPr>
              <a:t>emporary employment for hands-on training</a:t>
            </a:r>
            <a:br>
              <a:rPr lang="en-US" sz="2400" dirty="0" smtClean="0">
                <a:solidFill>
                  <a:srgbClr val="3E5D78"/>
                </a:solidFill>
              </a:rPr>
            </a:br>
            <a:r>
              <a:rPr lang="en-US" sz="2400" dirty="0" smtClean="0">
                <a:solidFill>
                  <a:srgbClr val="3E5D78"/>
                </a:solidFill>
              </a:rPr>
              <a:t>directly related to your major/area of study.</a:t>
            </a:r>
            <a:endParaRPr lang="en-US" sz="1800" u="sng" dirty="0" smtClean="0">
              <a:solidFill>
                <a:srgbClr val="3E5D78"/>
              </a:solidFill>
            </a:endParaRPr>
          </a:p>
          <a:p>
            <a:pPr marL="533400" indent="-533400" eaLnBrk="1" hangingPunct="1">
              <a:buFont typeface="Wingdings" pitchFamily="2" charset="2"/>
              <a:buNone/>
            </a:pPr>
            <a:endParaRPr lang="en-US" sz="1800" u="sng" dirty="0" smtClean="0"/>
          </a:p>
          <a:p>
            <a:pPr marL="533400" indent="-533400" eaLnBrk="1" hangingPunct="1">
              <a:buFont typeface="Wingdings" pitchFamily="2" charset="2"/>
              <a:buNone/>
            </a:pPr>
            <a:endParaRPr lang="en-US" sz="1800" dirty="0" smtClean="0"/>
          </a:p>
        </p:txBody>
      </p:sp>
      <p:pic>
        <p:nvPicPr>
          <p:cNvPr id="9" name="Picture 8" descr="yp-home.jpg"/>
          <p:cNvPicPr>
            <a:picLocks noChangeAspect="1"/>
          </p:cNvPicPr>
          <p:nvPr/>
        </p:nvPicPr>
        <p:blipFill>
          <a:blip r:embed="rId2" cstate="print"/>
          <a:stretch>
            <a:fillRect/>
          </a:stretch>
        </p:blipFill>
        <p:spPr>
          <a:xfrm>
            <a:off x="2247900" y="4439997"/>
            <a:ext cx="4762500" cy="240530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6534150" y="0"/>
            <a:ext cx="2717800" cy="2717800"/>
          </a:xfrm>
          <a:prstGeom prst="rect">
            <a:avLst/>
          </a:prstGeom>
        </p:spPr>
      </p:pic>
      <p:sp>
        <p:nvSpPr>
          <p:cNvPr id="5122" name="Rectangle 2"/>
          <p:cNvSpPr>
            <a:spLocks noGrp="1" noChangeArrowheads="1"/>
          </p:cNvSpPr>
          <p:nvPr>
            <p:ph type="title"/>
          </p:nvPr>
        </p:nvSpPr>
        <p:spPr>
          <a:xfrm>
            <a:off x="2041525" y="590550"/>
            <a:ext cx="4149725" cy="1143000"/>
          </a:xfrm>
        </p:spPr>
        <p:txBody>
          <a:bodyPr/>
          <a:lstStyle/>
          <a:p>
            <a:pPr algn="ctr" eaLnBrk="1" hangingPunct="1"/>
            <a:r>
              <a:rPr lang="en-US" b="1" dirty="0" smtClean="0">
                <a:solidFill>
                  <a:srgbClr val="3E5D78"/>
                </a:solidFill>
              </a:rPr>
              <a:t>Academic Training </a:t>
            </a:r>
            <a:br>
              <a:rPr lang="en-US" b="1" dirty="0" smtClean="0">
                <a:solidFill>
                  <a:srgbClr val="3E5D78"/>
                </a:solidFill>
              </a:rPr>
            </a:br>
            <a:r>
              <a:rPr lang="en-US" b="1" dirty="0" smtClean="0">
                <a:solidFill>
                  <a:srgbClr val="3E5D78"/>
                </a:solidFill>
              </a:rPr>
              <a:t>“AT” Eligibility</a:t>
            </a:r>
          </a:p>
        </p:txBody>
      </p:sp>
      <p:sp>
        <p:nvSpPr>
          <p:cNvPr id="5123" name="Rectangle 3"/>
          <p:cNvSpPr>
            <a:spLocks noGrp="1" noChangeArrowheads="1"/>
          </p:cNvSpPr>
          <p:nvPr>
            <p:ph type="body" sz="half" idx="1"/>
          </p:nvPr>
        </p:nvSpPr>
        <p:spPr>
          <a:xfrm>
            <a:off x="673100" y="2847975"/>
            <a:ext cx="7508875" cy="4267200"/>
          </a:xfrm>
        </p:spPr>
        <p:txBody>
          <a:bodyPr>
            <a:noAutofit/>
          </a:bodyPr>
          <a:lstStyle/>
          <a:p>
            <a:pPr>
              <a:spcBef>
                <a:spcPts val="0"/>
              </a:spcBef>
            </a:pPr>
            <a:r>
              <a:rPr lang="en-US" dirty="0" smtClean="0"/>
              <a:t>You must be primarily </a:t>
            </a:r>
            <a:r>
              <a:rPr lang="en-US" dirty="0"/>
              <a:t>in the United States to </a:t>
            </a:r>
            <a:r>
              <a:rPr lang="en-US" dirty="0" smtClean="0"/>
              <a:t>study</a:t>
            </a:r>
          </a:p>
          <a:p>
            <a:pPr marL="0" indent="0">
              <a:spcBef>
                <a:spcPts val="0"/>
              </a:spcBef>
              <a:buNone/>
            </a:pPr>
            <a:r>
              <a:rPr lang="en-US" dirty="0" smtClean="0"/>
              <a:t>  rather </a:t>
            </a:r>
            <a:r>
              <a:rPr lang="en-US" dirty="0"/>
              <a:t>than engage in academic training;</a:t>
            </a:r>
          </a:p>
          <a:p>
            <a:r>
              <a:rPr lang="en-US" dirty="0" smtClean="0"/>
              <a:t>Academic </a:t>
            </a:r>
            <a:r>
              <a:rPr lang="en-US" dirty="0"/>
              <a:t>training </a:t>
            </a:r>
            <a:r>
              <a:rPr lang="en-US" dirty="0" smtClean="0"/>
              <a:t>must be </a:t>
            </a:r>
            <a:r>
              <a:rPr lang="en-US" dirty="0"/>
              <a:t>directly related to </a:t>
            </a:r>
            <a:r>
              <a:rPr lang="en-US" dirty="0" smtClean="0"/>
              <a:t>your </a:t>
            </a:r>
            <a:r>
              <a:rPr lang="en-US" dirty="0"/>
              <a:t>major field of study at the </a:t>
            </a:r>
            <a:r>
              <a:rPr lang="en-US" dirty="0" smtClean="0"/>
              <a:t>school named on your </a:t>
            </a:r>
            <a:r>
              <a:rPr lang="en-US" dirty="0"/>
              <a:t>Form DS-2019;</a:t>
            </a:r>
          </a:p>
          <a:p>
            <a:r>
              <a:rPr lang="en-US" dirty="0" smtClean="0"/>
              <a:t>You must be </a:t>
            </a:r>
            <a:r>
              <a:rPr lang="en-US" dirty="0"/>
              <a:t>in good academic </a:t>
            </a:r>
            <a:r>
              <a:rPr lang="en-US" dirty="0" smtClean="0"/>
              <a:t>standing; and</a:t>
            </a:r>
            <a:endParaRPr lang="en-US" dirty="0"/>
          </a:p>
          <a:p>
            <a:r>
              <a:rPr lang="en-US" dirty="0" smtClean="0"/>
              <a:t>Obtain </a:t>
            </a:r>
            <a:r>
              <a:rPr lang="en-US" b="1" u="sng" dirty="0"/>
              <a:t>written</a:t>
            </a:r>
            <a:r>
              <a:rPr lang="en-US" dirty="0"/>
              <a:t> approval </a:t>
            </a:r>
            <a:r>
              <a:rPr lang="en-US" b="1" u="sng" dirty="0"/>
              <a:t>in advance </a:t>
            </a:r>
            <a:r>
              <a:rPr lang="en-US" dirty="0"/>
              <a:t>from the </a:t>
            </a:r>
            <a:r>
              <a:rPr lang="en-US" dirty="0" smtClean="0"/>
              <a:t>Responsible </a:t>
            </a:r>
            <a:r>
              <a:rPr lang="en-US" dirty="0"/>
              <a:t>O</a:t>
            </a:r>
            <a:r>
              <a:rPr lang="en-US" dirty="0" smtClean="0"/>
              <a:t>fficer for </a:t>
            </a:r>
            <a:r>
              <a:rPr lang="en-US" dirty="0"/>
              <a:t>the duration and type of academic </a:t>
            </a:r>
            <a:r>
              <a:rPr lang="en-US" dirty="0" smtClean="0"/>
              <a:t>training.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7674" y="689722"/>
            <a:ext cx="8239126" cy="684306"/>
          </a:xfrm>
        </p:spPr>
        <p:txBody>
          <a:bodyPr/>
          <a:lstStyle/>
          <a:p>
            <a:pPr algn="ctr"/>
            <a:r>
              <a:rPr lang="en-US" b="1" u="sng" dirty="0" smtClean="0">
                <a:solidFill>
                  <a:srgbClr val="3E5D78"/>
                </a:solidFill>
              </a:rPr>
              <a:t>Pre</a:t>
            </a:r>
            <a:r>
              <a:rPr lang="en-US" b="1" dirty="0" smtClean="0">
                <a:solidFill>
                  <a:srgbClr val="3E5D78"/>
                </a:solidFill>
              </a:rPr>
              <a:t>-Completion AT</a:t>
            </a:r>
            <a:endParaRPr lang="en-US" b="1" dirty="0">
              <a:solidFill>
                <a:srgbClr val="3E5D78"/>
              </a:solidFill>
            </a:endParaRPr>
          </a:p>
        </p:txBody>
      </p:sp>
      <p:pic>
        <p:nvPicPr>
          <p:cNvPr id="11" name="Picture 10"/>
          <p:cNvPicPr>
            <a:picLocks noChangeAspect="1"/>
          </p:cNvPicPr>
          <p:nvPr/>
        </p:nvPicPr>
        <p:blipFill>
          <a:blip r:embed="rId2" cstate="print"/>
          <a:stretch>
            <a:fillRect/>
          </a:stretch>
        </p:blipFill>
        <p:spPr>
          <a:xfrm flipH="1">
            <a:off x="6515101" y="4147536"/>
            <a:ext cx="2628899" cy="2710464"/>
          </a:xfrm>
          <a:prstGeom prst="rect">
            <a:avLst/>
          </a:prstGeom>
        </p:spPr>
      </p:pic>
      <p:sp>
        <p:nvSpPr>
          <p:cNvPr id="5" name="Rectangle 4"/>
          <p:cNvSpPr/>
          <p:nvPr/>
        </p:nvSpPr>
        <p:spPr>
          <a:xfrm>
            <a:off x="1520823" y="2054660"/>
            <a:ext cx="4994278" cy="4401205"/>
          </a:xfrm>
          <a:prstGeom prst="rect">
            <a:avLst/>
          </a:prstGeom>
        </p:spPr>
        <p:txBody>
          <a:bodyPr wrap="square">
            <a:spAutoFit/>
          </a:bodyPr>
          <a:lstStyle/>
          <a:p>
            <a:pPr>
              <a:buClr>
                <a:srgbClr val="AE1B38"/>
              </a:buClr>
              <a:buSzPct val="50000"/>
            </a:pPr>
            <a:r>
              <a:rPr lang="en-US" sz="2000" b="1" u="sng" dirty="0" smtClean="0">
                <a:solidFill>
                  <a:srgbClr val="AE1B38"/>
                </a:solidFill>
                <a:latin typeface="+mn-lt"/>
              </a:rPr>
              <a:t>Pre-graduation AT may be part-time* or full-time</a:t>
            </a:r>
            <a:endParaRPr lang="en-US" sz="2000" b="1" u="sng" dirty="0" smtClean="0">
              <a:solidFill>
                <a:srgbClr val="3E5D78"/>
              </a:solidFill>
              <a:latin typeface="+mn-lt"/>
            </a:endParaRPr>
          </a:p>
          <a:p>
            <a:pPr>
              <a:buClr>
                <a:srgbClr val="AE1B38"/>
              </a:buClr>
              <a:buSzPct val="50000"/>
              <a:buFont typeface="Wingdings" charset="2"/>
              <a:buChar char="u"/>
            </a:pPr>
            <a:endParaRPr lang="en-US" sz="2000" b="1" dirty="0" smtClean="0">
              <a:solidFill>
                <a:srgbClr val="3E5D78"/>
              </a:solidFill>
              <a:latin typeface="+mn-lt"/>
            </a:endParaRPr>
          </a:p>
          <a:p>
            <a:pPr>
              <a:buClr>
                <a:srgbClr val="AE1B38"/>
              </a:buClr>
              <a:buSzPct val="50000"/>
              <a:buFont typeface="Wingdings" charset="2"/>
              <a:buChar char="u"/>
            </a:pPr>
            <a:r>
              <a:rPr lang="en-US" sz="2000" dirty="0" smtClean="0">
                <a:solidFill>
                  <a:srgbClr val="3E5D78"/>
                </a:solidFill>
                <a:latin typeface="+mn-lt"/>
              </a:rPr>
              <a:t> Must have a job offer in advance</a:t>
            </a:r>
          </a:p>
          <a:p>
            <a:pPr>
              <a:buClr>
                <a:srgbClr val="AE1B38"/>
              </a:buClr>
              <a:buSzPct val="50000"/>
              <a:buFont typeface="Wingdings" charset="2"/>
              <a:buChar char="u"/>
            </a:pPr>
            <a:endParaRPr lang="en-US" sz="2000" b="1" dirty="0" smtClean="0">
              <a:solidFill>
                <a:srgbClr val="3E5D78"/>
              </a:solidFill>
              <a:latin typeface="+mn-lt"/>
            </a:endParaRPr>
          </a:p>
          <a:p>
            <a:pPr>
              <a:buClr>
                <a:srgbClr val="AE1B38"/>
              </a:buClr>
              <a:buSzPct val="50000"/>
              <a:buFont typeface="Wingdings" charset="2"/>
              <a:buChar char="u"/>
            </a:pPr>
            <a:r>
              <a:rPr lang="en-US" sz="2000" dirty="0" smtClean="0">
                <a:solidFill>
                  <a:srgbClr val="3E5D78"/>
                </a:solidFill>
                <a:latin typeface="+mn-lt"/>
              </a:rPr>
              <a:t> Generally full-time for a registered </a:t>
            </a:r>
            <a:r>
              <a:rPr lang="en-US" sz="2000" b="1" dirty="0" smtClean="0">
                <a:solidFill>
                  <a:srgbClr val="3E5D78"/>
                </a:solidFill>
                <a:latin typeface="+mn-lt"/>
              </a:rPr>
              <a:t>Co-op</a:t>
            </a:r>
          </a:p>
          <a:p>
            <a:pPr>
              <a:buClr>
                <a:srgbClr val="AE1B38"/>
              </a:buClr>
              <a:buSzPct val="50000"/>
              <a:buFont typeface="Wingdings" charset="2"/>
              <a:buChar char="u"/>
            </a:pPr>
            <a:endParaRPr lang="en-US" sz="2000" dirty="0" smtClean="0">
              <a:solidFill>
                <a:srgbClr val="3E5D78"/>
              </a:solidFill>
              <a:latin typeface="+mn-lt"/>
            </a:endParaRPr>
          </a:p>
          <a:p>
            <a:pPr>
              <a:buClr>
                <a:srgbClr val="AE1B38"/>
              </a:buClr>
              <a:buSzPct val="50000"/>
              <a:buFont typeface="Wingdings" charset="2"/>
              <a:buChar char="u"/>
            </a:pPr>
            <a:r>
              <a:rPr lang="en-US" sz="2000" dirty="0" smtClean="0">
                <a:solidFill>
                  <a:srgbClr val="3E5D78"/>
                </a:solidFill>
                <a:latin typeface="+mn-lt"/>
              </a:rPr>
              <a:t> Or, full-time during </a:t>
            </a:r>
            <a:r>
              <a:rPr lang="en-US" sz="2000" b="1" dirty="0" smtClean="0">
                <a:solidFill>
                  <a:srgbClr val="3E5D78"/>
                </a:solidFill>
                <a:latin typeface="+mn-lt"/>
              </a:rPr>
              <a:t>summer break</a:t>
            </a:r>
          </a:p>
          <a:p>
            <a:pPr>
              <a:buClr>
                <a:srgbClr val="AE1B38"/>
              </a:buClr>
              <a:buSzPct val="50000"/>
              <a:buFont typeface="Wingdings" charset="2"/>
              <a:buChar char="u"/>
            </a:pPr>
            <a:endParaRPr lang="en-US" sz="2000" dirty="0" smtClean="0">
              <a:solidFill>
                <a:srgbClr val="3E5D78"/>
              </a:solidFill>
              <a:latin typeface="+mn-lt"/>
            </a:endParaRPr>
          </a:p>
          <a:p>
            <a:pPr>
              <a:buClr>
                <a:srgbClr val="AE1B38"/>
              </a:buClr>
              <a:buSzPct val="50000"/>
              <a:buFont typeface="Wingdings" charset="2"/>
              <a:buChar char="u"/>
            </a:pPr>
            <a:r>
              <a:rPr lang="en-US" sz="2000" dirty="0" smtClean="0">
                <a:solidFill>
                  <a:srgbClr val="3E5D78"/>
                </a:solidFill>
                <a:latin typeface="+mn-lt"/>
              </a:rPr>
              <a:t> Or, part time while in classes (rare)</a:t>
            </a:r>
          </a:p>
          <a:p>
            <a:pPr>
              <a:buClr>
                <a:srgbClr val="AE1B38"/>
              </a:buClr>
              <a:buSzPct val="50000"/>
            </a:pPr>
            <a:endParaRPr lang="en-US" sz="2000" dirty="0" smtClean="0">
              <a:solidFill>
                <a:srgbClr val="3E5D78"/>
              </a:solidFill>
              <a:latin typeface="+mn-lt"/>
            </a:endParaRPr>
          </a:p>
          <a:p>
            <a:pPr>
              <a:buClr>
                <a:srgbClr val="AE1B38"/>
              </a:buClr>
              <a:buSzPct val="50000"/>
              <a:buFont typeface="Wingdings" charset="2"/>
              <a:buChar char="u"/>
            </a:pPr>
            <a:r>
              <a:rPr lang="en-US" sz="2000" dirty="0" smtClean="0">
                <a:solidFill>
                  <a:srgbClr val="3E5D78"/>
                </a:solidFill>
                <a:latin typeface="+mn-lt"/>
              </a:rPr>
              <a:t> Must be </a:t>
            </a:r>
            <a:r>
              <a:rPr lang="en-US" sz="2000" b="1" dirty="0" smtClean="0">
                <a:solidFill>
                  <a:srgbClr val="3E5D78"/>
                </a:solidFill>
                <a:latin typeface="+mn-lt"/>
              </a:rPr>
              <a:t>authorized in advance </a:t>
            </a:r>
            <a:r>
              <a:rPr lang="en-US" sz="2000" dirty="0" smtClean="0">
                <a:solidFill>
                  <a:srgbClr val="3E5D78"/>
                </a:solidFill>
                <a:latin typeface="+mn-lt"/>
              </a:rPr>
              <a:t>by ISS or your J-1 sponsor (IIE, CBIE, American Councils, etc.)</a:t>
            </a:r>
            <a:endParaRPr lang="en-US" sz="2000" dirty="0">
              <a:solidFill>
                <a:srgbClr val="3E5D78"/>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7674" y="689722"/>
            <a:ext cx="8239126" cy="684306"/>
          </a:xfrm>
        </p:spPr>
        <p:txBody>
          <a:bodyPr/>
          <a:lstStyle/>
          <a:p>
            <a:pPr algn="ctr"/>
            <a:r>
              <a:rPr lang="en-US" b="1" u="sng" dirty="0" smtClean="0">
                <a:solidFill>
                  <a:srgbClr val="3E5D78"/>
                </a:solidFill>
              </a:rPr>
              <a:t>Pre</a:t>
            </a:r>
            <a:r>
              <a:rPr lang="en-US" b="1" dirty="0" smtClean="0">
                <a:solidFill>
                  <a:srgbClr val="3E5D78"/>
                </a:solidFill>
              </a:rPr>
              <a:t>-Completion AT</a:t>
            </a:r>
            <a:endParaRPr lang="en-US" b="1" dirty="0">
              <a:solidFill>
                <a:srgbClr val="3E5D78"/>
              </a:solidFill>
            </a:endParaRPr>
          </a:p>
        </p:txBody>
      </p:sp>
      <p:pic>
        <p:nvPicPr>
          <p:cNvPr id="11" name="Picture 10"/>
          <p:cNvPicPr>
            <a:picLocks noChangeAspect="1"/>
          </p:cNvPicPr>
          <p:nvPr/>
        </p:nvPicPr>
        <p:blipFill>
          <a:blip r:embed="rId2" cstate="print"/>
          <a:stretch>
            <a:fillRect/>
          </a:stretch>
        </p:blipFill>
        <p:spPr>
          <a:xfrm flipH="1">
            <a:off x="6515101" y="4147536"/>
            <a:ext cx="2628899" cy="2710464"/>
          </a:xfrm>
          <a:prstGeom prst="rect">
            <a:avLst/>
          </a:prstGeom>
        </p:spPr>
      </p:pic>
      <p:sp>
        <p:nvSpPr>
          <p:cNvPr id="5" name="Rectangle 4"/>
          <p:cNvSpPr/>
          <p:nvPr/>
        </p:nvSpPr>
        <p:spPr>
          <a:xfrm>
            <a:off x="1520825" y="2054660"/>
            <a:ext cx="4556126" cy="2246769"/>
          </a:xfrm>
          <a:prstGeom prst="rect">
            <a:avLst/>
          </a:prstGeom>
        </p:spPr>
        <p:txBody>
          <a:bodyPr wrap="square">
            <a:spAutoFit/>
          </a:bodyPr>
          <a:lstStyle/>
          <a:p>
            <a:pPr>
              <a:buClr>
                <a:srgbClr val="AE1B38"/>
              </a:buClr>
              <a:buSzPct val="50000"/>
            </a:pPr>
            <a:r>
              <a:rPr lang="en-US" sz="2000" b="1" u="sng" dirty="0" smtClean="0">
                <a:solidFill>
                  <a:srgbClr val="AE1B38"/>
                </a:solidFill>
                <a:latin typeface="+mn-lt"/>
              </a:rPr>
              <a:t>Pre-graduation AT may be part-time</a:t>
            </a:r>
            <a:r>
              <a:rPr lang="en-US" sz="2000" b="1" u="sng" dirty="0">
                <a:solidFill>
                  <a:srgbClr val="AE1B38"/>
                </a:solidFill>
              </a:rPr>
              <a:t> *</a:t>
            </a:r>
            <a:r>
              <a:rPr lang="en-US" sz="2000" b="1" u="sng" dirty="0" smtClean="0">
                <a:solidFill>
                  <a:srgbClr val="AE1B38"/>
                </a:solidFill>
                <a:latin typeface="+mn-lt"/>
              </a:rPr>
              <a:t> or full-time</a:t>
            </a:r>
            <a:endParaRPr lang="en-US" sz="2000" b="1" u="sng" dirty="0" smtClean="0">
              <a:solidFill>
                <a:srgbClr val="3E5D78"/>
              </a:solidFill>
              <a:latin typeface="+mn-lt"/>
            </a:endParaRPr>
          </a:p>
          <a:p>
            <a:pPr>
              <a:buClr>
                <a:srgbClr val="AE1B38"/>
              </a:buClr>
              <a:buSzPct val="50000"/>
              <a:buFont typeface="Wingdings" charset="2"/>
              <a:buChar char="u"/>
            </a:pPr>
            <a:endParaRPr lang="en-US" sz="2000" b="1" dirty="0" smtClean="0">
              <a:solidFill>
                <a:srgbClr val="3E5D78"/>
              </a:solidFill>
              <a:latin typeface="+mn-lt"/>
            </a:endParaRPr>
          </a:p>
          <a:p>
            <a:pPr>
              <a:buClr>
                <a:srgbClr val="AE1B38"/>
              </a:buClr>
              <a:buSzPct val="50000"/>
              <a:buFont typeface="Wingdings" charset="2"/>
              <a:buChar char="u"/>
            </a:pPr>
            <a:endParaRPr lang="en-US" sz="2000" b="1" dirty="0" smtClean="0">
              <a:solidFill>
                <a:srgbClr val="3E5D78"/>
              </a:solidFill>
              <a:latin typeface="+mn-lt"/>
            </a:endParaRPr>
          </a:p>
          <a:p>
            <a:pPr>
              <a:buClr>
                <a:srgbClr val="AE1B38"/>
              </a:buClr>
              <a:buSzPct val="50000"/>
            </a:pPr>
            <a:r>
              <a:rPr lang="en-US" sz="2000" b="1" dirty="0" smtClean="0">
                <a:solidFill>
                  <a:srgbClr val="AE1B38"/>
                </a:solidFill>
              </a:rPr>
              <a:t>* </a:t>
            </a:r>
            <a:r>
              <a:rPr lang="en-US" sz="2000" dirty="0" smtClean="0"/>
              <a:t>However, </a:t>
            </a:r>
            <a:r>
              <a:rPr lang="en-US" sz="2000" u="sng" dirty="0" smtClean="0"/>
              <a:t>all</a:t>
            </a:r>
            <a:r>
              <a:rPr lang="en-US" sz="2000" dirty="0" smtClean="0"/>
              <a:t> </a:t>
            </a:r>
            <a:r>
              <a:rPr lang="en-US" sz="2000" dirty="0"/>
              <a:t>academic training is </a:t>
            </a:r>
            <a:r>
              <a:rPr lang="en-US" sz="2000" b="1" dirty="0"/>
              <a:t>counted as full time</a:t>
            </a:r>
            <a:r>
              <a:rPr lang="en-US" sz="2000" dirty="0"/>
              <a:t>, even if </a:t>
            </a:r>
            <a:r>
              <a:rPr lang="en-US" sz="2000" dirty="0" smtClean="0"/>
              <a:t>used </a:t>
            </a:r>
            <a:r>
              <a:rPr lang="en-US" sz="2000" dirty="0"/>
              <a:t>on a part-time basis</a:t>
            </a:r>
            <a:r>
              <a:rPr lang="en-US" sz="2000" dirty="0" smtClean="0"/>
              <a:t>.</a:t>
            </a:r>
            <a:endParaRPr lang="en-US" sz="2000" dirty="0">
              <a:solidFill>
                <a:srgbClr val="3E5D78"/>
              </a:solidFill>
              <a:latin typeface="+mn-lt"/>
            </a:endParaRPr>
          </a:p>
        </p:txBody>
      </p:sp>
    </p:spTree>
    <p:extLst>
      <p:ext uri="{BB962C8B-B14F-4D97-AF65-F5344CB8AC3E}">
        <p14:creationId xmlns:p14="http://schemas.microsoft.com/office/powerpoint/2010/main" xmlns="" val="2854982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stretch>
            <a:fillRect/>
          </a:stretch>
        </p:blipFill>
        <p:spPr>
          <a:xfrm>
            <a:off x="0" y="4147536"/>
            <a:ext cx="2628899" cy="2710464"/>
          </a:xfrm>
          <a:prstGeom prst="rect">
            <a:avLst/>
          </a:prstGeom>
        </p:spPr>
      </p:pic>
      <p:sp>
        <p:nvSpPr>
          <p:cNvPr id="6" name="Rectangle 5"/>
          <p:cNvSpPr/>
          <p:nvPr/>
        </p:nvSpPr>
        <p:spPr>
          <a:xfrm>
            <a:off x="2876550" y="1914299"/>
            <a:ext cx="5153025" cy="3785652"/>
          </a:xfrm>
          <a:prstGeom prst="rect">
            <a:avLst/>
          </a:prstGeom>
        </p:spPr>
        <p:txBody>
          <a:bodyPr wrap="square">
            <a:spAutoFit/>
          </a:bodyPr>
          <a:lstStyle/>
          <a:p>
            <a:pPr>
              <a:buClr>
                <a:srgbClr val="AE1B38"/>
              </a:buClr>
              <a:buSzPct val="50000"/>
            </a:pPr>
            <a:endParaRPr lang="en-US" sz="2000" b="1" u="sng" dirty="0" smtClean="0">
              <a:solidFill>
                <a:srgbClr val="AE1B38"/>
              </a:solidFill>
              <a:latin typeface="+mj-lt"/>
            </a:endParaRPr>
          </a:p>
          <a:p>
            <a:pPr>
              <a:buClr>
                <a:srgbClr val="AE1B38"/>
              </a:buClr>
              <a:buSzPct val="50000"/>
            </a:pPr>
            <a:r>
              <a:rPr lang="en-US" sz="2000" b="1" u="sng" dirty="0" smtClean="0">
                <a:solidFill>
                  <a:srgbClr val="AE1B38"/>
                </a:solidFill>
                <a:latin typeface="+mn-lt"/>
              </a:rPr>
              <a:t>Post-graduation </a:t>
            </a:r>
            <a:r>
              <a:rPr lang="en-US" sz="2000" b="1" u="sng" dirty="0">
                <a:solidFill>
                  <a:srgbClr val="AE1B38"/>
                </a:solidFill>
                <a:latin typeface="+mn-lt"/>
              </a:rPr>
              <a:t>AT </a:t>
            </a:r>
            <a:r>
              <a:rPr lang="en-US" sz="2000" b="1" u="sng" dirty="0" smtClean="0">
                <a:solidFill>
                  <a:srgbClr val="AE1B38"/>
                </a:solidFill>
                <a:latin typeface="+mn-lt"/>
              </a:rPr>
              <a:t>is always granted as full-time</a:t>
            </a:r>
            <a:endParaRPr lang="en-US" sz="2000" b="1" u="sng" dirty="0">
              <a:solidFill>
                <a:srgbClr val="3E5D78"/>
              </a:solidFill>
              <a:latin typeface="+mn-lt"/>
            </a:endParaRPr>
          </a:p>
          <a:p>
            <a:pPr>
              <a:buClr>
                <a:srgbClr val="AE1B38"/>
              </a:buClr>
              <a:buSzPct val="50000"/>
            </a:pPr>
            <a:endParaRPr lang="en-US" sz="2000" dirty="0">
              <a:solidFill>
                <a:srgbClr val="3E5D78"/>
              </a:solidFill>
              <a:latin typeface="+mn-lt"/>
            </a:endParaRPr>
          </a:p>
          <a:p>
            <a:pPr>
              <a:buClr>
                <a:srgbClr val="AE1B38"/>
              </a:buClr>
              <a:buSzPct val="50000"/>
              <a:buFont typeface="Wingdings" charset="2"/>
              <a:buChar char="u"/>
            </a:pPr>
            <a:r>
              <a:rPr lang="en-US" sz="2000" dirty="0" smtClean="0">
                <a:solidFill>
                  <a:srgbClr val="3E5D78"/>
                </a:solidFill>
                <a:latin typeface="+mn-lt"/>
              </a:rPr>
              <a:t> You must have a job offer </a:t>
            </a:r>
            <a:r>
              <a:rPr lang="en-US" sz="2000" u="sng" dirty="0" smtClean="0">
                <a:solidFill>
                  <a:srgbClr val="3E5D78"/>
                </a:solidFill>
                <a:latin typeface="+mn-lt"/>
              </a:rPr>
              <a:t>before</a:t>
            </a:r>
            <a:r>
              <a:rPr lang="en-US" sz="2000" dirty="0" smtClean="0">
                <a:solidFill>
                  <a:srgbClr val="3E5D78"/>
                </a:solidFill>
                <a:latin typeface="+mn-lt"/>
              </a:rPr>
              <a:t> graduation</a:t>
            </a:r>
          </a:p>
          <a:p>
            <a:pPr>
              <a:buClr>
                <a:srgbClr val="AE1B38"/>
              </a:buClr>
              <a:buSzPct val="50000"/>
              <a:buFont typeface="Wingdings" charset="2"/>
              <a:buChar char="u"/>
            </a:pPr>
            <a:endParaRPr lang="en-US" sz="2000" dirty="0" smtClean="0">
              <a:solidFill>
                <a:srgbClr val="3E5D78"/>
              </a:solidFill>
              <a:latin typeface="+mn-lt"/>
            </a:endParaRPr>
          </a:p>
          <a:p>
            <a:pPr>
              <a:buClr>
                <a:srgbClr val="AE1B38"/>
              </a:buClr>
              <a:buSzPct val="50000"/>
              <a:buFont typeface="Wingdings" charset="2"/>
              <a:buChar char="u"/>
            </a:pPr>
            <a:r>
              <a:rPr lang="en-US" sz="2000" dirty="0" smtClean="0">
                <a:solidFill>
                  <a:srgbClr val="3E5D78"/>
                </a:solidFill>
                <a:latin typeface="+mn-lt"/>
              </a:rPr>
              <a:t> Must provide job offer to ISS (or your  J-1 sponsoring agency) </a:t>
            </a:r>
            <a:r>
              <a:rPr lang="en-US" sz="2000" u="sng" dirty="0" smtClean="0">
                <a:solidFill>
                  <a:srgbClr val="3E5D78"/>
                </a:solidFill>
                <a:latin typeface="+mn-lt"/>
              </a:rPr>
              <a:t>before</a:t>
            </a:r>
            <a:r>
              <a:rPr lang="en-US" sz="2000" dirty="0" smtClean="0">
                <a:solidFill>
                  <a:srgbClr val="3E5D78"/>
                </a:solidFill>
                <a:latin typeface="+mn-lt"/>
              </a:rPr>
              <a:t> graduation</a:t>
            </a:r>
          </a:p>
          <a:p>
            <a:pPr>
              <a:buClr>
                <a:srgbClr val="AE1B38"/>
              </a:buClr>
              <a:buSzPct val="50000"/>
              <a:buFont typeface="Wingdings" charset="2"/>
              <a:buChar char="u"/>
            </a:pPr>
            <a:endParaRPr lang="en-US" sz="2000" dirty="0" smtClean="0">
              <a:solidFill>
                <a:srgbClr val="3E5D78"/>
              </a:solidFill>
              <a:latin typeface="+mn-lt"/>
            </a:endParaRPr>
          </a:p>
          <a:p>
            <a:pPr>
              <a:buClr>
                <a:srgbClr val="AE1B38"/>
              </a:buClr>
              <a:buSzPct val="50000"/>
              <a:buFont typeface="Wingdings" charset="2"/>
              <a:buChar char="u"/>
            </a:pPr>
            <a:r>
              <a:rPr lang="en-US" sz="2000" dirty="0">
                <a:solidFill>
                  <a:srgbClr val="3E5D78"/>
                </a:solidFill>
                <a:latin typeface="+mn-lt"/>
              </a:rPr>
              <a:t> Must be </a:t>
            </a:r>
            <a:r>
              <a:rPr lang="en-US" sz="2000" b="1" dirty="0">
                <a:solidFill>
                  <a:srgbClr val="3E5D78"/>
                </a:solidFill>
                <a:latin typeface="+mn-lt"/>
              </a:rPr>
              <a:t>authorized in advance </a:t>
            </a:r>
            <a:r>
              <a:rPr lang="en-US" sz="2000" dirty="0">
                <a:solidFill>
                  <a:srgbClr val="3E5D78"/>
                </a:solidFill>
                <a:latin typeface="+mn-lt"/>
              </a:rPr>
              <a:t>by ISS or your sponsor (IIE, CBIE, American Councils, etc</a:t>
            </a:r>
            <a:r>
              <a:rPr lang="en-US" sz="2000" dirty="0" smtClean="0">
                <a:solidFill>
                  <a:srgbClr val="3E5D78"/>
                </a:solidFill>
                <a:latin typeface="+mn-lt"/>
              </a:rPr>
              <a:t>.)</a:t>
            </a:r>
            <a:endParaRPr lang="en-US" sz="2000" dirty="0">
              <a:solidFill>
                <a:srgbClr val="3E5D78"/>
              </a:solidFill>
              <a:latin typeface="+mn-lt"/>
            </a:endParaRPr>
          </a:p>
        </p:txBody>
      </p:sp>
      <p:sp>
        <p:nvSpPr>
          <p:cNvPr id="7" name="Title 1"/>
          <p:cNvSpPr txBox="1">
            <a:spLocks/>
          </p:cNvSpPr>
          <p:nvPr/>
        </p:nvSpPr>
        <p:spPr>
          <a:xfrm>
            <a:off x="0" y="638175"/>
            <a:ext cx="7658100" cy="684213"/>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lgn="ctr"/>
            <a:r>
              <a:rPr lang="en-US" b="1" u="sng" dirty="0" smtClean="0">
                <a:solidFill>
                  <a:srgbClr val="3E5D78"/>
                </a:solidFill>
              </a:rPr>
              <a:t>Post</a:t>
            </a:r>
            <a:r>
              <a:rPr lang="en-US" b="1" dirty="0" smtClean="0">
                <a:solidFill>
                  <a:srgbClr val="3E5D78"/>
                </a:solidFill>
              </a:rPr>
              <a:t>-Completion AT</a:t>
            </a:r>
            <a:endParaRPr lang="en-US" b="1" dirty="0">
              <a:solidFill>
                <a:srgbClr val="3E5D78"/>
              </a:solidFill>
            </a:endParaRPr>
          </a:p>
        </p:txBody>
      </p:sp>
    </p:spTree>
    <p:extLst>
      <p:ext uri="{BB962C8B-B14F-4D97-AF65-F5344CB8AC3E}">
        <p14:creationId xmlns:p14="http://schemas.microsoft.com/office/powerpoint/2010/main" xmlns="" val="3635866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0" y="430213"/>
            <a:ext cx="7772400" cy="627062"/>
          </a:xfrm>
        </p:spPr>
        <p:txBody>
          <a:bodyPr/>
          <a:lstStyle/>
          <a:p>
            <a:pPr algn="ctr"/>
            <a:r>
              <a:rPr lang="en-US" b="1" dirty="0" smtClean="0">
                <a:solidFill>
                  <a:srgbClr val="3E5D78"/>
                </a:solidFill>
              </a:rPr>
              <a:t>Steps for AT Authorization</a:t>
            </a:r>
            <a:endParaRPr lang="en-US" b="1" dirty="0">
              <a:solidFill>
                <a:srgbClr val="3E5D78"/>
              </a:solidFill>
            </a:endParaRPr>
          </a:p>
        </p:txBody>
      </p:sp>
      <p:sp>
        <p:nvSpPr>
          <p:cNvPr id="6" name="Rectangle 5"/>
          <p:cNvSpPr/>
          <p:nvPr/>
        </p:nvSpPr>
        <p:spPr>
          <a:xfrm>
            <a:off x="892175" y="1962150"/>
            <a:ext cx="6832600" cy="3785652"/>
          </a:xfrm>
          <a:prstGeom prst="rect">
            <a:avLst/>
          </a:prstGeom>
        </p:spPr>
        <p:txBody>
          <a:bodyPr wrap="square">
            <a:spAutoFit/>
          </a:bodyPr>
          <a:lstStyle/>
          <a:p>
            <a:r>
              <a:rPr lang="en-US" sz="2000" dirty="0">
                <a:latin typeface="+mn-lt"/>
              </a:rPr>
              <a:t>P</a:t>
            </a:r>
            <a:r>
              <a:rPr lang="en-US" sz="2000" dirty="0" smtClean="0">
                <a:latin typeface="+mn-lt"/>
              </a:rPr>
              <a:t>resent a job offer to ISS (or your sponsoring agency) </a:t>
            </a:r>
            <a:r>
              <a:rPr lang="en-US" sz="2000" u="sng" dirty="0" smtClean="0">
                <a:latin typeface="+mn-lt"/>
              </a:rPr>
              <a:t>before</a:t>
            </a:r>
            <a:r>
              <a:rPr lang="en-US" sz="2000" dirty="0" smtClean="0">
                <a:latin typeface="+mn-lt"/>
              </a:rPr>
              <a:t> the completion of your studies and </a:t>
            </a:r>
            <a:r>
              <a:rPr lang="en-US" sz="2000" u="sng" dirty="0" smtClean="0">
                <a:latin typeface="+mn-lt"/>
              </a:rPr>
              <a:t>before</a:t>
            </a:r>
            <a:r>
              <a:rPr lang="en-US" sz="2000" dirty="0" smtClean="0">
                <a:latin typeface="+mn-lt"/>
              </a:rPr>
              <a:t> the end date on your DS-2019.</a:t>
            </a:r>
          </a:p>
          <a:p>
            <a:endParaRPr lang="en-US" sz="2000" dirty="0">
              <a:latin typeface="+mn-lt"/>
            </a:endParaRPr>
          </a:p>
          <a:p>
            <a:endParaRPr lang="en-US" sz="2000" dirty="0" smtClean="0">
              <a:latin typeface="+mn-lt"/>
            </a:endParaRPr>
          </a:p>
          <a:p>
            <a:r>
              <a:rPr lang="en-US" sz="2000" dirty="0" smtClean="0">
                <a:latin typeface="+mn-lt"/>
              </a:rPr>
              <a:t>An </a:t>
            </a:r>
            <a:r>
              <a:rPr lang="en-US" sz="2000" dirty="0">
                <a:latin typeface="+mn-lt"/>
              </a:rPr>
              <a:t>18-month eligibility clock </a:t>
            </a:r>
            <a:r>
              <a:rPr lang="en-US" sz="2000" dirty="0" smtClean="0">
                <a:latin typeface="+mn-lt"/>
              </a:rPr>
              <a:t>begins </a:t>
            </a:r>
            <a:r>
              <a:rPr lang="en-US" sz="2000" dirty="0">
                <a:latin typeface="+mn-lt"/>
              </a:rPr>
              <a:t>on the date </a:t>
            </a:r>
            <a:r>
              <a:rPr lang="en-US" sz="2000" dirty="0" smtClean="0">
                <a:latin typeface="+mn-lt"/>
              </a:rPr>
              <a:t>you complete your </a:t>
            </a:r>
            <a:r>
              <a:rPr lang="en-US" sz="2000" dirty="0">
                <a:latin typeface="+mn-lt"/>
              </a:rPr>
              <a:t>program, and </a:t>
            </a:r>
            <a:r>
              <a:rPr lang="en-US" sz="2000" dirty="0" smtClean="0">
                <a:latin typeface="+mn-lt"/>
              </a:rPr>
              <a:t>if you delay </a:t>
            </a:r>
            <a:r>
              <a:rPr lang="en-US" sz="2000" dirty="0">
                <a:latin typeface="+mn-lt"/>
              </a:rPr>
              <a:t>the actual start of </a:t>
            </a:r>
            <a:r>
              <a:rPr lang="en-US" sz="2000" dirty="0" smtClean="0">
                <a:latin typeface="+mn-lt"/>
              </a:rPr>
              <a:t>employment, you will </a:t>
            </a:r>
            <a:r>
              <a:rPr lang="en-US" sz="2000" dirty="0">
                <a:latin typeface="+mn-lt"/>
              </a:rPr>
              <a:t>lose academic training time</a:t>
            </a:r>
            <a:r>
              <a:rPr lang="en-US" sz="2000" dirty="0" smtClean="0">
                <a:latin typeface="+mn-lt"/>
              </a:rPr>
              <a:t>.</a:t>
            </a:r>
          </a:p>
          <a:p>
            <a:endParaRPr lang="en-US" sz="2000" dirty="0">
              <a:latin typeface="+mn-lt"/>
            </a:endParaRPr>
          </a:p>
          <a:p>
            <a:endParaRPr lang="en-US" sz="2000" dirty="0">
              <a:latin typeface="+mn-lt"/>
            </a:endParaRPr>
          </a:p>
          <a:p>
            <a:r>
              <a:rPr lang="en-US" sz="2000" dirty="0" smtClean="0">
                <a:latin typeface="+mn-lt"/>
              </a:rPr>
              <a:t>Academic </a:t>
            </a:r>
            <a:r>
              <a:rPr lang="en-US" sz="2000" dirty="0">
                <a:latin typeface="+mn-lt"/>
              </a:rPr>
              <a:t>training </a:t>
            </a:r>
            <a:r>
              <a:rPr lang="en-US" sz="2000" dirty="0" smtClean="0">
                <a:latin typeface="+mn-lt"/>
              </a:rPr>
              <a:t>must commence not </a:t>
            </a:r>
            <a:r>
              <a:rPr lang="en-US" sz="2000" dirty="0">
                <a:latin typeface="+mn-lt"/>
              </a:rPr>
              <a:t>later than 30 days after completion of </a:t>
            </a:r>
            <a:r>
              <a:rPr lang="en-US" sz="2000" dirty="0" smtClean="0">
                <a:latin typeface="+mn-lt"/>
              </a:rPr>
              <a:t>studies.</a:t>
            </a:r>
            <a:endParaRPr lang="en-US" sz="2000" dirty="0" smtClean="0">
              <a:solidFill>
                <a:srgbClr val="3E5D78"/>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5419725" y="4546600"/>
            <a:ext cx="3175000" cy="2095500"/>
          </a:xfrm>
          <a:prstGeom prst="rect">
            <a:avLst/>
          </a:prstGeom>
        </p:spPr>
      </p:pic>
      <p:sp>
        <p:nvSpPr>
          <p:cNvPr id="2" name="Title 1"/>
          <p:cNvSpPr>
            <a:spLocks noGrp="1"/>
          </p:cNvSpPr>
          <p:nvPr>
            <p:ph type="title"/>
          </p:nvPr>
        </p:nvSpPr>
        <p:spPr/>
        <p:txBody>
          <a:bodyPr/>
          <a:lstStyle/>
          <a:p>
            <a:pPr algn="ctr"/>
            <a:r>
              <a:rPr lang="en-US" b="1" dirty="0" smtClean="0">
                <a:solidFill>
                  <a:srgbClr val="3E5D78"/>
                </a:solidFill>
              </a:rPr>
              <a:t>Application Materials</a:t>
            </a:r>
            <a:r>
              <a:rPr lang="en-US" dirty="0" smtClean="0"/>
              <a:t>	</a:t>
            </a:r>
            <a:endParaRPr lang="en-US" dirty="0"/>
          </a:p>
        </p:txBody>
      </p:sp>
      <p:sp>
        <p:nvSpPr>
          <p:cNvPr id="3" name="Content Placeholder 2"/>
          <p:cNvSpPr>
            <a:spLocks noGrp="1"/>
          </p:cNvSpPr>
          <p:nvPr>
            <p:ph idx="1"/>
          </p:nvPr>
        </p:nvSpPr>
        <p:spPr>
          <a:xfrm>
            <a:off x="895350" y="1666874"/>
            <a:ext cx="7620000" cy="2879726"/>
          </a:xfrm>
        </p:spPr>
        <p:txBody>
          <a:bodyPr>
            <a:normAutofit fontScale="92500" lnSpcReduction="20000"/>
          </a:bodyPr>
          <a:lstStyle/>
          <a:p>
            <a:pPr>
              <a:spcBef>
                <a:spcPts val="0"/>
              </a:spcBef>
              <a:buClr>
                <a:srgbClr val="AE1B38"/>
              </a:buClr>
              <a:buSzPct val="50000"/>
              <a:buFont typeface="Wingdings" charset="2"/>
              <a:buChar char="u"/>
            </a:pPr>
            <a:r>
              <a:rPr lang="en-US" sz="2600" b="1" dirty="0" smtClean="0">
                <a:solidFill>
                  <a:srgbClr val="3E5D78"/>
                </a:solidFill>
              </a:rPr>
              <a:t>Job offer</a:t>
            </a:r>
          </a:p>
          <a:p>
            <a:pPr marL="228600" lvl="1" indent="0">
              <a:spcBef>
                <a:spcPts val="0"/>
              </a:spcBef>
              <a:buClr>
                <a:srgbClr val="AE1B38"/>
              </a:buClr>
              <a:buSzPct val="50000"/>
              <a:buNone/>
            </a:pPr>
            <a:r>
              <a:rPr lang="en-US" sz="2400" dirty="0" smtClean="0">
                <a:solidFill>
                  <a:srgbClr val="3E5D78"/>
                </a:solidFill>
              </a:rPr>
              <a:t>   (You can scan and email this to an ISS staff member)</a:t>
            </a:r>
          </a:p>
          <a:p>
            <a:pPr marL="228600" lvl="1" indent="0">
              <a:spcBef>
                <a:spcPts val="0"/>
              </a:spcBef>
              <a:buClr>
                <a:srgbClr val="AE1B38"/>
              </a:buClr>
              <a:buSzPct val="50000"/>
              <a:buNone/>
            </a:pPr>
            <a:endParaRPr lang="en-US" sz="2400" dirty="0" smtClean="0">
              <a:solidFill>
                <a:srgbClr val="3E5D78"/>
              </a:solidFill>
            </a:endParaRPr>
          </a:p>
          <a:p>
            <a:pPr>
              <a:spcBef>
                <a:spcPts val="0"/>
              </a:spcBef>
              <a:buClr>
                <a:srgbClr val="AE1B38"/>
              </a:buClr>
              <a:buSzPct val="50000"/>
              <a:buFont typeface="Wingdings" charset="2"/>
              <a:buChar char="u"/>
            </a:pPr>
            <a:r>
              <a:rPr lang="en-US" sz="2600" dirty="0" smtClean="0">
                <a:solidFill>
                  <a:srgbClr val="3E5D78"/>
                </a:solidFill>
              </a:rPr>
              <a:t>Written </a:t>
            </a:r>
            <a:r>
              <a:rPr lang="en-US" sz="2600" b="1" dirty="0" smtClean="0">
                <a:solidFill>
                  <a:srgbClr val="3E5D78"/>
                </a:solidFill>
              </a:rPr>
              <a:t>certification</a:t>
            </a:r>
            <a:r>
              <a:rPr lang="en-US" sz="2600" dirty="0" smtClean="0">
                <a:solidFill>
                  <a:srgbClr val="3E5D78"/>
                </a:solidFill>
              </a:rPr>
              <a:t> from your Academic department that the training is related to your area of study</a:t>
            </a:r>
          </a:p>
          <a:p>
            <a:pPr marL="228600" lvl="1" indent="0">
              <a:spcBef>
                <a:spcPts val="0"/>
              </a:spcBef>
              <a:buClr>
                <a:srgbClr val="AE1B38"/>
              </a:buClr>
              <a:buSzPct val="50000"/>
              <a:buNone/>
            </a:pPr>
            <a:r>
              <a:rPr lang="en-US" sz="2200" dirty="0" smtClean="0">
                <a:solidFill>
                  <a:srgbClr val="3E5D78"/>
                </a:solidFill>
              </a:rPr>
              <a:t>   (A </a:t>
            </a:r>
            <a:r>
              <a:rPr lang="en-US" sz="2200" b="1" dirty="0" smtClean="0">
                <a:solidFill>
                  <a:srgbClr val="3E5D78"/>
                </a:solidFill>
              </a:rPr>
              <a:t>template</a:t>
            </a:r>
            <a:r>
              <a:rPr lang="en-US" sz="2200" dirty="0" smtClean="0">
                <a:solidFill>
                  <a:srgbClr val="3E5D78"/>
                </a:solidFill>
              </a:rPr>
              <a:t> is available by emailing a member of ISS staff)</a:t>
            </a:r>
          </a:p>
          <a:p>
            <a:pPr marL="228600" lvl="1" indent="0">
              <a:spcBef>
                <a:spcPts val="0"/>
              </a:spcBef>
              <a:buClr>
                <a:srgbClr val="AE1B38"/>
              </a:buClr>
              <a:buSzPct val="50000"/>
              <a:buNone/>
            </a:pPr>
            <a:endParaRPr lang="en-US" sz="2200" dirty="0" smtClean="0">
              <a:solidFill>
                <a:srgbClr val="3E5D78"/>
              </a:solidFill>
            </a:endParaRPr>
          </a:p>
          <a:p>
            <a:pPr>
              <a:spcBef>
                <a:spcPts val="0"/>
              </a:spcBef>
              <a:buClr>
                <a:srgbClr val="AE1B38"/>
              </a:buClr>
              <a:buSzPct val="50000"/>
              <a:buFont typeface="Wingdings" charset="2"/>
              <a:buChar char="u"/>
            </a:pPr>
            <a:r>
              <a:rPr lang="en-US" sz="2600" b="1" dirty="0" smtClean="0">
                <a:solidFill>
                  <a:srgbClr val="3E5D78"/>
                </a:solidFill>
              </a:rPr>
              <a:t>New DS-2019</a:t>
            </a:r>
            <a:r>
              <a:rPr lang="en-US" sz="2600" dirty="0" smtClean="0">
                <a:solidFill>
                  <a:srgbClr val="3E5D78"/>
                </a:solidFill>
              </a:rPr>
              <a:t> and academic training authorization </a:t>
            </a:r>
            <a:r>
              <a:rPr lang="en-US" sz="2600" b="1" dirty="0" smtClean="0">
                <a:solidFill>
                  <a:srgbClr val="3E5D78"/>
                </a:solidFill>
              </a:rPr>
              <a:t>letter</a:t>
            </a:r>
            <a:r>
              <a:rPr lang="en-US" sz="2600" dirty="0" smtClean="0">
                <a:solidFill>
                  <a:srgbClr val="3E5D78"/>
                </a:solidFill>
              </a:rPr>
              <a:t> are then issued by ISS (or your J-1 sponsor)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57213"/>
            <a:ext cx="7772400" cy="1143000"/>
          </a:xfrm>
        </p:spPr>
        <p:txBody>
          <a:bodyPr/>
          <a:lstStyle/>
          <a:p>
            <a:r>
              <a:rPr lang="en-US" b="1" dirty="0" smtClean="0">
                <a:solidFill>
                  <a:srgbClr val="3E5D78"/>
                </a:solidFill>
              </a:rPr>
              <a:t>How much AT can I use?</a:t>
            </a:r>
            <a:endParaRPr lang="en-US" b="1" dirty="0">
              <a:solidFill>
                <a:srgbClr val="3E5D78"/>
              </a:solidFill>
            </a:endParaRPr>
          </a:p>
        </p:txBody>
      </p:sp>
      <p:sp>
        <p:nvSpPr>
          <p:cNvPr id="3" name="Text Placeholder 2"/>
          <p:cNvSpPr>
            <a:spLocks noGrp="1"/>
          </p:cNvSpPr>
          <p:nvPr>
            <p:ph type="body" sz="half" idx="1"/>
          </p:nvPr>
        </p:nvSpPr>
        <p:spPr>
          <a:xfrm>
            <a:off x="596900" y="1371600"/>
            <a:ext cx="7581900" cy="4530725"/>
          </a:xfrm>
        </p:spPr>
        <p:txBody>
          <a:bodyPr>
            <a:normAutofit/>
          </a:bodyPr>
          <a:lstStyle/>
          <a:p>
            <a:pPr marL="0" indent="0">
              <a:buClr>
                <a:srgbClr val="AE1B38"/>
              </a:buClr>
              <a:buSzPct val="50000"/>
              <a:buNone/>
            </a:pPr>
            <a:endParaRPr lang="en-US" u="sng" dirty="0" smtClean="0">
              <a:solidFill>
                <a:srgbClr val="AE1B38"/>
              </a:solidFill>
            </a:endParaRPr>
          </a:p>
          <a:p>
            <a:pPr marL="0" indent="0">
              <a:buClr>
                <a:srgbClr val="AE1B38"/>
              </a:buClr>
              <a:buSzPct val="50000"/>
              <a:buNone/>
            </a:pPr>
            <a:r>
              <a:rPr lang="en-US" u="sng" dirty="0" smtClean="0">
                <a:solidFill>
                  <a:srgbClr val="AE1B38"/>
                </a:solidFill>
              </a:rPr>
              <a:t>18 months *</a:t>
            </a:r>
          </a:p>
          <a:p>
            <a:pPr>
              <a:buClr>
                <a:srgbClr val="AE1B38"/>
              </a:buClr>
              <a:buSzPct val="50000"/>
              <a:buFont typeface="Wingdings" charset="2"/>
              <a:buChar char="u"/>
            </a:pPr>
            <a:r>
              <a:rPr lang="en-US" dirty="0"/>
              <a:t>For undergraduate and pre-doctoral training, </a:t>
            </a:r>
            <a:r>
              <a:rPr lang="en-US" dirty="0" smtClean="0"/>
              <a:t>the AT must </a:t>
            </a:r>
            <a:r>
              <a:rPr lang="en-US" dirty="0"/>
              <a:t>not exceed 18 months, inclusive of any prior academic training in the United States, or the period of full course of study in the United States, whichever is less</a:t>
            </a:r>
            <a:r>
              <a:rPr lang="en-US" dirty="0" smtClean="0"/>
              <a:t>;</a:t>
            </a:r>
            <a:endParaRPr lang="en-US" dirty="0" smtClean="0">
              <a:solidFill>
                <a:srgbClr val="3E5D78"/>
              </a:solidFill>
            </a:endParaRPr>
          </a:p>
          <a:p>
            <a:pPr marL="0" indent="0">
              <a:buClr>
                <a:srgbClr val="AE1B38"/>
              </a:buClr>
              <a:buSzPct val="50000"/>
              <a:buNone/>
            </a:pPr>
            <a:r>
              <a:rPr lang="en-US" u="sng" dirty="0" smtClean="0">
                <a:solidFill>
                  <a:srgbClr val="AE1B38"/>
                </a:solidFill>
              </a:rPr>
              <a:t>36 months *</a:t>
            </a:r>
            <a:endParaRPr lang="en-US" dirty="0">
              <a:solidFill>
                <a:srgbClr val="3E5D78"/>
              </a:solidFill>
            </a:endParaRPr>
          </a:p>
          <a:p>
            <a:pPr>
              <a:buClr>
                <a:srgbClr val="AE1B38"/>
              </a:buClr>
              <a:buSzPct val="50000"/>
              <a:buFont typeface="Wingdings" charset="2"/>
              <a:buChar char="u"/>
            </a:pPr>
            <a:r>
              <a:rPr lang="en-US" dirty="0"/>
              <a:t>For post-doctoral training, </a:t>
            </a:r>
            <a:r>
              <a:rPr lang="en-US" dirty="0" smtClean="0"/>
              <a:t>must </a:t>
            </a:r>
            <a:r>
              <a:rPr lang="en-US" dirty="0"/>
              <a:t>not exceed a total of 36 months, inclusive of any prior academic training in the United States as an exchange visitor, or the period of the full course of study in the United States, whichever is less.</a:t>
            </a:r>
            <a:endParaRPr lang="en-US" dirty="0" smtClean="0">
              <a:solidFill>
                <a:srgbClr val="3E5D78"/>
              </a:solidFill>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1726</TotalTime>
  <Words>815</Words>
  <Application>Microsoft Office PowerPoint</Application>
  <PresentationFormat>On-screen Show (4:3)</PresentationFormat>
  <Paragraphs>93</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Advantage</vt:lpstr>
      <vt:lpstr>Academic Training Workshop</vt:lpstr>
      <vt:lpstr>What is Academic Training?</vt:lpstr>
      <vt:lpstr>Academic Training  “AT” Eligibility</vt:lpstr>
      <vt:lpstr>Pre-Completion AT</vt:lpstr>
      <vt:lpstr>Pre-Completion AT</vt:lpstr>
      <vt:lpstr>Slide 6</vt:lpstr>
      <vt:lpstr>Steps for AT Authorization</vt:lpstr>
      <vt:lpstr>Application Materials </vt:lpstr>
      <vt:lpstr>How much AT can I use?</vt:lpstr>
      <vt:lpstr>So, what if…</vt:lpstr>
      <vt:lpstr>While Traveling, carry:</vt:lpstr>
      <vt:lpstr>What is “E-Verify”</vt:lpstr>
      <vt:lpstr>Can I change my status?</vt:lpstr>
      <vt:lpstr>Slide 14</vt:lpstr>
      <vt:lpstr>Please help us improve our workshops by completing an evaluation form.  Thank you!</vt:lpstr>
    </vt:vector>
  </TitlesOfParts>
  <Company>Rochester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 Workshop</dc:title>
  <dc:creator>RIT user</dc:creator>
  <cp:lastModifiedBy>Susan Joseph</cp:lastModifiedBy>
  <cp:revision>102</cp:revision>
  <dcterms:created xsi:type="dcterms:W3CDTF">2011-10-01T22:25:18Z</dcterms:created>
  <dcterms:modified xsi:type="dcterms:W3CDTF">2011-12-09T15:24:17Z</dcterms:modified>
</cp:coreProperties>
</file>