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3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D65DB-FED5-4A06-83EA-300AE6AEF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0A36F-3CAB-4AAE-AA37-11AEA7461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2D037-BCB8-416B-8F78-911FCDE95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4784-B60B-478F-A505-C3FBD00C4AF1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B88BE-552B-41AB-92CC-243EFC703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A297E-A401-4A66-8B95-C4B568160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784-800E-4D7B-AD5B-DF2765F4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7DBB8-B697-4839-9FFB-D2ADD7E2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C68DAF-9E91-4D5C-9760-450230650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EA367-8C23-45BD-B164-2579ACCE0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4784-B60B-478F-A505-C3FBD00C4AF1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F57AF-DDFB-4FD4-9ACC-92D730E78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B6C0B-70BA-4B08-A99F-A5278AF3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784-800E-4D7B-AD5B-DF2765F4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19E590-41C4-4953-877F-694EBD3D78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D27F7-60A4-4FF5-8EB7-A95ACC70B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139CA-2233-46C7-9B8E-14D0CDC63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4784-B60B-478F-A505-C3FBD00C4AF1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C5829-FCFC-4998-A0BC-6F063BB30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A7324-ADDA-4007-B087-39C03F433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784-800E-4D7B-AD5B-DF2765F4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7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EDB48-415F-49A5-BCA9-7978E810C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E2C06-BF0E-485E-8796-228509634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F48B4-54A2-46E2-8469-016EAB4D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4784-B60B-478F-A505-C3FBD00C4AF1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65B29-6A81-442D-953B-D2351F9A1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333F7-8C61-43E6-9998-24A64A0B2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784-800E-4D7B-AD5B-DF2765F4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5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E8FE-CE31-4C0B-9C32-458720BC8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2D815-A27E-4C2C-8D2B-4BC5820CB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76712-BDFF-4482-AF71-4B15FB901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4784-B60B-478F-A505-C3FBD00C4AF1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DA309-7093-4C72-9B4C-FFE14C28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1ACE6-6813-456C-8B5A-99C85933A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784-800E-4D7B-AD5B-DF2765F4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8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F5D94-25DA-440D-BC28-FE2F32910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531A3-F36D-4E52-BF75-48DCCBA1EE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F02B78-292A-44C5-B4AB-17B5412D9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611B1-546C-4F39-90ED-001D1838B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4784-B60B-478F-A505-C3FBD00C4AF1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617305-3626-4735-9C1F-86587D014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1C64C-7741-44A5-8138-DD00FD96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784-800E-4D7B-AD5B-DF2765F4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2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F6A27-CAA2-4232-8AAC-155E12D3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6B0DD-D689-43F1-B8E9-16C324D4C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DF7CA-8EC5-4C79-A10F-8B76B1774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9558F0-BA2A-422D-BE99-3275350CF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A94051-CE69-45E9-94CC-8529576A66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5FE390-8903-4991-92D1-7A7404959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4784-B60B-478F-A505-C3FBD00C4AF1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46C3E4-5894-445E-A25A-A1B892055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7A1A26-083E-4363-BE52-36A2378C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784-800E-4D7B-AD5B-DF2765F4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8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94479-1940-4BBB-97B9-DC39D38EC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AFB737-3575-4679-A8DE-664867352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4784-B60B-478F-A505-C3FBD00C4AF1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BFD34-E591-41F0-867A-4F712DA86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08D35E-FB77-4394-ADB5-C97F692E8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784-800E-4D7B-AD5B-DF2765F4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0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93C399-2188-4990-9010-5D351280A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4784-B60B-478F-A505-C3FBD00C4AF1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782013-EFF3-4305-8205-6F06E4BF3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BDFA2B-391C-4461-901F-435FC1D51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784-800E-4D7B-AD5B-DF2765F4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5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AC093-C496-48FF-9295-96C8244B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4740B-C283-45DD-A117-F02EC8B9B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B0A3B3-85C2-4BEA-9116-90DB2374C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828535-D618-48A0-8174-ACBB806F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4784-B60B-478F-A505-C3FBD00C4AF1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D8922F-0CB9-4DA1-8A6C-C6D99BC62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F5C45-3024-492F-8EBA-4234B4FF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784-800E-4D7B-AD5B-DF2765F4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7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D2580-6E5C-4A43-9B80-8F2ABE26F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B6B6D7-77F1-4055-8973-ED590B4E97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F23CC6-7DCC-4E60-8CDB-9EAAFF42C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F0EC9-FB16-4C94-B213-603659FF7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4784-B60B-478F-A505-C3FBD00C4AF1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890CA-07D9-47CD-819A-53549A31C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914B-0047-4BC2-BDB6-2E411BB8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784-800E-4D7B-AD5B-DF2765F4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3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BCA971-23EC-4862-A72C-E6AAF6C0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01926-A79C-47A8-B41C-CB885AD2D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D0CA4-8C51-4970-AAA9-3B1F612B34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94784-B60B-478F-A505-C3FBD00C4AF1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46667-3AB9-40CF-951E-7A8E69E33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4AD3D-068D-44CB-B3A4-8559E73B8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C3784-800E-4D7B-AD5B-DF2765F4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9C1B9-D11E-47AC-8A41-1B57DC848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9648"/>
            <a:ext cx="9144000" cy="3745060"/>
          </a:xfrm>
        </p:spPr>
        <p:txBody>
          <a:bodyPr>
            <a:normAutofit fontScale="90000"/>
          </a:bodyPr>
          <a:lstStyle/>
          <a:p>
            <a:r>
              <a:rPr lang="en-US" dirty="0"/>
              <a:t>COACHE SURVEY 2019 RESULTS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RIT-NTID Comparison </a:t>
            </a:r>
            <a:br>
              <a:rPr lang="en-US" dirty="0"/>
            </a:br>
            <a:r>
              <a:rPr lang="en-US" dirty="0"/>
              <a:t>+</a:t>
            </a:r>
            <a:br>
              <a:rPr lang="en-US" dirty="0"/>
            </a:br>
            <a:r>
              <a:rPr lang="en-US" dirty="0"/>
              <a:t>NTID Recommended Action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AC6B5-4520-42C2-A11C-9FF1A619E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68352"/>
            <a:ext cx="9144000" cy="8721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Gary Behm</a:t>
            </a:r>
          </a:p>
          <a:p>
            <a:r>
              <a:rPr lang="en-US" dirty="0"/>
              <a:t>April 28, 2021</a:t>
            </a:r>
          </a:p>
        </p:txBody>
      </p:sp>
    </p:spTree>
    <p:extLst>
      <p:ext uri="{BB962C8B-B14F-4D97-AF65-F5344CB8AC3E}">
        <p14:creationId xmlns:p14="http://schemas.microsoft.com/office/powerpoint/2010/main" val="208493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16A0B46-7CBB-4FF0-B9BD-431B3B891E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557988"/>
              </p:ext>
            </p:extLst>
          </p:nvPr>
        </p:nvGraphicFramePr>
        <p:xfrm>
          <a:off x="200396" y="198093"/>
          <a:ext cx="11744326" cy="6329434"/>
        </p:xfrm>
        <a:graphic>
          <a:graphicData uri="http://schemas.openxmlformats.org/drawingml/2006/table">
            <a:tbl>
              <a:tblPr/>
              <a:tblGrid>
                <a:gridCol w="234034">
                  <a:extLst>
                    <a:ext uri="{9D8B030D-6E8A-4147-A177-3AD203B41FA5}">
                      <a16:colId xmlns:a16="http://schemas.microsoft.com/office/drawing/2014/main" val="3119257531"/>
                    </a:ext>
                  </a:extLst>
                </a:gridCol>
                <a:gridCol w="3394991">
                  <a:extLst>
                    <a:ext uri="{9D8B030D-6E8A-4147-A177-3AD203B41FA5}">
                      <a16:colId xmlns:a16="http://schemas.microsoft.com/office/drawing/2014/main" val="126599940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269479509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3523130501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566809178"/>
                    </a:ext>
                  </a:extLst>
                </a:gridCol>
                <a:gridCol w="614746">
                  <a:extLst>
                    <a:ext uri="{9D8B030D-6E8A-4147-A177-3AD203B41FA5}">
                      <a16:colId xmlns:a16="http://schemas.microsoft.com/office/drawing/2014/main" val="773570228"/>
                    </a:ext>
                  </a:extLst>
                </a:gridCol>
                <a:gridCol w="547304">
                  <a:extLst>
                    <a:ext uri="{9D8B030D-6E8A-4147-A177-3AD203B41FA5}">
                      <a16:colId xmlns:a16="http://schemas.microsoft.com/office/drawing/2014/main" val="1339557452"/>
                    </a:ext>
                  </a:extLst>
                </a:gridCol>
                <a:gridCol w="5000626">
                  <a:extLst>
                    <a:ext uri="{9D8B030D-6E8A-4147-A177-3AD203B41FA5}">
                      <a16:colId xmlns:a16="http://schemas.microsoft.com/office/drawing/2014/main" val="1912078772"/>
                    </a:ext>
                  </a:extLst>
                </a:gridCol>
              </a:tblGrid>
              <a:tr h="218380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1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source of information: RIT COACHE Results 2019, Division-NTID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National Technical Institute for the Deaf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All RIT Faculty*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NTID**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NTID compared to RIT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*RIT</a:t>
                      </a:r>
                      <a:r>
                        <a:rPr lang="en-US" sz="1100" b="1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(vs peer schools): </a:t>
                      </a:r>
                      <a:r>
                        <a:rPr lang="en-US" sz="1100" b="1" i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strength</a:t>
                      </a:r>
                      <a:r>
                        <a:rPr lang="en-U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sz="1100" b="1" i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concern</a:t>
                      </a:r>
                      <a:r>
                        <a:rPr lang="en-U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/neutral.  </a:t>
                      </a:r>
                      <a:r>
                        <a:rPr lang="en-US" sz="1200" b="1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**NTID</a:t>
                      </a:r>
                      <a:r>
                        <a:rPr lang="en-US" sz="1100" b="1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(vs RIT): </a:t>
                      </a:r>
                      <a:r>
                        <a:rPr lang="en-US" sz="1100" b="1" i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strength</a:t>
                      </a:r>
                      <a:r>
                        <a:rPr lang="en-U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sz="1100" b="1" i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concern</a:t>
                      </a:r>
                      <a:endParaRPr lang="en-US" sz="1100" dirty="0"/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386189"/>
                  </a:ext>
                </a:extLst>
              </a:tr>
              <a:tr h="21838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NTID  ACTION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(for items with NTID mean lower than RIT)</a:t>
                      </a:r>
                      <a:endParaRPr lang="en-US" sz="1100" dirty="0"/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444101"/>
                  </a:ext>
                </a:extLst>
              </a:tr>
              <a:tr h="265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item</a:t>
                      </a:r>
                    </a:p>
                  </a:txBody>
                  <a:tcPr marL="1862" marR="1862" marT="1862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short name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mean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mean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effect size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concern  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738" indent="0" algn="ctr" fontAlgn="b"/>
                      <a:r>
                        <a:rPr lang="en-US" sz="1100" b="0" i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6556146"/>
                  </a:ext>
                </a:extLst>
              </a:tr>
              <a:tr h="226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Nature of Work Research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3.07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3.34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0.3375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NTID’s responses are more favorable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than RIT.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</a:p>
                    <a:p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</a:p>
                    <a:p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</a:p>
                    <a:p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endParaRPr lang="en-US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62" marR="1862" marT="18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801399"/>
                  </a:ext>
                </a:extLst>
              </a:tr>
              <a:tr h="23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Nature of Work: Service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3.24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3.37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0.1605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i="1" dirty="0">
                        <a:solidFill>
                          <a:schemeClr val="tx1"/>
                        </a:solidFill>
                      </a:endParaRPr>
                    </a:p>
                  </a:txBody>
                  <a:tcPr marL="1862" marR="1862" marT="18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319582"/>
                  </a:ext>
                </a:extLst>
              </a:tr>
              <a:tr h="148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Nature of Work: Teaching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3.65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3.84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0.2714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i="1" dirty="0">
                        <a:solidFill>
                          <a:srgbClr val="FF0000"/>
                        </a:solidFill>
                      </a:endParaRPr>
                    </a:p>
                  </a:txBody>
                  <a:tcPr marL="1862" marR="1862" marT="18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95478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Facilities and work resources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3.43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3.63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0.2778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7491"/>
                  </a:ext>
                </a:extLst>
              </a:tr>
              <a:tr h="172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Personal and family policies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3.38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3.54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0.1739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943432"/>
                  </a:ext>
                </a:extLst>
              </a:tr>
              <a:tr h="232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Health and retirement benefits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3.85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3.77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-0.1111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NTID could offer workshops to learn how RIT’s health</a:t>
                      </a:r>
                    </a:p>
                    <a:p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benefits are better than peers.  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62" marR="1862" marT="18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801523"/>
                  </a:ext>
                </a:extLst>
              </a:tr>
              <a:tr h="11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Interdisciplinary work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2.39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2.48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0.0968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928373"/>
                  </a:ext>
                </a:extLst>
              </a:tr>
              <a:tr h="232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Collaboration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3.44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3.35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-0.1034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NTID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 expand dual-appointed positions between NTID </a:t>
                      </a:r>
                    </a:p>
                    <a:p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and other RIT colleges.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62" marR="1862" marT="18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953930"/>
                  </a:ext>
                </a:extLst>
              </a:tr>
              <a:tr h="1709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Mentoring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3.00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3.03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0.0300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862" marR="1862" marT="18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404220"/>
                  </a:ext>
                </a:extLst>
              </a:tr>
              <a:tr h="232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Tenure policies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3.23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3.43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0.1770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NTID’s responses are more favorable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than RIT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                   </a:t>
                      </a:r>
                      <a:endParaRPr lang="en-US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endParaRPr lang="en-US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endParaRPr lang="en-US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62" marR="1862" marT="18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26849"/>
                  </a:ext>
                </a:extLst>
              </a:tr>
              <a:tr h="232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Tenure clarity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3.07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3.28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0.2121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621310"/>
                  </a:ext>
                </a:extLst>
              </a:tr>
              <a:tr h="6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Promotion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3.18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3.30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0.1043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703743"/>
                  </a:ext>
                </a:extLst>
              </a:tr>
              <a:tr h="232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Leadership: Senior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3.18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3.01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-0.1889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NTID could invite RIT leaders to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host town hall meetings.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017696"/>
                  </a:ext>
                </a:extLst>
              </a:tr>
              <a:tr h="232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Leadership: Divisional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2.95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2.61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-0.2698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NTID could increase communication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 plans.</a:t>
                      </a:r>
                    </a:p>
                  </a:txBody>
                  <a:tcPr marL="1862" marR="1862" marT="18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716629"/>
                  </a:ext>
                </a:extLst>
              </a:tr>
              <a:tr h="232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Leadership: Departmental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3.20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3.43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0.1855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NTID’s responses are more favorable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than RIT.</a:t>
                      </a:r>
                    </a:p>
                    <a:p>
                      <a:r>
                        <a:rPr lang="en-US" sz="1400" b="0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</a:p>
                    <a:p>
                      <a:r>
                        <a:rPr lang="en-US" sz="1400" b="0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endParaRPr lang="en-US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62" marR="1862" marT="18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363135"/>
                  </a:ext>
                </a:extLst>
              </a:tr>
              <a:tr h="215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Leadership: Faculty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3.11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0.1236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1862" marR="1862" marT="18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802226"/>
                  </a:ext>
                </a:extLst>
              </a:tr>
              <a:tr h="242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Governance: Productivity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2.96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3.06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0.1176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862" marR="1862" marT="18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716592"/>
                  </a:ext>
                </a:extLst>
              </a:tr>
              <a:tr h="55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Governance: Trust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3.14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3.03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-0.1264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NTID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could survey to boost areas of governance.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62" marR="1862" marT="18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593900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Governance: Shared Purpose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3.09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3.05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-0.0471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Being addressed by RIT for all colleges.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964574"/>
                  </a:ext>
                </a:extLst>
              </a:tr>
              <a:tr h="232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Governance: Understanding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2.96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2.95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-0.0116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Being addressed by RIT for all colleges.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62" marR="1862" marT="18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193720"/>
                  </a:ext>
                </a:extLst>
              </a:tr>
              <a:tr h="232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Governance: Adaptability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2.77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2.83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0.0706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NTID’s responses are more favorable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than RIT.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62" marR="1862" marT="18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389842"/>
                  </a:ext>
                </a:extLst>
              </a:tr>
              <a:tr h="232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Departmental collegiality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3.73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3.71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-0.0235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RIT to provide chair/head leadership development series with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focus on culture of engagement of faculty, communication, </a:t>
                      </a:r>
                    </a:p>
                    <a:p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climate.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740818"/>
                  </a:ext>
                </a:extLst>
              </a:tr>
              <a:tr h="232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Departmental engagement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3.42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3.23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-0.2346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009992"/>
                  </a:ext>
                </a:extLst>
              </a:tr>
              <a:tr h="181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Departmental quality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3.31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3.08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-0.2706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898798"/>
                  </a:ext>
                </a:extLst>
              </a:tr>
              <a:tr h="215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Benchmark: Appreciation and recognition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3.12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3.20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0.0920</a:t>
                      </a: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62" marR="1862" marT="1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NTID’s responses are more favorable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than RIT.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62" marR="1862" marT="1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138027"/>
                  </a:ext>
                </a:extLst>
              </a:tr>
            </a:tbl>
          </a:graphicData>
        </a:graphic>
      </p:graphicFrame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F3B2C805-40AB-4D0B-8E9A-D4088775B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6686" y="884218"/>
            <a:ext cx="1182394" cy="566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8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B8022-AF84-4605-8C55-A11398D0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Recommended Action Plan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BB80E8-7B6D-45C0-BF4B-B3B273E4A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10AC6B5-4520-42C2-A11C-9FF1A619ED9F}"/>
              </a:ext>
            </a:extLst>
          </p:cNvPr>
          <p:cNvSpPr txBox="1">
            <a:spLocks/>
          </p:cNvSpPr>
          <p:nvPr/>
        </p:nvSpPr>
        <p:spPr>
          <a:xfrm>
            <a:off x="1225685" y="1603233"/>
            <a:ext cx="9144000" cy="43909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Work with NFC to </a:t>
            </a:r>
            <a:r>
              <a:rPr lang="en-US" b="1" dirty="0"/>
              <a:t>identify </a:t>
            </a:r>
            <a:r>
              <a:rPr lang="en-US" b="1" dirty="0" smtClean="0"/>
              <a:t>priorities </a:t>
            </a:r>
            <a:r>
              <a:rPr lang="en-US" b="1" dirty="0"/>
              <a:t>for next </a:t>
            </a:r>
            <a:r>
              <a:rPr lang="en-US" b="1" dirty="0" smtClean="0"/>
              <a:t>year: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Review </a:t>
            </a:r>
            <a:r>
              <a:rPr lang="en-US" dirty="0"/>
              <a:t>of NTID Faculty Workload Guidelines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Review of NTID Faculty Salary Benchmarks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Review of Faculty Diversity </a:t>
            </a:r>
            <a:r>
              <a:rPr lang="en-US" dirty="0" smtClean="0"/>
              <a:t>Efforts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Review </a:t>
            </a:r>
            <a:r>
              <a:rPr lang="en-US" dirty="0"/>
              <a:t>of Faculty Modality Models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04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BB80E8-7B6D-45C0-BF4B-B3B273E4A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7DB8022-AF84-4605-8C55-A11398D07AED}"/>
              </a:ext>
            </a:extLst>
          </p:cNvPr>
          <p:cNvSpPr txBox="1">
            <a:spLocks/>
          </p:cNvSpPr>
          <p:nvPr/>
        </p:nvSpPr>
        <p:spPr>
          <a:xfrm>
            <a:off x="838200" y="43971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446</Words>
  <Application>Microsoft Office PowerPoint</Application>
  <PresentationFormat>Widescreen</PresentationFormat>
  <Paragraphs>210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COACHE SURVEY 2019 RESULTS  RIT-NTID Comparison  + NTID Recommended Action Plan</vt:lpstr>
      <vt:lpstr>PowerPoint Presentation</vt:lpstr>
      <vt:lpstr>Recommended Action Plan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COACHE SURVEY 2019 RESULTS  RIT-NTID Comparison  + NTID Recommended Action Plan</dc:title>
  <dc:creator>Firoza Kavanagh</dc:creator>
  <cp:lastModifiedBy>Gary Behm</cp:lastModifiedBy>
  <cp:revision>47</cp:revision>
  <cp:lastPrinted>2021-04-27T18:18:01Z</cp:lastPrinted>
  <dcterms:created xsi:type="dcterms:W3CDTF">2021-04-27T16:20:31Z</dcterms:created>
  <dcterms:modified xsi:type="dcterms:W3CDTF">2021-04-30T15:37:42Z</dcterms:modified>
</cp:coreProperties>
</file>