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80" r:id="rId2"/>
    <p:sldId id="269" r:id="rId3"/>
    <p:sldId id="284" r:id="rId4"/>
    <p:sldId id="276" r:id="rId5"/>
    <p:sldId id="278" r:id="rId6"/>
    <p:sldId id="258" r:id="rId7"/>
    <p:sldId id="283" r:id="rId8"/>
    <p:sldId id="291" r:id="rId9"/>
    <p:sldId id="285" r:id="rId10"/>
    <p:sldId id="287" r:id="rId11"/>
    <p:sldId id="290" r:id="rId12"/>
    <p:sldId id="286" r:id="rId13"/>
    <p:sldId id="288" r:id="rId14"/>
    <p:sldId id="289" r:id="rId15"/>
    <p:sldId id="28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80"/>
            <p14:sldId id="269"/>
            <p14:sldId id="284"/>
            <p14:sldId id="276"/>
            <p14:sldId id="278"/>
            <p14:sldId id="258"/>
            <p14:sldId id="283"/>
            <p14:sldId id="291"/>
            <p14:sldId id="285"/>
            <p14:sldId id="287"/>
            <p14:sldId id="290"/>
            <p14:sldId id="286"/>
            <p14:sldId id="288"/>
            <p14:sldId id="289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2" autoAdjust="0"/>
    <p:restoredTop sz="89443"/>
  </p:normalViewPr>
  <p:slideViewPr>
    <p:cSldViewPr snapToGrid="0" snapToObjects="1">
      <p:cViewPr varScale="1">
        <p:scale>
          <a:sx n="136" d="100"/>
          <a:sy n="136" d="100"/>
        </p:scale>
        <p:origin x="148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35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9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Cortiella</a:t>
            </a:r>
            <a:r>
              <a:rPr lang="en-US" sz="1200" dirty="0" smtClean="0"/>
              <a:t>, Candace and Horowitz, Sheldon H. The State of Learning Disabilities: Facts, Trends, and Emerging Issues. New York: National Center for Learning Disabilities, 2014. </a:t>
            </a:r>
          </a:p>
          <a:p>
            <a:r>
              <a:rPr lang="en-US" sz="1200" dirty="0" smtClean="0"/>
              <a:t>Newman, Wagner, </a:t>
            </a:r>
            <a:r>
              <a:rPr lang="en-US" sz="1200" dirty="0" err="1" smtClean="0"/>
              <a:t>Knokey</a:t>
            </a:r>
            <a:r>
              <a:rPr lang="en-US" sz="1200" dirty="0" smtClean="0"/>
              <a:t>, </a:t>
            </a:r>
            <a:r>
              <a:rPr lang="en-US" sz="1200" dirty="0" err="1" smtClean="0"/>
              <a:t>Marder</a:t>
            </a:r>
            <a:r>
              <a:rPr lang="en-US" sz="1200" dirty="0" smtClean="0"/>
              <a:t>, Nagle, et al. (2011), NLTS 2 Wave 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Cortiella</a:t>
            </a:r>
            <a:r>
              <a:rPr lang="en-US" sz="1200" dirty="0" smtClean="0"/>
              <a:t>, Candace and Horowitz, Sheldon H. The State of Learning Disabilities: Facts, Trends, and Emerging Issues. New York: National Center for Learning Disabilities, 2014. </a:t>
            </a:r>
          </a:p>
          <a:p>
            <a:r>
              <a:rPr lang="en-US" sz="1200" dirty="0" smtClean="0"/>
              <a:t>Newman, Wagner, </a:t>
            </a:r>
            <a:r>
              <a:rPr lang="en-US" sz="1200" dirty="0" err="1" smtClean="0"/>
              <a:t>Knokey</a:t>
            </a:r>
            <a:r>
              <a:rPr lang="en-US" sz="1200" dirty="0" smtClean="0"/>
              <a:t>, </a:t>
            </a:r>
            <a:r>
              <a:rPr lang="en-US" sz="1200" dirty="0" err="1" smtClean="0"/>
              <a:t>Marder</a:t>
            </a:r>
            <a:r>
              <a:rPr lang="en-US" sz="1200" dirty="0" smtClean="0"/>
              <a:t>, Nagle, et al. (2011), NLTS 2 Wave 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4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4659ED-B759-394C-81AD-33BE55DD3BF9}"/>
              </a:ext>
            </a:extLst>
          </p:cNvPr>
          <p:cNvSpPr/>
          <p:nvPr userDrawn="1"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871" y="93473"/>
            <a:ext cx="521207" cy="16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0510-4D66-0E4E-9746-F2225F3E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7"/>
            <a:ext cx="9144000" cy="5141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8147" y="3287403"/>
            <a:ext cx="5793028" cy="35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8147" y="3670550"/>
            <a:ext cx="5793027" cy="40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540" y="956788"/>
            <a:ext cx="7613816" cy="230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7786" y="81574"/>
            <a:ext cx="438810" cy="1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5ABA-196D-034E-B656-615F72FF6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7463"/>
            <a:ext cx="9144000" cy="46460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</p:spPr>
        <p:txBody>
          <a:bodyPr/>
          <a:lstStyle>
            <a:lvl1pPr marL="61913" indent="-290513"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/>
            </a:lvl1pPr>
            <a:lvl2pPr marL="630238" indent="-290513">
              <a:buFont typeface="Courier New" panose="02070309020205020404" pitchFamily="49" charset="0"/>
              <a:buChar char="o"/>
              <a:tabLst/>
              <a:defRPr sz="2000"/>
            </a:lvl2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772351"/>
            <a:ext cx="2603500" cy="596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B2B1F-FA12-B54F-9A9A-8E3FE786C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A15D2-0772-BF44-93EB-3F456808C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EF6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300F0-F281-A448-A6D5-5FF5764E1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8696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6" name="Graphic 15"/>
          <p:cNvSpPr/>
          <p:nvPr/>
        </p:nvSpPr>
        <p:spPr>
          <a:xfrm>
            <a:off x="478924" y="242752"/>
            <a:ext cx="631114" cy="834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692"/>
                </a:lnTo>
                <a:lnTo>
                  <a:pt x="9607" y="10678"/>
                </a:lnTo>
                <a:lnTo>
                  <a:pt x="9607" y="10759"/>
                </a:lnTo>
                <a:lnTo>
                  <a:pt x="0" y="14234"/>
                </a:lnTo>
                <a:lnTo>
                  <a:pt x="0" y="21600"/>
                </a:lnTo>
                <a:lnTo>
                  <a:pt x="21600" y="14488"/>
                </a:lnTo>
                <a:lnTo>
                  <a:pt x="21600" y="7102"/>
                </a:lnTo>
                <a:close/>
              </a:path>
            </a:pathLst>
          </a:custGeom>
          <a:solidFill>
            <a:srgbClr val="F76902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7" name="Graphic 14"/>
          <p:cNvSpPr/>
          <p:nvPr/>
        </p:nvSpPr>
        <p:spPr>
          <a:xfrm>
            <a:off x="-98380" y="2367271"/>
            <a:ext cx="1464098" cy="193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692"/>
                </a:lnTo>
                <a:lnTo>
                  <a:pt x="9607" y="10678"/>
                </a:lnTo>
                <a:lnTo>
                  <a:pt x="9607" y="10759"/>
                </a:lnTo>
                <a:lnTo>
                  <a:pt x="0" y="14234"/>
                </a:lnTo>
                <a:lnTo>
                  <a:pt x="0" y="21600"/>
                </a:lnTo>
                <a:lnTo>
                  <a:pt x="21600" y="14488"/>
                </a:lnTo>
                <a:lnTo>
                  <a:pt x="21600" y="7102"/>
                </a:lnTo>
                <a:close/>
              </a:path>
            </a:pathLst>
          </a:custGeom>
          <a:solidFill>
            <a:srgbClr val="F76902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8" name="Graphic 16"/>
          <p:cNvSpPr/>
          <p:nvPr/>
        </p:nvSpPr>
        <p:spPr>
          <a:xfrm>
            <a:off x="5491618" y="2943127"/>
            <a:ext cx="349745" cy="462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692"/>
                </a:lnTo>
                <a:lnTo>
                  <a:pt x="9607" y="10678"/>
                </a:lnTo>
                <a:lnTo>
                  <a:pt x="9607" y="10759"/>
                </a:lnTo>
                <a:lnTo>
                  <a:pt x="0" y="14234"/>
                </a:lnTo>
                <a:lnTo>
                  <a:pt x="0" y="21600"/>
                </a:lnTo>
                <a:lnTo>
                  <a:pt x="21600" y="14488"/>
                </a:lnTo>
                <a:lnTo>
                  <a:pt x="21600" y="7102"/>
                </a:lnTo>
                <a:close/>
              </a:path>
            </a:pathLst>
          </a:custGeom>
          <a:solidFill>
            <a:srgbClr val="F76902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9" name="Graphic 12"/>
          <p:cNvSpPr/>
          <p:nvPr/>
        </p:nvSpPr>
        <p:spPr>
          <a:xfrm>
            <a:off x="8154470" y="3418610"/>
            <a:ext cx="631115" cy="834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692"/>
                </a:lnTo>
                <a:lnTo>
                  <a:pt x="9607" y="10678"/>
                </a:lnTo>
                <a:lnTo>
                  <a:pt x="9607" y="10759"/>
                </a:lnTo>
                <a:lnTo>
                  <a:pt x="0" y="14234"/>
                </a:lnTo>
                <a:lnTo>
                  <a:pt x="0" y="21600"/>
                </a:lnTo>
                <a:lnTo>
                  <a:pt x="21600" y="14488"/>
                </a:lnTo>
                <a:lnTo>
                  <a:pt x="21600" y="7102"/>
                </a:lnTo>
                <a:close/>
              </a:path>
            </a:pathLst>
          </a:custGeom>
          <a:solidFill>
            <a:srgbClr val="F76902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0" name="Graphic 5"/>
          <p:cNvSpPr/>
          <p:nvPr/>
        </p:nvSpPr>
        <p:spPr>
          <a:xfrm>
            <a:off x="7291797" y="308983"/>
            <a:ext cx="1862942" cy="2463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692"/>
                </a:lnTo>
                <a:lnTo>
                  <a:pt x="9607" y="10678"/>
                </a:lnTo>
                <a:lnTo>
                  <a:pt x="9607" y="10759"/>
                </a:lnTo>
                <a:lnTo>
                  <a:pt x="0" y="14234"/>
                </a:lnTo>
                <a:lnTo>
                  <a:pt x="0" y="21600"/>
                </a:lnTo>
                <a:lnTo>
                  <a:pt x="21600" y="14488"/>
                </a:lnTo>
                <a:lnTo>
                  <a:pt x="21600" y="7102"/>
                </a:lnTo>
                <a:close/>
              </a:path>
            </a:pathLst>
          </a:custGeom>
          <a:solidFill>
            <a:srgbClr val="F76902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pic>
        <p:nvPicPr>
          <p:cNvPr id="21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872" y="93473"/>
            <a:ext cx="521208" cy="16294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7"/>
          <p:cNvSpPr/>
          <p:nvPr/>
        </p:nvSpPr>
        <p:spPr>
          <a:xfrm>
            <a:off x="1142" y="7059"/>
            <a:ext cx="9141716" cy="377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pic>
        <p:nvPicPr>
          <p:cNvPr id="23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2420" y="80399"/>
            <a:ext cx="492554" cy="24627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08147" y="3287403"/>
            <a:ext cx="5793029" cy="357572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 sz="1950" b="0">
                <a:solidFill>
                  <a:srgbClr val="FFFFFF"/>
                </a:solidFill>
              </a:defRPr>
            </a:lvl1pPr>
            <a:lvl2pPr marL="657980" indent="-200792">
              <a:spcBef>
                <a:spcPts val="450"/>
              </a:spcBef>
              <a:defRPr sz="1950" b="0">
                <a:solidFill>
                  <a:srgbClr val="FFFFFF"/>
                </a:solidFill>
              </a:defRPr>
            </a:lvl2pPr>
            <a:lvl3pPr marL="1100110" indent="-185732">
              <a:spcBef>
                <a:spcPts val="450"/>
              </a:spcBef>
              <a:defRPr sz="1950" b="0">
                <a:solidFill>
                  <a:srgbClr val="FFFFFF"/>
                </a:solidFill>
              </a:defRPr>
            </a:lvl3pPr>
            <a:lvl4pPr marL="1600160" indent="-228594">
              <a:spcBef>
                <a:spcPts val="450"/>
              </a:spcBef>
              <a:defRPr sz="1950" b="0">
                <a:solidFill>
                  <a:srgbClr val="FFFFFF"/>
                </a:solidFill>
              </a:defRPr>
            </a:lvl4pPr>
            <a:lvl5pPr marL="2057348" indent="-228594">
              <a:spcBef>
                <a:spcPts val="450"/>
              </a:spcBef>
              <a:defRPr sz="1950" b="0">
                <a:solidFill>
                  <a:srgbClr val="FFFFFF"/>
                </a:solidFill>
              </a:defRPr>
            </a:lvl5pPr>
          </a:lstStyle>
          <a:p>
            <a:r>
              <a:t>Click to add Subhead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2008147" y="3670550"/>
            <a:ext cx="5793029" cy="409076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 sz="1950" b="0">
                <a:solidFill>
                  <a:srgbClr val="FFFFFF"/>
                </a:solidFill>
              </a:defRPr>
            </a:lvl1pPr>
          </a:lstStyle>
          <a:p>
            <a:r>
              <a:t>Click to add Date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149566"/>
            <a:ext cx="9144000" cy="10096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b="0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</a:lstStyle>
          <a:p>
            <a:r>
              <a:t>Please do not put content in this space.   It is reserved for live captioning.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half" idx="23" hasCustomPrompt="1"/>
          </p:nvPr>
        </p:nvSpPr>
        <p:spPr>
          <a:xfrm>
            <a:off x="754540" y="956788"/>
            <a:ext cx="7613816" cy="23050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75"/>
              </a:spcBef>
              <a:defRPr sz="5400">
                <a:solidFill>
                  <a:srgbClr val="FFFFFF"/>
                </a:solidFill>
              </a:defRPr>
            </a:lvl1pPr>
          </a:lstStyle>
          <a:p>
            <a:r>
              <a:t>Click to add Presentation Title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1175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85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BAB7-92D3-A748-A041-34E4C69AF9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83400" y="247418"/>
            <a:ext cx="1693696" cy="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  <p:sldLayoutId id="214748366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chelor.accessiblelearning.com/RIT/applicationstuden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it.edu/disabilityservices/student-resourc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2076109" y="2955745"/>
            <a:ext cx="5793029" cy="3575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Kelly Kamish (she/they)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Associate Director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Disability Services Office 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DSO)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3"/>
          </p:nvPr>
        </p:nvSpPr>
        <p:spPr>
          <a:xfrm>
            <a:off x="754540" y="956788"/>
            <a:ext cx="7613816" cy="178641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Disability Services Office (DSO):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Supporting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Students with Disabilities at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RIT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70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Questions for Alex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Can you tell us about your language history?</a:t>
            </a:r>
          </a:p>
          <a:p>
            <a:r>
              <a:rPr lang="en-US" dirty="0" smtClean="0"/>
              <a:t>Do you have a </a:t>
            </a:r>
            <a:r>
              <a:rPr lang="en-US" dirty="0" err="1" smtClean="0"/>
              <a:t>notetaker</a:t>
            </a:r>
            <a:r>
              <a:rPr lang="en-US" dirty="0" smtClean="0"/>
              <a:t> in your classes?</a:t>
            </a:r>
          </a:p>
          <a:p>
            <a:r>
              <a:rPr lang="en-US" dirty="0" smtClean="0"/>
              <a:t>How does testing go for you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Did you have accommodations in high school?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Possible accommodations for Alex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Access to Test Center</a:t>
            </a:r>
          </a:p>
          <a:p>
            <a:r>
              <a:rPr lang="en-US" dirty="0"/>
              <a:t>Extended time for tests (1.5x)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Scenario 2 - Sam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Sam is </a:t>
            </a:r>
            <a:r>
              <a:rPr lang="en-US" dirty="0" smtClean="0"/>
              <a:t>an incoming student with type 1 diabetes and chronic migraines.</a:t>
            </a:r>
          </a:p>
          <a:p>
            <a:r>
              <a:rPr lang="en-US" dirty="0" smtClean="0"/>
              <a:t>They are nervous about managing their disability on their own for the first time. </a:t>
            </a:r>
          </a:p>
          <a:p>
            <a:r>
              <a:rPr lang="en-US" dirty="0" smtClean="0"/>
              <a:t>Sam had a 504 plan throughout middle and high school specifically for their diabetes.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64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Questions for Sam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do you manage your blood sugar?</a:t>
            </a:r>
          </a:p>
          <a:p>
            <a:r>
              <a:rPr lang="en-US" dirty="0" smtClean="0"/>
              <a:t>What are the triggers for your migraines?</a:t>
            </a:r>
            <a:endParaRPr lang="en-US" dirty="0" smtClean="0"/>
          </a:p>
          <a:p>
            <a:r>
              <a:rPr lang="en-US" dirty="0" smtClean="0"/>
              <a:t>What is your experience like in the classroom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your housing situation like?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63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Possible accommodations for Sam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 smtClean="0"/>
              <a:t>Access to </a:t>
            </a:r>
            <a:r>
              <a:rPr lang="en-US" sz="2000" dirty="0" smtClean="0"/>
              <a:t>medical device during tests</a:t>
            </a:r>
          </a:p>
          <a:p>
            <a:r>
              <a:rPr lang="en-US" sz="2000" dirty="0" smtClean="0"/>
              <a:t>Food/medication permitted during testing</a:t>
            </a:r>
          </a:p>
          <a:p>
            <a:r>
              <a:rPr lang="en-US" sz="2000" dirty="0" smtClean="0"/>
              <a:t>Breaks during tests that are not counted against the student’s time</a:t>
            </a:r>
          </a:p>
          <a:p>
            <a:r>
              <a:rPr lang="en-US" sz="2000" dirty="0" smtClean="0"/>
              <a:t>Breaks </a:t>
            </a:r>
            <a:r>
              <a:rPr lang="en-US" sz="2000" dirty="0" smtClean="0"/>
              <a:t>as needed in </a:t>
            </a:r>
            <a:r>
              <a:rPr lang="en-US" sz="2000" dirty="0" smtClean="0"/>
              <a:t>class</a:t>
            </a:r>
          </a:p>
          <a:p>
            <a:r>
              <a:rPr lang="en-US" sz="2000" dirty="0" smtClean="0"/>
              <a:t>Student supplied mini-fridge </a:t>
            </a:r>
            <a:r>
              <a:rPr lang="en-US" sz="2000" smtClean="0"/>
              <a:t>in residence</a:t>
            </a:r>
            <a:endParaRPr lang="en-US" sz="2000" dirty="0" smtClean="0"/>
          </a:p>
          <a:p>
            <a:r>
              <a:rPr lang="en-US" sz="2000" dirty="0" smtClean="0"/>
              <a:t>Priority enrollment</a:t>
            </a:r>
          </a:p>
          <a:p>
            <a:r>
              <a:rPr lang="en-US" sz="2000" dirty="0" smtClean="0"/>
              <a:t>Advance notice of loud sounds or strong smells in the classroom with possible</a:t>
            </a:r>
          </a:p>
          <a:p>
            <a:r>
              <a:rPr lang="en-US" sz="2000" dirty="0" smtClean="0"/>
              <a:t>Sunglasses/hat permitted in class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7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3"/>
          </p:nvPr>
        </p:nvSpPr>
        <p:spPr>
          <a:xfrm>
            <a:off x="754540" y="1543734"/>
            <a:ext cx="7613816" cy="17864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87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5768" y="721574"/>
            <a:ext cx="8692464" cy="52228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Our Mission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4905" y="1395815"/>
            <a:ext cx="8141370" cy="26749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DSO is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dedicated to facilitating </a:t>
            </a:r>
            <a:r>
              <a:rPr lang="en-US" sz="2000" dirty="0">
                <a:solidFill>
                  <a:srgbClr val="E56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equitable access to the full RIT experience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for students with disabilities. We value </a:t>
            </a:r>
            <a:r>
              <a:rPr lang="en-US" sz="2000" dirty="0">
                <a:solidFill>
                  <a:srgbClr val="E56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 as diversity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and work in collaboration with campus partners to foster a welcoming, diverse, and inclusive campus community. All enrolled RIT students with disabilities may register with the DSO and request accommodations.</a:t>
            </a:r>
            <a:r>
              <a:rPr lang="en-US" sz="2000" b="0" dirty="0"/>
              <a:t> 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064" y="718257"/>
            <a:ext cx="8692464" cy="522288"/>
          </a:xfrm>
        </p:spPr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349729"/>
            <a:ext cx="8692464" cy="2674937"/>
          </a:xfrm>
        </p:spPr>
        <p:txBody>
          <a:bodyPr/>
          <a:lstStyle/>
          <a:p>
            <a:r>
              <a:rPr lang="en-US" sz="2000" dirty="0" smtClean="0"/>
              <a:t>Dr. Catherine Lewis, Director</a:t>
            </a:r>
          </a:p>
          <a:p>
            <a:r>
              <a:rPr lang="en-US" sz="2000" dirty="0" smtClean="0"/>
              <a:t>Dr. Kelly Kamish, Associate Director</a:t>
            </a:r>
          </a:p>
          <a:p>
            <a:r>
              <a:rPr lang="en-US" sz="2000" dirty="0" smtClean="0"/>
              <a:t>Emily Mattison, Access Coordinator</a:t>
            </a:r>
          </a:p>
          <a:p>
            <a:r>
              <a:rPr lang="en-US" sz="2000" dirty="0" smtClean="0"/>
              <a:t>Jordana Qi, Access Coordinator</a:t>
            </a:r>
          </a:p>
          <a:p>
            <a:r>
              <a:rPr lang="en-US" sz="2000" dirty="0" smtClean="0"/>
              <a:t>Ellie Sylvan, Access Coordinator</a:t>
            </a:r>
          </a:p>
          <a:p>
            <a:r>
              <a:rPr lang="en-US" sz="2000" dirty="0" smtClean="0"/>
              <a:t>Morgan Conover, Test Center Coordinator</a:t>
            </a:r>
          </a:p>
          <a:p>
            <a:r>
              <a:rPr lang="en-US" sz="2000" dirty="0" smtClean="0"/>
              <a:t>Susan Hurwitz, Senior Staff Assistant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4064" y="546145"/>
            <a:ext cx="8692464" cy="52228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Who does the DSO support?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4905" y="1063860"/>
            <a:ext cx="8141370" cy="311494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enrolled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RIT or NTID student who identifies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 having a permanent or temporary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welcome to register with the DSO and request accommodations. This includes, but is not limited to:</a:t>
            </a:r>
          </a:p>
          <a:p>
            <a:pPr lvl="1"/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Lifelong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or acquired disabilities</a:t>
            </a:r>
          </a:p>
          <a:p>
            <a:pPr lvl="1"/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Hidden disabilities (e.g. learning disabilities or mental health disabilities) </a:t>
            </a:r>
          </a:p>
          <a:p>
            <a:pPr lvl="1"/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Chronic illness</a:t>
            </a:r>
          </a:p>
          <a:p>
            <a:pPr lvl="1"/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Veterans with service-related disabilities</a:t>
            </a:r>
          </a:p>
          <a:p>
            <a:pPr lvl="1"/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Pregnancy and related disabilities 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Students of size</a:t>
            </a:r>
          </a:p>
          <a:p>
            <a:pPr lvl="1"/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Students with temporary disabilities (e.g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students with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injuries or 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recovering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from surgery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D/deaf and hard-of-hearing students (in partnership with NTID Access Services) </a:t>
            </a:r>
            <a:endParaRPr lang="en-US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facing new or changed access needs in light of Long COVID or </a:t>
            </a:r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other pandemic-related factors </a:t>
            </a:r>
            <a:endParaRPr lang="en-US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lvl="1" indent="0" algn="ctr">
              <a:buNone/>
            </a:pPr>
            <a:r>
              <a:rPr lang="en-US" sz="1600" b="1" dirty="0" smtClean="0">
                <a:solidFill>
                  <a:srgbClr val="E56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sure if we can support you? Please reach out!</a:t>
            </a:r>
            <a:endParaRPr lang="en-US" sz="1600" b="1" dirty="0">
              <a:solidFill>
                <a:srgbClr val="E56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4064" y="550717"/>
            <a:ext cx="8692464" cy="52228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 students request accommodations?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4905" y="1127869"/>
            <a:ext cx="8141370" cy="1843931"/>
          </a:xfrm>
        </p:spPr>
        <p:txBody>
          <a:bodyPr/>
          <a:lstStyle/>
          <a:p>
            <a:pPr>
              <a:buAutoNum type="arabicPeriod"/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 with the Disability Services Office by completing our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application form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AutoNum type="arabicPeriod"/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Submit documentation of your disability</a:t>
            </a:r>
          </a:p>
          <a:p>
            <a:pPr>
              <a:buAutoNum type="arabicPeriod"/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Meet with the DSO (We will reach out to schedule this once steps 1 and 2 are complete)</a:t>
            </a:r>
          </a:p>
          <a:p>
            <a:pPr>
              <a:buAutoNum type="arabicPeriod"/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Receive your eligibility letter</a:t>
            </a:r>
          </a:p>
          <a:p>
            <a:pPr>
              <a:buAutoNum type="arabicPeriod"/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 academic accommodations via the </a:t>
            </a:r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MyDSO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Portal (This is how accommodations are communicated to faculty)</a:t>
            </a:r>
          </a:p>
          <a:p>
            <a:pPr algn="ctr">
              <a:buAutoNum type="arabicPeriod"/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9090" y="3284357"/>
            <a:ext cx="5582411" cy="523220"/>
          </a:xfrm>
          <a:prstGeom prst="rect">
            <a:avLst/>
          </a:prstGeom>
          <a:noFill/>
          <a:ln w="28575" cmpd="dbl">
            <a:solidFill>
              <a:srgbClr val="EF6F2A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For more detail on this process, including documentation guidelines and tips for preparing to meet with the DSO, visit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our website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24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C8B07-56BE-3C48-8BC1-4B52A79D9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959" y="566560"/>
            <a:ext cx="8692464" cy="52228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an Accommodation?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098137"/>
            <a:ext cx="8711336" cy="2837049"/>
          </a:xfrm>
        </p:spPr>
        <p:txBody>
          <a:bodyPr/>
          <a:lstStyle/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Modification or adjustment to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remove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an existing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barrier 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academic or co-curricular environment for a student </a:t>
            </a: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disability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Accommodations are a student’s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civil right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 the ADA (as amended in 2008) and Section 504 and must be honored once approved 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be approved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any time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while a student enrolled at RIT and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must be implemented once approved by the DSO and requested by the student 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(faculty are notified whenever students request accommodations in their course)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Involves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partnership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between faculty, student, and DSO when necessary (student conversations should be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300" b="0" dirty="0"/>
          </a:p>
          <a:p>
            <a:pPr marL="0" indent="0">
              <a:buNone/>
            </a:pPr>
            <a:endParaRPr lang="en-US" sz="1300" b="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74296"/>
              </p:ext>
            </p:extLst>
          </p:nvPr>
        </p:nvGraphicFramePr>
        <p:xfrm>
          <a:off x="1177251" y="3144379"/>
          <a:ext cx="678949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66">
                  <a:extLst>
                    <a:ext uri="{9D8B030D-6E8A-4147-A177-3AD203B41FA5}">
                      <a16:colId xmlns:a16="http://schemas.microsoft.com/office/drawing/2014/main" val="753132705"/>
                    </a:ext>
                  </a:extLst>
                </a:gridCol>
                <a:gridCol w="2263166">
                  <a:extLst>
                    <a:ext uri="{9D8B030D-6E8A-4147-A177-3AD203B41FA5}">
                      <a16:colId xmlns:a16="http://schemas.microsoft.com/office/drawing/2014/main" val="2380371954"/>
                    </a:ext>
                  </a:extLst>
                </a:gridCol>
                <a:gridCol w="2263166">
                  <a:extLst>
                    <a:ext uri="{9D8B030D-6E8A-4147-A177-3AD203B41FA5}">
                      <a16:colId xmlns:a16="http://schemas.microsoft.com/office/drawing/2014/main" val="2217561590"/>
                    </a:ext>
                  </a:extLst>
                </a:gridCol>
              </a:tblGrid>
              <a:tr h="664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your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DISABILITY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its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your life?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BARRIERS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are you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facing at RIT?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ACCOMMODATIONS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will mitigate  disability-related barriers?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2427"/>
                  </a:ext>
                </a:extLst>
              </a:tr>
            </a:tbl>
          </a:graphicData>
        </a:graphic>
      </p:graphicFrame>
      <p:sp>
        <p:nvSpPr>
          <p:cNvPr id="12" name="Curved Up Arrow 11"/>
          <p:cNvSpPr/>
          <p:nvPr/>
        </p:nvSpPr>
        <p:spPr>
          <a:xfrm>
            <a:off x="5109841" y="3905126"/>
            <a:ext cx="996409" cy="185766"/>
          </a:xfrm>
          <a:prstGeom prst="curvedUpArrow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962365" y="3905126"/>
            <a:ext cx="996409" cy="185766"/>
          </a:xfrm>
          <a:prstGeom prst="curvedUpArrow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C8B07-56BE-3C48-8BC1-4B52A79D9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608971"/>
            <a:ext cx="8692464" cy="52228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Accommodations are NOT intended to: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092" y="1181147"/>
            <a:ext cx="4121908" cy="2853827"/>
          </a:xfrm>
          <a:ln w="25400" cmpd="dbl">
            <a:noFill/>
            <a:prstDash val="sysDash"/>
          </a:ln>
        </p:spPr>
        <p:txBody>
          <a:bodyPr/>
          <a:lstStyle/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academic rigor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unreasonable</a:t>
            </a:r>
          </a:p>
          <a:p>
            <a:pPr lvl="1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Otherwise qualified</a:t>
            </a:r>
          </a:p>
          <a:p>
            <a:pPr lvl="1"/>
            <a:r>
              <a:rPr lang="en-US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Undue burden</a:t>
            </a:r>
          </a:p>
          <a:p>
            <a:pPr lvl="1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Fundamental alteration</a:t>
            </a:r>
          </a:p>
          <a:p>
            <a:pPr lvl="1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 threat to the safety of self or others 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retroactive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 “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carte blanche”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 offered as a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contingency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Mitigate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non-disability related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barriers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4894" y="2200256"/>
            <a:ext cx="3624796" cy="815608"/>
          </a:xfrm>
          <a:prstGeom prst="rect">
            <a:avLst/>
          </a:prstGeom>
          <a:noFill/>
          <a:ln w="28575" cmpd="dbl">
            <a:solidFill>
              <a:srgbClr val="EF6F2A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EF6F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Extended time on assignments and missed (new/accommodated) deadline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E-Forms and Student/Instructor agreements in </a:t>
            </a:r>
            <a:r>
              <a:rPr lang="en-US" sz="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MyDSO</a:t>
            </a:r>
            <a:endParaRPr lang="en-US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Scenario 1 - Alex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Alex is a Deaf student and ASL is their first language.</a:t>
            </a:r>
          </a:p>
          <a:p>
            <a:r>
              <a:rPr lang="en-US" dirty="0" smtClean="0"/>
              <a:t>They are cross-registered, majoring in Math at RIT, and use an interpreter in the classroom. </a:t>
            </a:r>
          </a:p>
          <a:p>
            <a:r>
              <a:rPr lang="en-US" dirty="0" smtClean="0"/>
              <a:t>Alex is running out of time on exams and reaches out to DSO for support.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3E0E416E-BCFB-6A4C-84E3-0E1DC25238C6}" vid="{2D8F12A1-EDB1-254F-A86B-8DC74EC5B5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10104</TotalTime>
  <Words>889</Words>
  <Application>Microsoft Office PowerPoint</Application>
  <PresentationFormat>On-screen Show (16:9)</PresentationFormat>
  <Paragraphs>92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Gothic</vt:lpstr>
      <vt:lpstr>Arial</vt:lpstr>
      <vt:lpstr>Calibri</vt:lpstr>
      <vt:lpstr>Courier New</vt:lpstr>
      <vt:lpstr>Georgia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Gartley</dc:creator>
  <cp:lastModifiedBy>Kelly Kamish</cp:lastModifiedBy>
  <cp:revision>71</cp:revision>
  <cp:lastPrinted>2018-04-25T02:50:23Z</cp:lastPrinted>
  <dcterms:created xsi:type="dcterms:W3CDTF">2018-06-29T18:36:28Z</dcterms:created>
  <dcterms:modified xsi:type="dcterms:W3CDTF">2024-04-11T03:18:52Z</dcterms:modified>
</cp:coreProperties>
</file>