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52" r:id="rId2"/>
  </p:sldMasterIdLst>
  <p:notesMasterIdLst>
    <p:notesMasterId r:id="rId27"/>
  </p:notesMasterIdLst>
  <p:sldIdLst>
    <p:sldId id="257" r:id="rId3"/>
    <p:sldId id="2834" r:id="rId4"/>
    <p:sldId id="2832" r:id="rId5"/>
    <p:sldId id="3361" r:id="rId6"/>
    <p:sldId id="3362" r:id="rId7"/>
    <p:sldId id="3363" r:id="rId8"/>
    <p:sldId id="3352" r:id="rId9"/>
    <p:sldId id="3364" r:id="rId10"/>
    <p:sldId id="3356" r:id="rId11"/>
    <p:sldId id="3365" r:id="rId12"/>
    <p:sldId id="3366" r:id="rId13"/>
    <p:sldId id="3367" r:id="rId14"/>
    <p:sldId id="3368" r:id="rId15"/>
    <p:sldId id="3369" r:id="rId16"/>
    <p:sldId id="274" r:id="rId17"/>
    <p:sldId id="3370" r:id="rId18"/>
    <p:sldId id="3371" r:id="rId19"/>
    <p:sldId id="3372" r:id="rId20"/>
    <p:sldId id="3373" r:id="rId21"/>
    <p:sldId id="3374" r:id="rId22"/>
    <p:sldId id="3375" r:id="rId23"/>
    <p:sldId id="3376" r:id="rId24"/>
    <p:sldId id="3355" r:id="rId25"/>
    <p:sldId id="3377" r:id="rId26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60F"/>
    <a:srgbClr val="4E5A67"/>
    <a:srgbClr val="213153"/>
    <a:srgbClr val="3D4D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9ACD2C-6741-4C40-8E30-7DBE0E43E556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C98338E-F7BF-42FE-9C9A-3B260788CDF2}">
      <dgm:prSet phldrT="[Text]" custT="1"/>
      <dgm:spPr>
        <a:solidFill>
          <a:srgbClr val="4E5A67"/>
        </a:solidFill>
        <a:ln>
          <a:noFill/>
        </a:ln>
      </dgm:spPr>
      <dgm:t>
        <a:bodyPr/>
        <a:lstStyle/>
        <a:p>
          <a:r>
            <a:rPr lang="en-US" sz="2400" dirty="0">
              <a:latin typeface="Montserrat Hairline"/>
            </a:rPr>
            <a:t>Organizational Development</a:t>
          </a:r>
        </a:p>
      </dgm:t>
    </dgm:pt>
    <dgm:pt modelId="{17017416-4A2F-4C94-B6D6-BB608AD59D8A}" type="parTrans" cxnId="{8644D8ED-28F0-481A-B577-02E521F41AC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3AD0576C-7B07-491C-B7B4-26465BECBDBE}" type="sibTrans" cxnId="{8644D8ED-28F0-481A-B577-02E521F41AC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7CBD9379-5033-4D1E-ADC4-6D203CE58EBB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Leadership opportunities</a:t>
          </a:r>
        </a:p>
      </dgm:t>
    </dgm:pt>
    <dgm:pt modelId="{EB373CA5-5D47-4217-A3A4-876F76912513}" type="parTrans" cxnId="{F0D9EBB4-6BEE-418D-990C-E07C87DBDCDC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B95E931E-E879-4EE0-BADA-154EDB209AD3}" type="sibTrans" cxnId="{F0D9EBB4-6BEE-418D-990C-E07C87DBDCDC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408B98F1-5989-4FB6-ADF7-5C24CDE9102A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Involvement in governance</a:t>
          </a:r>
        </a:p>
      </dgm:t>
    </dgm:pt>
    <dgm:pt modelId="{8C893D83-7A51-4255-ADE9-81B38C1685D4}" type="parTrans" cxnId="{81E91DC5-036F-4DAB-83FF-E5993A8D1F5C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3E0A22EB-7651-4C11-8D44-E657B8DA3DA2}" type="sibTrans" cxnId="{81E91DC5-036F-4DAB-83FF-E5993A8D1F5C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7FD9B549-BD0E-41E6-9956-B3E3541B9A09}">
      <dgm:prSet phldrT="[Text]" custT="1"/>
      <dgm:spPr>
        <a:solidFill>
          <a:srgbClr val="9C660F"/>
        </a:solidFill>
        <a:ln>
          <a:noFill/>
        </a:ln>
      </dgm:spPr>
      <dgm:t>
        <a:bodyPr/>
        <a:lstStyle/>
        <a:p>
          <a:r>
            <a:rPr lang="en-US" sz="2400" dirty="0">
              <a:latin typeface="Montserrat Hairline"/>
            </a:rPr>
            <a:t>Functional Development</a:t>
          </a:r>
        </a:p>
      </dgm:t>
    </dgm:pt>
    <dgm:pt modelId="{1199C80A-C170-4136-98A1-F1DA243D1E4E}" type="parTrans" cxnId="{1D3D40E0-4D5A-4346-B2C3-8733AE3C13B3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FB4ABBB6-BE81-4097-B939-3006342401DC}" type="sibTrans" cxnId="{1D3D40E0-4D5A-4346-B2C3-8733AE3C13B3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82759269-F9AD-40E9-959D-8A885979A6AA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Opportunities for technology training</a:t>
          </a:r>
        </a:p>
      </dgm:t>
    </dgm:pt>
    <dgm:pt modelId="{F51F3BB6-3E07-449D-AEAF-2CA349B41201}" type="parTrans" cxnId="{5CEAEC2B-4A35-4C90-AB19-D6B80A31BD4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2655F8BA-9583-4A3D-BC05-69C809B343B5}" type="sibTrans" cxnId="{5CEAEC2B-4A35-4C90-AB19-D6B80A31BD4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C08004B1-1266-4D20-8E15-640C950EE5C9}">
      <dgm:prSet phldrT="[Text]" custT="1"/>
      <dgm:spPr>
        <a:ln>
          <a:noFill/>
        </a:ln>
      </dgm:spPr>
      <dgm:t>
        <a:bodyPr/>
        <a:lstStyle/>
        <a:p>
          <a:r>
            <a:rPr lang="en-US" sz="2400" dirty="0">
              <a:latin typeface="Montserrat Hairline"/>
            </a:rPr>
            <a:t>Personal Development</a:t>
          </a:r>
        </a:p>
      </dgm:t>
    </dgm:pt>
    <dgm:pt modelId="{AFDD03A4-4DD0-470E-B1B4-FE5A96C3D23B}" type="parTrans" cxnId="{BB3F8B31-7508-425D-8DE1-6AC000910ABF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2B15C6C9-AF72-4DFD-807F-B49812589D6A}" type="sibTrans" cxnId="{BB3F8B31-7508-425D-8DE1-6AC000910ABF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1891C886-BF7B-4F3E-AECA-446B49A1816D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800" dirty="0">
              <a:latin typeface="Montserrat Hairline"/>
            </a:rPr>
            <a:t>Professional &amp; career </a:t>
          </a:r>
          <a:r>
            <a:rPr lang="en-US" sz="2000" dirty="0">
              <a:latin typeface="Montserrat Hairline"/>
            </a:rPr>
            <a:t>advancement</a:t>
          </a:r>
          <a:endParaRPr lang="en-US" sz="1800" dirty="0">
            <a:latin typeface="Montserrat Hairline"/>
          </a:endParaRPr>
        </a:p>
      </dgm:t>
    </dgm:pt>
    <dgm:pt modelId="{020CD37C-1342-4C8E-86E8-71B84A0BC79D}" type="parTrans" cxnId="{3376D569-7FB7-4D5C-AA41-5FD2E3A14367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8DCA5CCB-2BB4-4FD9-8919-3AD55057C054}" type="sibTrans" cxnId="{3376D569-7FB7-4D5C-AA41-5FD2E3A14367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54AFEF03-A3F2-4887-A461-C59FCE24ED7A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Opportunities for fellowships, sabbaticals, etc.</a:t>
          </a:r>
        </a:p>
      </dgm:t>
    </dgm:pt>
    <dgm:pt modelId="{54B3CAE3-DB05-4478-B63E-ABD1CC78ADEB}" type="parTrans" cxnId="{78E16C70-A775-451F-B7CE-9386D826896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1290A9DF-C748-4EC0-9CE8-B02B5BEDA214}" type="sibTrans" cxnId="{78E16C70-A775-451F-B7CE-9386D826896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2DC657BC-A077-4A3C-90FB-E8495519534D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Mentoring opportunities</a:t>
          </a:r>
        </a:p>
      </dgm:t>
    </dgm:pt>
    <dgm:pt modelId="{951F2CC4-8F1E-402E-A74E-28CFF24C2352}" type="parTrans" cxnId="{7838AFF1-71EC-4DA1-9840-B49259A0B19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B46B4967-7422-49A3-AF90-A1AB4521E485}" type="sibTrans" cxnId="{7838AFF1-71EC-4DA1-9840-B49259A0B19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9CBCAB35-2DE6-4175-A128-26CE480D21A5}">
      <dgm:prSet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Teaching strategies</a:t>
          </a:r>
        </a:p>
      </dgm:t>
    </dgm:pt>
    <dgm:pt modelId="{9C1A5571-0E8B-40F6-B700-5CAB14D68782}" type="parTrans" cxnId="{77D9DC96-AF5C-437E-B4B0-2D2C2914948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B4BF75A3-0C0A-4347-9D42-5F1AC8152AC2}" type="sibTrans" cxnId="{77D9DC96-AF5C-437E-B4B0-2D2C2914948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0A7D7969-046C-42A4-820E-F3DA616A0EAF}">
      <dgm:prSet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Peer review/ assessment</a:t>
          </a:r>
        </a:p>
      </dgm:t>
    </dgm:pt>
    <dgm:pt modelId="{92C7D880-B768-468F-9DC9-48FAB0DA68D2}" type="parTrans" cxnId="{4639D347-B656-4F67-9504-5F3EE2B9B1C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0605B1BB-FAEB-4EDC-9B12-EA40E4D88A0E}" type="sibTrans" cxnId="{4639D347-B656-4F67-9504-5F3EE2B9B1CD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2A6F1FD3-6D4B-4C09-8133-861033ACE9BD}">
      <dgm:prSet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Curriculum design</a:t>
          </a:r>
        </a:p>
      </dgm:t>
    </dgm:pt>
    <dgm:pt modelId="{A48195B4-0029-48FC-B1D2-867D87FBF378}" type="parTrans" cxnId="{BEBEB75D-B9A0-43EE-9A3D-2662AC177AB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AB605648-06F1-4C29-94B2-C65777E4888F}" type="sibTrans" cxnId="{BEBEB75D-B9A0-43EE-9A3D-2662AC177AB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F760D495-071C-47BE-A1B1-EADA96D03A78}">
      <dgm:prSet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Instructional skills</a:t>
          </a:r>
        </a:p>
      </dgm:t>
    </dgm:pt>
    <dgm:pt modelId="{12665BD3-C2AD-4151-8814-7F2106B5F19B}" type="parTrans" cxnId="{B3D69B24-EE27-4278-8D6D-A52791B749BA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CA863437-EAF6-43C4-982B-ECE02041EE26}" type="sibTrans" cxnId="{B3D69B24-EE27-4278-8D6D-A52791B749BA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9FABF246-FE9E-48C8-9EC4-9ADA53BA26A6}">
      <dgm:prSet custT="1"/>
      <dgm:spPr>
        <a:solidFill>
          <a:schemeClr val="bg2"/>
        </a:solidFill>
      </dgm:spPr>
      <dgm:t>
        <a:bodyPr/>
        <a:lstStyle/>
        <a:p>
          <a:r>
            <a:rPr lang="en-US" sz="2000" dirty="0">
              <a:latin typeface="Montserrat Hairline"/>
            </a:rPr>
            <a:t>Interdisciplinary opportunities</a:t>
          </a:r>
        </a:p>
      </dgm:t>
    </dgm:pt>
    <dgm:pt modelId="{A070507A-064B-45FB-ACCD-302178BBCA91}" type="parTrans" cxnId="{CEFA4E59-CE3E-45E5-82A7-90BE314570E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81CED69A-9FD8-41AE-B64A-E5DC3985E1B2}" type="sibTrans" cxnId="{CEFA4E59-CE3E-45E5-82A7-90BE314570E4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B1E43808-194D-4126-B743-88FFE6612648}">
      <dgm:prSet custT="1"/>
      <dgm:spPr>
        <a:solidFill>
          <a:schemeClr val="bg2"/>
        </a:solidFill>
      </dgm:spPr>
      <dgm:t>
        <a:bodyPr/>
        <a:lstStyle/>
        <a:p>
          <a:r>
            <a:rPr lang="en-US" sz="1800" dirty="0">
              <a:latin typeface="Montserrat Hairline"/>
            </a:rPr>
            <a:t>Unique programs for women, deaf and hard-of-hearing, AALANA faculty</a:t>
          </a:r>
        </a:p>
      </dgm:t>
    </dgm:pt>
    <dgm:pt modelId="{C7C7F23C-E7EE-438D-936A-60D41231D0DB}" type="parTrans" cxnId="{7124C26A-FFEA-4654-915F-7DCBDCEE18B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3671F307-3DA8-42BF-9657-898A9E84FF64}" type="sibTrans" cxnId="{7124C26A-FFEA-4654-915F-7DCBDCEE18B2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894EA27F-DFBC-482F-B105-AF18ECE82607}">
      <dgm:prSet custT="1"/>
      <dgm:spPr>
        <a:solidFill>
          <a:schemeClr val="bg2"/>
        </a:solidFill>
      </dgm:spPr>
      <dgm:t>
        <a:bodyPr/>
        <a:lstStyle/>
        <a:p>
          <a:r>
            <a:rPr lang="en-US" sz="1800" dirty="0">
              <a:latin typeface="Montserrat Hairline"/>
            </a:rPr>
            <a:t>Well-being, work/life balance programs</a:t>
          </a:r>
        </a:p>
      </dgm:t>
    </dgm:pt>
    <dgm:pt modelId="{30683901-E72E-4B57-8EA7-D3FAC78453B0}" type="parTrans" cxnId="{5253A98E-71BE-400E-9601-6020C93C94E6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F73AF126-5C43-45F3-A324-D3D0FB8024E8}" type="sibTrans" cxnId="{5253A98E-71BE-400E-9601-6020C93C94E6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B1167523-F12E-4B2E-A72A-78B0956BF164}">
      <dgm:prSet custT="1"/>
      <dgm:spPr>
        <a:solidFill>
          <a:schemeClr val="bg2"/>
        </a:solidFill>
      </dgm:spPr>
      <dgm:t>
        <a:bodyPr/>
        <a:lstStyle/>
        <a:p>
          <a:r>
            <a:rPr lang="en-US" sz="1800" dirty="0">
              <a:latin typeface="Montserrat Hairline"/>
            </a:rPr>
            <a:t>Family friendly policies such as dual career</a:t>
          </a:r>
        </a:p>
      </dgm:t>
    </dgm:pt>
    <dgm:pt modelId="{0739E9FD-59E2-41B8-9C69-604F5417F5DF}" type="parTrans" cxnId="{8D298857-ACF2-4257-8D14-5D4CDDD18323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7351A846-5F7F-4843-BF7A-268E9D8BD0EA}" type="sibTrans" cxnId="{8D298857-ACF2-4257-8D14-5D4CDDD18323}">
      <dgm:prSet/>
      <dgm:spPr/>
      <dgm:t>
        <a:bodyPr/>
        <a:lstStyle/>
        <a:p>
          <a:endParaRPr lang="en-US">
            <a:latin typeface="Montserrat Hairline"/>
          </a:endParaRPr>
        </a:p>
      </dgm:t>
    </dgm:pt>
    <dgm:pt modelId="{CF1E6F8F-F6A5-415F-8580-A7DB8B932B47}" type="pres">
      <dgm:prSet presAssocID="{AF9ACD2C-6741-4C40-8E30-7DBE0E43E556}" presName="Name0" presStyleCnt="0">
        <dgm:presLayoutVars>
          <dgm:dir/>
          <dgm:animLvl val="lvl"/>
          <dgm:resizeHandles val="exact"/>
        </dgm:presLayoutVars>
      </dgm:prSet>
      <dgm:spPr/>
    </dgm:pt>
    <dgm:pt modelId="{57591AD5-FD55-4606-A2C5-BCF7F1D35EFC}" type="pres">
      <dgm:prSet presAssocID="{EC98338E-F7BF-42FE-9C9A-3B260788CDF2}" presName="composite" presStyleCnt="0"/>
      <dgm:spPr/>
    </dgm:pt>
    <dgm:pt modelId="{8BA02B84-F4C9-4650-851B-FE1A39F352B8}" type="pres">
      <dgm:prSet presAssocID="{EC98338E-F7BF-42FE-9C9A-3B260788CDF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B2CCE98-7245-409D-8DB9-222DE3F17BBC}" type="pres">
      <dgm:prSet presAssocID="{EC98338E-F7BF-42FE-9C9A-3B260788CDF2}" presName="desTx" presStyleLbl="alignAccFollowNode1" presStyleIdx="0" presStyleCnt="3">
        <dgm:presLayoutVars>
          <dgm:bulletEnabled val="1"/>
        </dgm:presLayoutVars>
      </dgm:prSet>
      <dgm:spPr/>
    </dgm:pt>
    <dgm:pt modelId="{B8035279-D4F3-40F2-A094-3C9641579519}" type="pres">
      <dgm:prSet presAssocID="{3AD0576C-7B07-491C-B7B4-26465BECBDBE}" presName="space" presStyleCnt="0"/>
      <dgm:spPr/>
    </dgm:pt>
    <dgm:pt modelId="{B556CE53-2F98-42D5-835D-DE8C21B27E3C}" type="pres">
      <dgm:prSet presAssocID="{7FD9B549-BD0E-41E6-9956-B3E3541B9A09}" presName="composite" presStyleCnt="0"/>
      <dgm:spPr/>
    </dgm:pt>
    <dgm:pt modelId="{DD1A6ACD-6C21-4A9C-9569-68066A6A37F3}" type="pres">
      <dgm:prSet presAssocID="{7FD9B549-BD0E-41E6-9956-B3E3541B9A0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2C4DE1F-FEE0-40AF-93F2-DF4375556878}" type="pres">
      <dgm:prSet presAssocID="{7FD9B549-BD0E-41E6-9956-B3E3541B9A09}" presName="desTx" presStyleLbl="alignAccFollowNode1" presStyleIdx="1" presStyleCnt="3">
        <dgm:presLayoutVars>
          <dgm:bulletEnabled val="1"/>
        </dgm:presLayoutVars>
      </dgm:prSet>
      <dgm:spPr/>
    </dgm:pt>
    <dgm:pt modelId="{79DD5EF9-930D-4E91-A5E1-D30E952B7745}" type="pres">
      <dgm:prSet presAssocID="{FB4ABBB6-BE81-4097-B939-3006342401DC}" presName="space" presStyleCnt="0"/>
      <dgm:spPr/>
    </dgm:pt>
    <dgm:pt modelId="{E99035B2-B788-4612-8004-201697B78667}" type="pres">
      <dgm:prSet presAssocID="{C08004B1-1266-4D20-8E15-640C950EE5C9}" presName="composite" presStyleCnt="0"/>
      <dgm:spPr/>
    </dgm:pt>
    <dgm:pt modelId="{2E6A0736-4CC0-4FD0-AC74-041EC5D89589}" type="pres">
      <dgm:prSet presAssocID="{C08004B1-1266-4D20-8E15-640C950EE5C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5C23DD9-55D8-41E5-8449-65756DA58A56}" type="pres">
      <dgm:prSet presAssocID="{C08004B1-1266-4D20-8E15-640C950EE5C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F4F7607-2EBD-4BA8-96BC-4001F69B58C5}" type="presOf" srcId="{2DC657BC-A077-4A3C-90FB-E8495519534D}" destId="{FB2CCE98-7245-409D-8DB9-222DE3F17BBC}" srcOrd="0" destOrd="3" presId="urn:microsoft.com/office/officeart/2005/8/layout/hList1"/>
    <dgm:cxn modelId="{126B251B-7523-47BC-BCA6-169A6961F2F7}" type="presOf" srcId="{B1E43808-194D-4126-B743-88FFE6612648}" destId="{75C23DD9-55D8-41E5-8449-65756DA58A56}" srcOrd="0" destOrd="1" presId="urn:microsoft.com/office/officeart/2005/8/layout/hList1"/>
    <dgm:cxn modelId="{B3D69B24-EE27-4278-8D6D-A52791B749BA}" srcId="{7FD9B549-BD0E-41E6-9956-B3E3541B9A09}" destId="{F760D495-071C-47BE-A1B1-EADA96D03A78}" srcOrd="4" destOrd="0" parTransId="{12665BD3-C2AD-4151-8814-7F2106B5F19B}" sibTransId="{CA863437-EAF6-43C4-982B-ECE02041EE26}"/>
    <dgm:cxn modelId="{5CEAEC2B-4A35-4C90-AB19-D6B80A31BD4D}" srcId="{7FD9B549-BD0E-41E6-9956-B3E3541B9A09}" destId="{82759269-F9AD-40E9-959D-8A885979A6AA}" srcOrd="0" destOrd="0" parTransId="{F51F3BB6-3E07-449D-AEAF-2CA349B41201}" sibTransId="{2655F8BA-9583-4A3D-BC05-69C809B343B5}"/>
    <dgm:cxn modelId="{BB3F8B31-7508-425D-8DE1-6AC000910ABF}" srcId="{AF9ACD2C-6741-4C40-8E30-7DBE0E43E556}" destId="{C08004B1-1266-4D20-8E15-640C950EE5C9}" srcOrd="2" destOrd="0" parTransId="{AFDD03A4-4DD0-470E-B1B4-FE5A96C3D23B}" sibTransId="{2B15C6C9-AF72-4DFD-807F-B49812589D6A}"/>
    <dgm:cxn modelId="{BEBEB75D-B9A0-43EE-9A3D-2662AC177AB4}" srcId="{7FD9B549-BD0E-41E6-9956-B3E3541B9A09}" destId="{2A6F1FD3-6D4B-4C09-8133-861033ACE9BD}" srcOrd="3" destOrd="0" parTransId="{A48195B4-0029-48FC-B1D2-867D87FBF378}" sibTransId="{AB605648-06F1-4C29-94B2-C65777E4888F}"/>
    <dgm:cxn modelId="{8BE56761-CF50-43D3-9C55-C008D4E77259}" type="presOf" srcId="{B1167523-F12E-4B2E-A72A-78B0956BF164}" destId="{75C23DD9-55D8-41E5-8449-65756DA58A56}" srcOrd="0" destOrd="3" presId="urn:microsoft.com/office/officeart/2005/8/layout/hList1"/>
    <dgm:cxn modelId="{4639D347-B656-4F67-9504-5F3EE2B9B1CD}" srcId="{7FD9B549-BD0E-41E6-9956-B3E3541B9A09}" destId="{0A7D7969-046C-42A4-820E-F3DA616A0EAF}" srcOrd="2" destOrd="0" parTransId="{92C7D880-B768-468F-9DC9-48FAB0DA68D2}" sibTransId="{0605B1BB-FAEB-4EDC-9B12-EA40E4D88A0E}"/>
    <dgm:cxn modelId="{3376D569-7FB7-4D5C-AA41-5FD2E3A14367}" srcId="{C08004B1-1266-4D20-8E15-640C950EE5C9}" destId="{1891C886-BF7B-4F3E-AECA-446B49A1816D}" srcOrd="0" destOrd="0" parTransId="{020CD37C-1342-4C8E-86E8-71B84A0BC79D}" sibTransId="{8DCA5CCB-2BB4-4FD9-8919-3AD55057C054}"/>
    <dgm:cxn modelId="{33D3706A-FFB8-4E4E-88A7-41A871091DAE}" type="presOf" srcId="{0A7D7969-046C-42A4-820E-F3DA616A0EAF}" destId="{92C4DE1F-FEE0-40AF-93F2-DF4375556878}" srcOrd="0" destOrd="2" presId="urn:microsoft.com/office/officeart/2005/8/layout/hList1"/>
    <dgm:cxn modelId="{7124C26A-FFEA-4654-915F-7DCBDCEE18B2}" srcId="{C08004B1-1266-4D20-8E15-640C950EE5C9}" destId="{B1E43808-194D-4126-B743-88FFE6612648}" srcOrd="1" destOrd="0" parTransId="{C7C7F23C-E7EE-438D-936A-60D41231D0DB}" sibTransId="{3671F307-3DA8-42BF-9657-898A9E84FF64}"/>
    <dgm:cxn modelId="{A2D7056D-EFE1-49A8-ADF5-DC5954F2352A}" type="presOf" srcId="{7CBD9379-5033-4D1E-ADC4-6D203CE58EBB}" destId="{FB2CCE98-7245-409D-8DB9-222DE3F17BBC}" srcOrd="0" destOrd="0" presId="urn:microsoft.com/office/officeart/2005/8/layout/hList1"/>
    <dgm:cxn modelId="{69344B4E-48BE-47DE-AEDC-D957BFCFCB80}" type="presOf" srcId="{EC98338E-F7BF-42FE-9C9A-3B260788CDF2}" destId="{8BA02B84-F4C9-4650-851B-FE1A39F352B8}" srcOrd="0" destOrd="0" presId="urn:microsoft.com/office/officeart/2005/8/layout/hList1"/>
    <dgm:cxn modelId="{78E16C70-A775-451F-B7CE-9386D8268962}" srcId="{EC98338E-F7BF-42FE-9C9A-3B260788CDF2}" destId="{54AFEF03-A3F2-4887-A461-C59FCE24ED7A}" srcOrd="2" destOrd="0" parTransId="{54B3CAE3-DB05-4478-B63E-ABD1CC78ADEB}" sibTransId="{1290A9DF-C748-4EC0-9CE8-B02B5BEDA214}"/>
    <dgm:cxn modelId="{0F323A54-481E-4F96-9185-3FAC2E09546B}" type="presOf" srcId="{1891C886-BF7B-4F3E-AECA-446B49A1816D}" destId="{75C23DD9-55D8-41E5-8449-65756DA58A56}" srcOrd="0" destOrd="0" presId="urn:microsoft.com/office/officeart/2005/8/layout/hList1"/>
    <dgm:cxn modelId="{B5AA1D77-2BBD-4D75-8BF5-9CF3918B5F49}" type="presOf" srcId="{F760D495-071C-47BE-A1B1-EADA96D03A78}" destId="{92C4DE1F-FEE0-40AF-93F2-DF4375556878}" srcOrd="0" destOrd="4" presId="urn:microsoft.com/office/officeart/2005/8/layout/hList1"/>
    <dgm:cxn modelId="{8D298857-ACF2-4257-8D14-5D4CDDD18323}" srcId="{C08004B1-1266-4D20-8E15-640C950EE5C9}" destId="{B1167523-F12E-4B2E-A72A-78B0956BF164}" srcOrd="3" destOrd="0" parTransId="{0739E9FD-59E2-41B8-9C69-604F5417F5DF}" sibTransId="{7351A846-5F7F-4843-BF7A-268E9D8BD0EA}"/>
    <dgm:cxn modelId="{CEFA4E59-CE3E-45E5-82A7-90BE314570E4}" srcId="{7FD9B549-BD0E-41E6-9956-B3E3541B9A09}" destId="{9FABF246-FE9E-48C8-9EC4-9ADA53BA26A6}" srcOrd="5" destOrd="0" parTransId="{A070507A-064B-45FB-ACCD-302178BBCA91}" sibTransId="{81CED69A-9FD8-41AE-B64A-E5DC3985E1B2}"/>
    <dgm:cxn modelId="{F97D1A8B-6635-48AE-A30C-7CBCE9BE58E9}" type="presOf" srcId="{894EA27F-DFBC-482F-B105-AF18ECE82607}" destId="{75C23DD9-55D8-41E5-8449-65756DA58A56}" srcOrd="0" destOrd="2" presId="urn:microsoft.com/office/officeart/2005/8/layout/hList1"/>
    <dgm:cxn modelId="{5253A98E-71BE-400E-9601-6020C93C94E6}" srcId="{C08004B1-1266-4D20-8E15-640C950EE5C9}" destId="{894EA27F-DFBC-482F-B105-AF18ECE82607}" srcOrd="2" destOrd="0" parTransId="{30683901-E72E-4B57-8EA7-D3FAC78453B0}" sibTransId="{F73AF126-5C43-45F3-A324-D3D0FB8024E8}"/>
    <dgm:cxn modelId="{77D9DC96-AF5C-437E-B4B0-2D2C2914948D}" srcId="{7FD9B549-BD0E-41E6-9956-B3E3541B9A09}" destId="{9CBCAB35-2DE6-4175-A128-26CE480D21A5}" srcOrd="1" destOrd="0" parTransId="{9C1A5571-0E8B-40F6-B700-5CAB14D68782}" sibTransId="{B4BF75A3-0C0A-4347-9D42-5F1AC8152AC2}"/>
    <dgm:cxn modelId="{57197297-0EF5-4AAB-9871-2DBDEEA7990A}" type="presOf" srcId="{54AFEF03-A3F2-4887-A461-C59FCE24ED7A}" destId="{FB2CCE98-7245-409D-8DB9-222DE3F17BBC}" srcOrd="0" destOrd="2" presId="urn:microsoft.com/office/officeart/2005/8/layout/hList1"/>
    <dgm:cxn modelId="{D675F0B3-DA25-4065-922A-52C934B18760}" type="presOf" srcId="{9FABF246-FE9E-48C8-9EC4-9ADA53BA26A6}" destId="{92C4DE1F-FEE0-40AF-93F2-DF4375556878}" srcOrd="0" destOrd="5" presId="urn:microsoft.com/office/officeart/2005/8/layout/hList1"/>
    <dgm:cxn modelId="{F0D9EBB4-6BEE-418D-990C-E07C87DBDCDC}" srcId="{EC98338E-F7BF-42FE-9C9A-3B260788CDF2}" destId="{7CBD9379-5033-4D1E-ADC4-6D203CE58EBB}" srcOrd="0" destOrd="0" parTransId="{EB373CA5-5D47-4217-A3A4-876F76912513}" sibTransId="{B95E931E-E879-4EE0-BADA-154EDB209AD3}"/>
    <dgm:cxn modelId="{81E91DC5-036F-4DAB-83FF-E5993A8D1F5C}" srcId="{EC98338E-F7BF-42FE-9C9A-3B260788CDF2}" destId="{408B98F1-5989-4FB6-ADF7-5C24CDE9102A}" srcOrd="1" destOrd="0" parTransId="{8C893D83-7A51-4255-ADE9-81B38C1685D4}" sibTransId="{3E0A22EB-7651-4C11-8D44-E657B8DA3DA2}"/>
    <dgm:cxn modelId="{36E5B4D5-018C-4B60-92E7-49C44957EF6F}" type="presOf" srcId="{7FD9B549-BD0E-41E6-9956-B3E3541B9A09}" destId="{DD1A6ACD-6C21-4A9C-9569-68066A6A37F3}" srcOrd="0" destOrd="0" presId="urn:microsoft.com/office/officeart/2005/8/layout/hList1"/>
    <dgm:cxn modelId="{AE41DEDA-D14E-43E8-A868-F32C0AA6A40F}" type="presOf" srcId="{C08004B1-1266-4D20-8E15-640C950EE5C9}" destId="{2E6A0736-4CC0-4FD0-AC74-041EC5D89589}" srcOrd="0" destOrd="0" presId="urn:microsoft.com/office/officeart/2005/8/layout/hList1"/>
    <dgm:cxn modelId="{57332CE0-A65D-4802-AE1E-CE0C66512E2B}" type="presOf" srcId="{2A6F1FD3-6D4B-4C09-8133-861033ACE9BD}" destId="{92C4DE1F-FEE0-40AF-93F2-DF4375556878}" srcOrd="0" destOrd="3" presId="urn:microsoft.com/office/officeart/2005/8/layout/hList1"/>
    <dgm:cxn modelId="{1D3D40E0-4D5A-4346-B2C3-8733AE3C13B3}" srcId="{AF9ACD2C-6741-4C40-8E30-7DBE0E43E556}" destId="{7FD9B549-BD0E-41E6-9956-B3E3541B9A09}" srcOrd="1" destOrd="0" parTransId="{1199C80A-C170-4136-98A1-F1DA243D1E4E}" sibTransId="{FB4ABBB6-BE81-4097-B939-3006342401DC}"/>
    <dgm:cxn modelId="{8D0544E2-AFE5-4EC8-B683-80D31706A8BB}" type="presOf" srcId="{408B98F1-5989-4FB6-ADF7-5C24CDE9102A}" destId="{FB2CCE98-7245-409D-8DB9-222DE3F17BBC}" srcOrd="0" destOrd="1" presId="urn:microsoft.com/office/officeart/2005/8/layout/hList1"/>
    <dgm:cxn modelId="{8644D8ED-28F0-481A-B577-02E521F41AC4}" srcId="{AF9ACD2C-6741-4C40-8E30-7DBE0E43E556}" destId="{EC98338E-F7BF-42FE-9C9A-3B260788CDF2}" srcOrd="0" destOrd="0" parTransId="{17017416-4A2F-4C94-B6D6-BB608AD59D8A}" sibTransId="{3AD0576C-7B07-491C-B7B4-26465BECBDBE}"/>
    <dgm:cxn modelId="{7838AFF1-71EC-4DA1-9840-B49259A0B192}" srcId="{EC98338E-F7BF-42FE-9C9A-3B260788CDF2}" destId="{2DC657BC-A077-4A3C-90FB-E8495519534D}" srcOrd="3" destOrd="0" parTransId="{951F2CC4-8F1E-402E-A74E-28CFF24C2352}" sibTransId="{B46B4967-7422-49A3-AF90-A1AB4521E485}"/>
    <dgm:cxn modelId="{6639B1F3-206B-439A-A46A-652C8875718F}" type="presOf" srcId="{82759269-F9AD-40E9-959D-8A885979A6AA}" destId="{92C4DE1F-FEE0-40AF-93F2-DF4375556878}" srcOrd="0" destOrd="0" presId="urn:microsoft.com/office/officeart/2005/8/layout/hList1"/>
    <dgm:cxn modelId="{D146F0F9-CD51-45E8-A340-82B10FDE94C3}" type="presOf" srcId="{AF9ACD2C-6741-4C40-8E30-7DBE0E43E556}" destId="{CF1E6F8F-F6A5-415F-8580-A7DB8B932B47}" srcOrd="0" destOrd="0" presId="urn:microsoft.com/office/officeart/2005/8/layout/hList1"/>
    <dgm:cxn modelId="{278AD8FD-AA77-45FA-85DD-4465B9C6D74C}" type="presOf" srcId="{9CBCAB35-2DE6-4175-A128-26CE480D21A5}" destId="{92C4DE1F-FEE0-40AF-93F2-DF4375556878}" srcOrd="0" destOrd="1" presId="urn:microsoft.com/office/officeart/2005/8/layout/hList1"/>
    <dgm:cxn modelId="{0C458937-ABF5-42D2-910D-DCB0595DE3FD}" type="presParOf" srcId="{CF1E6F8F-F6A5-415F-8580-A7DB8B932B47}" destId="{57591AD5-FD55-4606-A2C5-BCF7F1D35EFC}" srcOrd="0" destOrd="0" presId="urn:microsoft.com/office/officeart/2005/8/layout/hList1"/>
    <dgm:cxn modelId="{753EFBC4-A9A7-4359-BECF-D5613A536192}" type="presParOf" srcId="{57591AD5-FD55-4606-A2C5-BCF7F1D35EFC}" destId="{8BA02B84-F4C9-4650-851B-FE1A39F352B8}" srcOrd="0" destOrd="0" presId="urn:microsoft.com/office/officeart/2005/8/layout/hList1"/>
    <dgm:cxn modelId="{688BD2B0-CF44-4562-8190-F7FC072053F0}" type="presParOf" srcId="{57591AD5-FD55-4606-A2C5-BCF7F1D35EFC}" destId="{FB2CCE98-7245-409D-8DB9-222DE3F17BBC}" srcOrd="1" destOrd="0" presId="urn:microsoft.com/office/officeart/2005/8/layout/hList1"/>
    <dgm:cxn modelId="{A4FBE873-564A-4CA7-97E0-25908AFB8F9F}" type="presParOf" srcId="{CF1E6F8F-F6A5-415F-8580-A7DB8B932B47}" destId="{B8035279-D4F3-40F2-A094-3C9641579519}" srcOrd="1" destOrd="0" presId="urn:microsoft.com/office/officeart/2005/8/layout/hList1"/>
    <dgm:cxn modelId="{8865504E-0122-4766-AC29-5D6B0A393E6B}" type="presParOf" srcId="{CF1E6F8F-F6A5-415F-8580-A7DB8B932B47}" destId="{B556CE53-2F98-42D5-835D-DE8C21B27E3C}" srcOrd="2" destOrd="0" presId="urn:microsoft.com/office/officeart/2005/8/layout/hList1"/>
    <dgm:cxn modelId="{FF2C388B-4EA3-4659-80AB-63647EEB56D0}" type="presParOf" srcId="{B556CE53-2F98-42D5-835D-DE8C21B27E3C}" destId="{DD1A6ACD-6C21-4A9C-9569-68066A6A37F3}" srcOrd="0" destOrd="0" presId="urn:microsoft.com/office/officeart/2005/8/layout/hList1"/>
    <dgm:cxn modelId="{180B4A08-FAF3-44D8-9F59-2BE48C726677}" type="presParOf" srcId="{B556CE53-2F98-42D5-835D-DE8C21B27E3C}" destId="{92C4DE1F-FEE0-40AF-93F2-DF4375556878}" srcOrd="1" destOrd="0" presId="urn:microsoft.com/office/officeart/2005/8/layout/hList1"/>
    <dgm:cxn modelId="{08B24D72-3846-40A0-9C57-EBFB2B274A67}" type="presParOf" srcId="{CF1E6F8F-F6A5-415F-8580-A7DB8B932B47}" destId="{79DD5EF9-930D-4E91-A5E1-D30E952B7745}" srcOrd="3" destOrd="0" presId="urn:microsoft.com/office/officeart/2005/8/layout/hList1"/>
    <dgm:cxn modelId="{DF681A7E-9D55-407F-A3DC-156800583257}" type="presParOf" srcId="{CF1E6F8F-F6A5-415F-8580-A7DB8B932B47}" destId="{E99035B2-B788-4612-8004-201697B78667}" srcOrd="4" destOrd="0" presId="urn:microsoft.com/office/officeart/2005/8/layout/hList1"/>
    <dgm:cxn modelId="{3BB100EC-D445-4BE3-8FFE-8A4374AFC1AF}" type="presParOf" srcId="{E99035B2-B788-4612-8004-201697B78667}" destId="{2E6A0736-4CC0-4FD0-AC74-041EC5D89589}" srcOrd="0" destOrd="0" presId="urn:microsoft.com/office/officeart/2005/8/layout/hList1"/>
    <dgm:cxn modelId="{38807AD0-94DF-46B5-B1CE-FFF4CF28BED0}" type="presParOf" srcId="{E99035B2-B788-4612-8004-201697B78667}" destId="{75C23DD9-55D8-41E5-8449-65756DA58A5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02B84-F4C9-4650-851B-FE1A39F352B8}">
      <dsp:nvSpPr>
        <dsp:cNvPr id="0" name=""/>
        <dsp:cNvSpPr/>
      </dsp:nvSpPr>
      <dsp:spPr>
        <a:xfrm>
          <a:off x="3621" y="677676"/>
          <a:ext cx="3530946" cy="1412378"/>
        </a:xfrm>
        <a:prstGeom prst="rect">
          <a:avLst/>
        </a:prstGeom>
        <a:solidFill>
          <a:srgbClr val="4E5A6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Montserrat Hairline"/>
            </a:rPr>
            <a:t>Organizational Development</a:t>
          </a:r>
        </a:p>
      </dsp:txBody>
      <dsp:txXfrm>
        <a:off x="3621" y="677676"/>
        <a:ext cx="3530946" cy="1412378"/>
      </dsp:txXfrm>
    </dsp:sp>
    <dsp:sp modelId="{FB2CCE98-7245-409D-8DB9-222DE3F17BBC}">
      <dsp:nvSpPr>
        <dsp:cNvPr id="0" name=""/>
        <dsp:cNvSpPr/>
      </dsp:nvSpPr>
      <dsp:spPr>
        <a:xfrm>
          <a:off x="3621" y="2090054"/>
          <a:ext cx="3530946" cy="2854800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Leadership opportunities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Involvement in governance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Opportunities for fellowships, sabbaticals, etc.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Mentoring opportunities</a:t>
          </a:r>
        </a:p>
      </dsp:txBody>
      <dsp:txXfrm>
        <a:off x="3621" y="2090054"/>
        <a:ext cx="3530946" cy="2854800"/>
      </dsp:txXfrm>
    </dsp:sp>
    <dsp:sp modelId="{DD1A6ACD-6C21-4A9C-9569-68066A6A37F3}">
      <dsp:nvSpPr>
        <dsp:cNvPr id="0" name=""/>
        <dsp:cNvSpPr/>
      </dsp:nvSpPr>
      <dsp:spPr>
        <a:xfrm>
          <a:off x="4028901" y="677676"/>
          <a:ext cx="3530946" cy="1412378"/>
        </a:xfrm>
        <a:prstGeom prst="rect">
          <a:avLst/>
        </a:prstGeom>
        <a:solidFill>
          <a:srgbClr val="9C660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Montserrat Hairline"/>
            </a:rPr>
            <a:t>Functional Development</a:t>
          </a:r>
        </a:p>
      </dsp:txBody>
      <dsp:txXfrm>
        <a:off x="4028901" y="677676"/>
        <a:ext cx="3530946" cy="1412378"/>
      </dsp:txXfrm>
    </dsp:sp>
    <dsp:sp modelId="{92C4DE1F-FEE0-40AF-93F2-DF4375556878}">
      <dsp:nvSpPr>
        <dsp:cNvPr id="0" name=""/>
        <dsp:cNvSpPr/>
      </dsp:nvSpPr>
      <dsp:spPr>
        <a:xfrm>
          <a:off x="4028901" y="2090054"/>
          <a:ext cx="3530946" cy="2854800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Opportunities for technology training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Teaching strategies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Peer review/ assessment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Curriculum design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Instructional skills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Montserrat Hairline"/>
            </a:rPr>
            <a:t>Interdisciplinary opportunities</a:t>
          </a:r>
        </a:p>
      </dsp:txBody>
      <dsp:txXfrm>
        <a:off x="4028901" y="2090054"/>
        <a:ext cx="3530946" cy="2854800"/>
      </dsp:txXfrm>
    </dsp:sp>
    <dsp:sp modelId="{2E6A0736-4CC0-4FD0-AC74-041EC5D89589}">
      <dsp:nvSpPr>
        <dsp:cNvPr id="0" name=""/>
        <dsp:cNvSpPr/>
      </dsp:nvSpPr>
      <dsp:spPr>
        <a:xfrm>
          <a:off x="8054180" y="677676"/>
          <a:ext cx="3530946" cy="141237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Montserrat Hairline"/>
            </a:rPr>
            <a:t>Personal Development</a:t>
          </a:r>
        </a:p>
      </dsp:txBody>
      <dsp:txXfrm>
        <a:off x="8054180" y="677676"/>
        <a:ext cx="3530946" cy="1412378"/>
      </dsp:txXfrm>
    </dsp:sp>
    <dsp:sp modelId="{75C23DD9-55D8-41E5-8449-65756DA58A56}">
      <dsp:nvSpPr>
        <dsp:cNvPr id="0" name=""/>
        <dsp:cNvSpPr/>
      </dsp:nvSpPr>
      <dsp:spPr>
        <a:xfrm>
          <a:off x="8054180" y="2090054"/>
          <a:ext cx="3530946" cy="2854800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Montserrat Hairline"/>
            </a:rPr>
            <a:t>Professional &amp; career </a:t>
          </a:r>
          <a:r>
            <a:rPr lang="en-US" sz="2000" kern="1200" dirty="0">
              <a:latin typeface="Montserrat Hairline"/>
            </a:rPr>
            <a:t>advancement</a:t>
          </a:r>
          <a:endParaRPr lang="en-US" sz="1800" kern="1200" dirty="0">
            <a:latin typeface="Montserrat Hairline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Montserrat Hairline"/>
            </a:rPr>
            <a:t>Unique programs for women, deaf and hard-of-hearing, AALANA faculty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Montserrat Hairline"/>
            </a:rPr>
            <a:t>Well-being, work/life balance programs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Montserrat Hairline"/>
            </a:rPr>
            <a:t>Family friendly policies such as dual career</a:t>
          </a:r>
        </a:p>
      </dsp:txBody>
      <dsp:txXfrm>
        <a:off x="8054180" y="2090054"/>
        <a:ext cx="3530946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CDD6079-2A49-41EE-BFFD-543174B86A1C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A2F3927-A77B-436C-96F2-8EFC18312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66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22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2408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11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67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12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608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13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330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487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6618">
              <a:defRPr/>
            </a:pPr>
            <a:r>
              <a:rPr lang="en-US" dirty="0"/>
              <a:t>Bataille, G. M., &amp; Brown, B. E. (2006). </a:t>
            </a:r>
            <a:r>
              <a:rPr lang="en-US" i="1" dirty="0"/>
              <a:t>Faculty career paths: Multiple routes to academic success and satisfaction</a:t>
            </a:r>
            <a:r>
              <a:rPr lang="en-US" dirty="0"/>
              <a:t>. Westport, CT: Praeger Publishers.</a:t>
            </a:r>
          </a:p>
          <a:p>
            <a:endParaRPr lang="en-US" dirty="0"/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6618">
              <a:defRPr/>
            </a:pPr>
            <a:fld id="{8DCF60EF-C37D-4D44-90AD-6140AB570E45}" type="slidenum">
              <a:rPr lang="en-US">
                <a:solidFill>
                  <a:prstClr val="black"/>
                </a:solidFill>
                <a:latin typeface="Calibri"/>
              </a:rPr>
              <a:pPr defTabSz="466618">
                <a:defRPr/>
              </a:pPr>
              <a:t>15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7099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16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08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17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6979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18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7853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19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32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271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20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5372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21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661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22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6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23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758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516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32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401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70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83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7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42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6100">
              <a:defRPr/>
            </a:pPr>
            <a:fld id="{006BE02D-20C0-F840-AFAC-BEA99C74FDC2}" type="slidenum">
              <a:rPr lang="en-US">
                <a:solidFill>
                  <a:prstClr val="black"/>
                </a:solidFill>
                <a:latin typeface="Montserrat Light" charset="0"/>
              </a:rPr>
              <a:pPr defTabSz="1866100">
                <a:defRPr/>
              </a:pPr>
              <a:t>8</a:t>
            </a:fld>
            <a:endParaRPr lang="en-US" dirty="0">
              <a:solidFill>
                <a:prstClr val="black"/>
              </a:solidFill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71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F3927-A77B-436C-96F2-8EFC1831287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6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46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1030554"/>
            <a:ext cx="11589952" cy="448098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180590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2307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D9DD6903-31DD-5348-931E-827644FF87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94814" y="-235131"/>
            <a:ext cx="12581628" cy="7328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57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D9DD6903-31DD-5348-931E-827644FF87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5163" y="1149769"/>
            <a:ext cx="2566006" cy="45575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24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1A20101B-137C-A64F-BD1E-E346F3AF8D3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94814" y="-235131"/>
            <a:ext cx="12581628" cy="7328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2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87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94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72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8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2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6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9952-CEF4-422C-A0AD-75A552C6F9A5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5F36-F56D-4836-8972-0356E9360C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7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1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5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838419" y="365125"/>
            <a:ext cx="1051516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1553384" y="282411"/>
            <a:ext cx="439508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pPr algn="ctr"/>
            <a:fld id="{260E2A6B-A809-4840-BF14-8648BC0BDF87}" type="slidenum">
              <a:rPr lang="id-ID" sz="1000" b="1" i="0" smtClean="0">
                <a:solidFill>
                  <a:schemeClr val="bg1">
                    <a:lumMod val="75000"/>
                  </a:schemeClr>
                </a:solidFill>
                <a:latin typeface="Montserrat" charset="0"/>
                <a:ea typeface="Montserrat" charset="0"/>
                <a:cs typeface="Montserrat" charset="0"/>
              </a:rPr>
              <a:pPr algn="ctr"/>
              <a:t>‹#›</a:t>
            </a:fld>
            <a:r>
              <a:rPr lang="id-ID" sz="1000" b="1" i="0" dirty="0">
                <a:solidFill>
                  <a:schemeClr val="bg1">
                    <a:lumMod val="75000"/>
                  </a:schemeClr>
                </a:solidFill>
                <a:latin typeface="Montserrat" charset="0"/>
                <a:ea typeface="Montserrat" charset="0"/>
                <a:cs typeface="Montserrat" charset="0"/>
              </a:rPr>
              <a:t>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603052" y="495598"/>
            <a:ext cx="275455" cy="198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0" i="0" dirty="0">
              <a:latin typeface="Montserrat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95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</p:sldLayoutIdLst>
  <p:hf hdr="0" ftr="0" dt="0"/>
  <p:txStyles>
    <p:titleStyle>
      <a:lvl1pPr algn="l" defTabSz="914217" rtl="0" eaLnBrk="1" latinLnBrk="0" hangingPunct="1">
        <a:lnSpc>
          <a:spcPct val="90000"/>
        </a:lnSpc>
        <a:spcBef>
          <a:spcPct val="0"/>
        </a:spcBef>
        <a:buNone/>
        <a:defRPr lang="en-US" sz="2000" b="0" i="0" kern="1200">
          <a:solidFill>
            <a:schemeClr val="tx1"/>
          </a:solidFill>
          <a:latin typeface="Montserrat Light" charset="0"/>
          <a:ea typeface="Montserrat Light" charset="0"/>
          <a:cs typeface="Montserrat Light" charset="0"/>
        </a:defRPr>
      </a:lvl1pPr>
    </p:titleStyle>
    <p:bodyStyle>
      <a:lvl1pPr marL="0" indent="0" algn="l" defTabSz="914217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24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457109" indent="0" algn="l" defTabSz="914217" rtl="0" eaLnBrk="1" latinLnBrk="0" hangingPunct="1">
        <a:lnSpc>
          <a:spcPct val="90000"/>
        </a:lnSpc>
        <a:spcBef>
          <a:spcPts val="500"/>
        </a:spcBef>
        <a:buFont typeface="Arial" charset="0"/>
        <a:buNone/>
        <a:defRPr lang="en-US" sz="2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914217" indent="0" algn="l" defTabSz="914217" rtl="0" eaLnBrk="1" latinLnBrk="0" hangingPunct="1">
        <a:lnSpc>
          <a:spcPct val="90000"/>
        </a:lnSpc>
        <a:spcBef>
          <a:spcPts val="500"/>
        </a:spcBef>
        <a:buFont typeface="Arial" charset="0"/>
        <a:buNone/>
        <a:defRPr lang="en-US" sz="1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1371326" indent="0" algn="l" defTabSz="914217" rtl="0" eaLnBrk="1" latinLnBrk="0" hangingPunct="1">
        <a:lnSpc>
          <a:spcPct val="90000"/>
        </a:lnSpc>
        <a:spcBef>
          <a:spcPts val="500"/>
        </a:spcBef>
        <a:buFont typeface="Arial" charset="0"/>
        <a:buNone/>
        <a:defRPr lang="en-US" sz="1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1828434" indent="0" algn="l" defTabSz="914217" rtl="0" eaLnBrk="1" latinLnBrk="0" hangingPunct="1">
        <a:lnSpc>
          <a:spcPct val="90000"/>
        </a:lnSpc>
        <a:spcBef>
          <a:spcPts val="500"/>
        </a:spcBef>
        <a:buFont typeface="Arial" charset="0"/>
        <a:buNone/>
        <a:defRPr lang="en-US" sz="16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2514097" indent="-228555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6" indent="-228555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4" indent="-228555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3" indent="-228555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2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  <a:ea typeface="+mn-ea"/>
                <a:cs typeface="+mn-cs"/>
              </a:rPr>
              <a:t>WELCOME TO ‘SUCCESS AFTER TENURE’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 logistical notes before we begin: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Please activate your audio, but ensure that your line is muted</a:t>
            </a:r>
          </a:p>
          <a:p>
            <a:r>
              <a:rPr lang="en-US" dirty="0"/>
              <a:t>Use the chat function to the righthand side of the screen to type and submit questions for the Q&amp;A period later in this session. You may direct any questions to All Panelists</a:t>
            </a:r>
          </a:p>
          <a:p>
            <a:r>
              <a:rPr lang="en-US" dirty="0"/>
              <a:t>This session will be recorded for future viewing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B49440-C6A4-4EBC-A4DF-E7362C0970D4}"/>
              </a:ext>
            </a:extLst>
          </p:cNvPr>
          <p:cNvSpPr/>
          <p:nvPr/>
        </p:nvSpPr>
        <p:spPr>
          <a:xfrm>
            <a:off x="4884265" y="1395510"/>
            <a:ext cx="2423470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533585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6" y="127238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9" y="514210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WHY MID-CAREER FACULTY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0F13C7B-69F9-40F6-A597-5ADF5EB8233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Limited research and practice devoted to mid-career faculty as compared to early career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Researchers reveal that each career stage is unique; characterized by differing challenges and opportunities that require corresponding faculty development supports.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“Mid-career faculty today are arguably one of the first generations to directly experience dramatic shifts in faculty work” – rise in contingent work force, reduced resources, shifting notion of higher education as a public good (Lester and colleagues, Chapter 15)</a:t>
            </a:r>
          </a:p>
        </p:txBody>
      </p:sp>
    </p:spTree>
    <p:extLst>
      <p:ext uri="{BB962C8B-B14F-4D97-AF65-F5344CB8AC3E}">
        <p14:creationId xmlns:p14="http://schemas.microsoft.com/office/powerpoint/2010/main" val="52243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2" y="1678800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MOTIVATION BEHIND THE EDITED VOLUME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2AC194-3AFE-4BC5-A847-8B4FEF1DDBC8}"/>
              </a:ext>
            </a:extLst>
          </p:cNvPr>
          <p:cNvSpPr txBox="1">
            <a:spLocks/>
          </p:cNvSpPr>
          <p:nvPr/>
        </p:nvSpPr>
        <p:spPr>
          <a:xfrm>
            <a:off x="838195" y="2164730"/>
            <a:ext cx="10515600" cy="4351338"/>
          </a:xfrm>
          <a:prstGeom prst="rect">
            <a:avLst/>
          </a:prstGeom>
        </p:spPr>
        <p:txBody>
          <a:bodyPr/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Engaged in longitudinal faculty work in the GLCA; findings revealed a lack of resources and strategic efforts to support mid-career faculty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Developed the Academic  Leadership Institute (ALI) for mid-career faculty in the GLCA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we were engaged in this work, assumed others were too – interested in learning what others were doing to support mid-career faculty </a:t>
            </a:r>
          </a:p>
        </p:txBody>
      </p:sp>
    </p:spTree>
    <p:extLst>
      <p:ext uri="{BB962C8B-B14F-4D97-AF65-F5344CB8AC3E}">
        <p14:creationId xmlns:p14="http://schemas.microsoft.com/office/powerpoint/2010/main" val="137763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2" y="1678800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ORGANIZATION OF THE EDITED VOLUME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4291DE2-3E50-46DB-9173-130F7A5CA018}"/>
              </a:ext>
            </a:extLst>
          </p:cNvPr>
          <p:cNvSpPr txBox="1">
            <a:spLocks/>
          </p:cNvSpPr>
          <p:nvPr/>
        </p:nvSpPr>
        <p:spPr>
          <a:xfrm>
            <a:off x="838195" y="2164730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Engaged in thoughtful discussions with associate editors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First, thought we would organize by  institution type; decided against institution type as the organizational frame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Opted to organize by theme: Leadership Development, Teaching and Learning, Scholarly Development, Special Topics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Under each theme, a diversity of institution types, both domestic and abroad, are featured to illustrate that all institutions are in need of better support their mid-career faculties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Chapters feature a diversity of institutional, disciplinary, center-based, and individual efforts to better support mid-career faculty</a:t>
            </a:r>
          </a:p>
        </p:txBody>
      </p:sp>
    </p:spTree>
    <p:extLst>
      <p:ext uri="{BB962C8B-B14F-4D97-AF65-F5344CB8AC3E}">
        <p14:creationId xmlns:p14="http://schemas.microsoft.com/office/powerpoint/2010/main" val="244493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KEY TRENDS/TAKEAWAYS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EB2527-02A8-4258-B42E-A17899F5844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Intersection of individual and organization – opportunity to be more deliberate and strategic by situating mid-career faculty development supports at this intersection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National and institutional contexts matter – must be accounted for when envisioning, developing, implementing and assessing the effectiveness of mid-career faculty development efforts.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Earning tenure and promotion does not mean professional development opportunities are no longer needed; quite the contrary given the ways in which the professoriate evolves and expands at this career stage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Collecting data, on a regular basis, and using that data to inform mid-career faculty development programming is crucial.</a:t>
            </a:r>
          </a:p>
        </p:txBody>
      </p:sp>
    </p:spTree>
    <p:extLst>
      <p:ext uri="{BB962C8B-B14F-4D97-AF65-F5344CB8AC3E}">
        <p14:creationId xmlns:p14="http://schemas.microsoft.com/office/powerpoint/2010/main" val="54885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5A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36626A-2ACB-4654-9D65-4B9D82E61606}"/>
              </a:ext>
            </a:extLst>
          </p:cNvPr>
          <p:cNvSpPr/>
          <p:nvPr/>
        </p:nvSpPr>
        <p:spPr>
          <a:xfrm>
            <a:off x="0" y="-102432"/>
            <a:ext cx="12188825" cy="6867667"/>
          </a:xfrm>
          <a:prstGeom prst="rect">
            <a:avLst/>
          </a:prstGeom>
          <a:solidFill>
            <a:srgbClr val="4E5A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b="1" dirty="0">
              <a:solidFill>
                <a:srgbClr val="FFFFFF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422787-EF83-43DE-A0AD-2B6D5F6AF538}"/>
              </a:ext>
            </a:extLst>
          </p:cNvPr>
          <p:cNvSpPr txBox="1"/>
          <p:nvPr/>
        </p:nvSpPr>
        <p:spPr>
          <a:xfrm>
            <a:off x="2409824" y="2007962"/>
            <a:ext cx="736917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FFFFF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ANNE MARIE CANALE, MS &amp;</a:t>
            </a:r>
          </a:p>
          <a:p>
            <a:pPr algn="ctr" defTabSz="914217"/>
            <a:r>
              <a:rPr lang="en-US" sz="4000" b="1" dirty="0">
                <a:solidFill>
                  <a:srgbClr val="FFFFF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CHERYL HERDKLOTZ, PHD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9F5314-366F-4AEF-BD72-F84E122B99BA}"/>
              </a:ext>
            </a:extLst>
          </p:cNvPr>
          <p:cNvSpPr txBox="1"/>
          <p:nvPr/>
        </p:nvSpPr>
        <p:spPr>
          <a:xfrm>
            <a:off x="3415545" y="4113679"/>
            <a:ext cx="5357731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Lessons from the Innovative Learning Institute Faculty Development Center at </a:t>
            </a:r>
          </a:p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the Rochester Institute of Technology</a:t>
            </a:r>
          </a:p>
          <a:p>
            <a:pPr algn="ctr" defTabSz="914217">
              <a:lnSpc>
                <a:spcPts val="2040"/>
              </a:lnSpc>
            </a:pPr>
            <a:endParaRPr lang="en-US" sz="200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629363-4DC0-4835-A24E-4BC92F5DF904}"/>
              </a:ext>
            </a:extLst>
          </p:cNvPr>
          <p:cNvSpPr/>
          <p:nvPr/>
        </p:nvSpPr>
        <p:spPr>
          <a:xfrm>
            <a:off x="4189411" y="3483738"/>
            <a:ext cx="3810000" cy="85724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FFFFFF"/>
              </a:solidFill>
              <a:latin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110301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1797547559"/>
              </p:ext>
            </p:extLst>
          </p:nvPr>
        </p:nvGraphicFramePr>
        <p:xfrm>
          <a:off x="273051" y="1030817"/>
          <a:ext cx="11588749" cy="5622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7100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LEADERSHIP DEVELOPMENT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8DBE1A0-A04E-41BA-945E-6E3EAA5570C7}"/>
              </a:ext>
            </a:extLst>
          </p:cNvPr>
          <p:cNvSpPr txBox="1">
            <a:spLocks/>
          </p:cNvSpPr>
          <p:nvPr/>
        </p:nvSpPr>
        <p:spPr>
          <a:xfrm>
            <a:off x="301024" y="1588559"/>
            <a:ext cx="11589952" cy="4698213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defPPr>
              <a:defRPr lang="en-US"/>
            </a:defPPr>
            <a:lvl1pPr indent="0" defTabSz="914217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sz="3600">
                <a:solidFill>
                  <a:srgbClr val="213153"/>
                </a:solidFill>
                <a:effectLst/>
                <a:latin typeface="Lato" panose="020F0502020204030203" pitchFamily="34" charset="0"/>
                <a:ea typeface="Montserrat Hairline" charset="0"/>
                <a:cs typeface="Montserrat Hairline" charset="0"/>
              </a:defRPr>
            </a:lvl1pPr>
            <a:lvl2pPr marL="457109" lvl="1" indent="0" defTabSz="914217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sz="2000"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defTabSz="914217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defTabSz="914217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sz="1600"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defTabSz="914217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sz="1600"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defTabSz="914217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206" indent="-228555" defTabSz="914217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314" indent="-228555" defTabSz="914217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423" indent="-228555" defTabSz="914217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ALD Resource Portal</a:t>
            </a:r>
          </a:p>
          <a:p>
            <a:pPr lvl="1"/>
            <a:r>
              <a:rPr lang="en-US" dirty="0"/>
              <a:t>Academic Leadership Competency Model created and approved by leadership.  </a:t>
            </a:r>
          </a:p>
          <a:p>
            <a:pPr lvl="1"/>
            <a:r>
              <a:rPr lang="en-US" dirty="0"/>
              <a:t>Just-in-time “training” materials categorized by faculty, staff, student resources with relevant, easy access to forms</a:t>
            </a:r>
          </a:p>
          <a:p>
            <a:pPr lvl="1"/>
            <a:r>
              <a:rPr lang="en-US" dirty="0"/>
              <a:t>Policy and governance collection</a:t>
            </a:r>
          </a:p>
          <a:p>
            <a:r>
              <a:rPr lang="en-US" dirty="0"/>
              <a:t>360 Leadership Inventory Assessment </a:t>
            </a:r>
          </a:p>
          <a:p>
            <a:pPr lvl="1"/>
            <a:r>
              <a:rPr lang="en-US" dirty="0"/>
              <a:t>Partnership with State University of New York  </a:t>
            </a:r>
          </a:p>
        </p:txBody>
      </p:sp>
    </p:spTree>
    <p:extLst>
      <p:ext uri="{BB962C8B-B14F-4D97-AF65-F5344CB8AC3E}">
        <p14:creationId xmlns:p14="http://schemas.microsoft.com/office/powerpoint/2010/main" val="382785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LEADERSHIP DEVELOPMENT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B242FF6-DDC9-4444-B8BF-0638EEF12F49}"/>
              </a:ext>
            </a:extLst>
          </p:cNvPr>
          <p:cNvSpPr txBox="1">
            <a:spLocks/>
          </p:cNvSpPr>
          <p:nvPr/>
        </p:nvSpPr>
        <p:spPr>
          <a:xfrm>
            <a:off x="301024" y="1626659"/>
            <a:ext cx="11589952" cy="4698213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Scholarships</a:t>
            </a:r>
          </a:p>
          <a:p>
            <a:pPr lvl="1"/>
            <a:r>
              <a:rPr lang="en-US" dirty="0"/>
              <a:t>Cornell Faculty Leadership Development Workshop </a:t>
            </a:r>
          </a:p>
          <a:p>
            <a:pPr lvl="1"/>
            <a:r>
              <a:rPr lang="en-US" dirty="0"/>
              <a:t>National Center for Faculty Development &amp; Diversity (NCFDD)</a:t>
            </a:r>
          </a:p>
          <a:p>
            <a:pPr lvl="1"/>
            <a:r>
              <a:rPr lang="en-US" dirty="0"/>
              <a:t>POD Leadership Development Institute (LDI)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Grants</a:t>
            </a:r>
          </a:p>
          <a:p>
            <a:pPr lvl="1"/>
            <a:r>
              <a:rPr lang="en-US" dirty="0"/>
              <a:t>Provost’s Leadership Opportunity Grants (PLOG)</a:t>
            </a:r>
          </a:p>
          <a:p>
            <a:pPr lvl="1"/>
            <a:r>
              <a:rPr lang="en-US" dirty="0"/>
              <a:t>Lecturers’ Professional Development (non-tenure track faculty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7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MENTORING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76CE9C0-22C6-43E4-B7E8-E6C9E00E7602}"/>
              </a:ext>
            </a:extLst>
          </p:cNvPr>
          <p:cNvSpPr txBox="1">
            <a:spLocks/>
          </p:cNvSpPr>
          <p:nvPr/>
        </p:nvSpPr>
        <p:spPr>
          <a:xfrm>
            <a:off x="301018" y="1888660"/>
            <a:ext cx="11589952" cy="4402121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Mentoring for mid-career faculty</a:t>
            </a:r>
          </a:p>
          <a:p>
            <a:pPr lvl="1"/>
            <a:r>
              <a:rPr lang="en-US" dirty="0"/>
              <a:t>Resources and networking opportunities as they continue building their “mentoring constellation” throughout their career 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Resources on being a mentor</a:t>
            </a:r>
          </a:p>
          <a:p>
            <a:pPr lvl="1"/>
            <a:r>
              <a:rPr lang="en-US" dirty="0"/>
              <a:t>Panel “So You Want to be a Mentor?”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Faculty Mentoring Mini-Grant Program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Provost’s Excellence in Mentoring Award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87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FUNCTIONAL DEVELOPMENT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3B26752-41E5-4978-9062-BB5E2D5B9823}"/>
              </a:ext>
            </a:extLst>
          </p:cNvPr>
          <p:cNvSpPr txBox="1">
            <a:spLocks/>
          </p:cNvSpPr>
          <p:nvPr/>
        </p:nvSpPr>
        <p:spPr>
          <a:xfrm>
            <a:off x="301024" y="1583873"/>
            <a:ext cx="11589952" cy="4628544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Teaching and Learning Services (TLS)  </a:t>
            </a:r>
          </a:p>
          <a:p>
            <a:pPr lvl="1"/>
            <a:r>
              <a:rPr lang="en-US" dirty="0"/>
              <a:t>Training on technologies</a:t>
            </a:r>
          </a:p>
          <a:p>
            <a:pPr lvl="1"/>
            <a:r>
              <a:rPr lang="en-US" dirty="0"/>
              <a:t>Course design, classroom technology </a:t>
            </a:r>
          </a:p>
          <a:p>
            <a:pPr lvl="1"/>
            <a:r>
              <a:rPr lang="en-US" dirty="0"/>
              <a:t>Experimentation with emerging modes and models  </a:t>
            </a:r>
          </a:p>
          <a:p>
            <a:pPr lvl="1"/>
            <a:r>
              <a:rPr lang="en-US" dirty="0"/>
              <a:t>Contributing to cutting-edge research and interdisciplinary collaboration  </a:t>
            </a:r>
          </a:p>
          <a:p>
            <a:pPr lvl="1"/>
            <a:r>
              <a:rPr lang="en-US" dirty="0"/>
              <a:t>Media production and captioning</a:t>
            </a:r>
          </a:p>
          <a:p>
            <a:pPr lvl="1"/>
            <a:r>
              <a:rPr lang="en-US" dirty="0"/>
              <a:t>Individual consultations; web-based teaching and learning resources </a:t>
            </a:r>
          </a:p>
          <a:p>
            <a:pPr lvl="1"/>
            <a:r>
              <a:rPr lang="en-US" dirty="0"/>
              <a:t>Classroom observations</a:t>
            </a:r>
          </a:p>
        </p:txBody>
      </p:sp>
    </p:spTree>
    <p:extLst>
      <p:ext uri="{BB962C8B-B14F-4D97-AF65-F5344CB8AC3E}">
        <p14:creationId xmlns:p14="http://schemas.microsoft.com/office/powerpoint/2010/main" val="18269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425819E-426F-7345-862D-7843346E826C}"/>
              </a:ext>
            </a:extLst>
          </p:cNvPr>
          <p:cNvSpPr/>
          <p:nvPr/>
        </p:nvSpPr>
        <p:spPr>
          <a:xfrm>
            <a:off x="1588" y="0"/>
            <a:ext cx="12188825" cy="5287617"/>
          </a:xfrm>
          <a:prstGeom prst="rect">
            <a:avLst/>
          </a:prstGeom>
          <a:solidFill>
            <a:srgbClr val="213153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FFFFFF"/>
              </a:solidFill>
              <a:latin typeface="Lato Ligh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5CA823-4212-5748-8717-7FBDC361A302}"/>
              </a:ext>
            </a:extLst>
          </p:cNvPr>
          <p:cNvGrpSpPr/>
          <p:nvPr/>
        </p:nvGrpSpPr>
        <p:grpSpPr>
          <a:xfrm>
            <a:off x="2724349" y="2026307"/>
            <a:ext cx="6894305" cy="2931587"/>
            <a:chOff x="5294520" y="5178843"/>
            <a:chExt cx="13788610" cy="328745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88DC00-622E-2946-83BC-19D2B37E7507}"/>
                </a:ext>
              </a:extLst>
            </p:cNvPr>
            <p:cNvSpPr/>
            <p:nvPr/>
          </p:nvSpPr>
          <p:spPr>
            <a:xfrm>
              <a:off x="5852578" y="7376238"/>
              <a:ext cx="12672490" cy="125214"/>
            </a:xfrm>
            <a:prstGeom prst="rect">
              <a:avLst/>
            </a:prstGeom>
            <a:solidFill>
              <a:srgbClr val="9C66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 dirty="0">
                <a:solidFill>
                  <a:srgbClr val="FFFFFF"/>
                </a:solidFill>
                <a:latin typeface="Lato Ligh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94520" y="5819419"/>
              <a:ext cx="13788610" cy="264687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en-US" sz="4000" b="1" dirty="0">
                  <a:solidFill>
                    <a:srgbClr val="FFFFFF"/>
                  </a:solidFill>
                  <a:latin typeface="ITC Franklin Gothic Std Book" panose="020B0504030503020204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LESSONS IN ENGAGING MID-CAREER FACULTY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D1986D-7038-FA43-9562-E21913F905E0}"/>
                </a:ext>
              </a:extLst>
            </p:cNvPr>
            <p:cNvSpPr txBox="1"/>
            <p:nvPr/>
          </p:nvSpPr>
          <p:spPr>
            <a:xfrm>
              <a:off x="8358938" y="5178843"/>
              <a:ext cx="7659790" cy="4486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en-US" sz="2000" i="1" spc="300" dirty="0">
                  <a:solidFill>
                    <a:schemeClr val="bg1"/>
                  </a:solidFill>
                  <a:latin typeface="ITC Franklin Gothic Std Book" panose="020B0504030503020204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SUCCESS AFTER TENURE</a:t>
              </a:r>
              <a:r>
                <a:rPr lang="en-US" sz="2000" spc="300" dirty="0">
                  <a:solidFill>
                    <a:schemeClr val="bg1"/>
                  </a:solidFill>
                  <a:latin typeface="ITC Franklin Gothic Std Book" panose="020B0504030503020204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: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9778759-4CD7-DD40-BCF3-24E7D69B867E}"/>
                </a:ext>
              </a:extLst>
            </p:cNvPr>
            <p:cNvSpPr txBox="1"/>
            <p:nvPr/>
          </p:nvSpPr>
          <p:spPr>
            <a:xfrm>
              <a:off x="8713578" y="7774589"/>
              <a:ext cx="6950494" cy="3796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en-US" sz="1600" dirty="0">
                  <a:solidFill>
                    <a:srgbClr val="FFFFFF"/>
                  </a:solidFill>
                  <a:latin typeface="ITC Franklin Gothic Std Book" panose="020B0504030503020204" pitchFamily="34" charset="0"/>
                  <a:ea typeface="Lato Light" charset="0"/>
                  <a:cs typeface="Lato Light" charset="0"/>
                </a:rPr>
                <a:t>October 26, 2018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76F914E8-E7CD-4EED-A9DC-80FDFAB54A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576" y="5316800"/>
            <a:ext cx="5994848" cy="154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12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PERSONAL DEVELOPMENT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8531321-4123-41CE-BEBC-04EA9D5C12A4}"/>
              </a:ext>
            </a:extLst>
          </p:cNvPr>
          <p:cNvSpPr txBox="1">
            <a:spLocks/>
          </p:cNvSpPr>
          <p:nvPr/>
        </p:nvSpPr>
        <p:spPr>
          <a:xfrm>
            <a:off x="301024" y="1559985"/>
            <a:ext cx="11589952" cy="4227951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213153"/>
                </a:solidFill>
                <a:latin typeface="Lato" panose="020F0502020204030203" pitchFamily="34" charset="0"/>
              </a:rPr>
              <a:t>Evolving your Career: Managing Transitions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213153"/>
                </a:solidFill>
                <a:latin typeface="Lato" panose="020F0502020204030203" pitchFamily="34" charset="0"/>
              </a:rPr>
              <a:t>Mid-Tenure Review Panel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213153"/>
                </a:solidFill>
                <a:latin typeface="Lato" panose="020F0502020204030203" pitchFamily="34" charset="0"/>
              </a:rPr>
              <a:t>Promotion Package Prep (P3)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213153"/>
                </a:solidFill>
                <a:latin typeface="Lato" panose="020F0502020204030203" pitchFamily="34" charset="0"/>
              </a:rPr>
              <a:t>Promotion &amp; Tenure “Smarts”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213153"/>
                </a:solidFill>
                <a:latin typeface="Lato" panose="020F0502020204030203" pitchFamily="34" charset="0"/>
              </a:rPr>
              <a:t>CV, Résumé, Portfolio Polishing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8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PERSONAL DEVELOPMENT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7A86160-CF18-4939-AD7A-D491F33B3EF4}"/>
              </a:ext>
            </a:extLst>
          </p:cNvPr>
          <p:cNvSpPr txBox="1">
            <a:spLocks/>
          </p:cNvSpPr>
          <p:nvPr/>
        </p:nvSpPr>
        <p:spPr>
          <a:xfrm>
            <a:off x="301024" y="1626660"/>
            <a:ext cx="11589952" cy="4227951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Research and Scholarship Support </a:t>
            </a:r>
          </a:p>
          <a:p>
            <a:pPr lvl="1"/>
            <a:r>
              <a:rPr lang="en-US" dirty="0"/>
              <a:t>Pitching and Publishing Your Next (or First) Book</a:t>
            </a:r>
          </a:p>
          <a:p>
            <a:pPr lvl="1"/>
            <a:r>
              <a:rPr lang="en-US" dirty="0"/>
              <a:t>Publish or Perish Symposium</a:t>
            </a:r>
          </a:p>
          <a:p>
            <a:pPr lvl="1"/>
            <a:r>
              <a:rPr lang="en-US" dirty="0"/>
              <a:t>Guest authors and faculty development 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Faculty Writing Groups </a:t>
            </a:r>
          </a:p>
          <a:p>
            <a:pPr lvl="1"/>
            <a:r>
              <a:rPr lang="en-US" dirty="0"/>
              <a:t>Individual writing sessions/retreats</a:t>
            </a:r>
          </a:p>
          <a:p>
            <a:pPr lvl="1"/>
            <a:r>
              <a:rPr lang="en-US" dirty="0"/>
              <a:t>Goal setting</a:t>
            </a:r>
          </a:p>
          <a:p>
            <a:pPr lvl="1"/>
            <a:r>
              <a:rPr lang="en-US" dirty="0"/>
              <a:t>Directed writing activities</a:t>
            </a:r>
          </a:p>
          <a:p>
            <a:pPr lvl="1"/>
            <a:r>
              <a:rPr lang="en-US" dirty="0"/>
              <a:t>Individual consultations </a:t>
            </a:r>
          </a:p>
        </p:txBody>
      </p:sp>
    </p:spTree>
    <p:extLst>
      <p:ext uri="{BB962C8B-B14F-4D97-AF65-F5344CB8AC3E}">
        <p14:creationId xmlns:p14="http://schemas.microsoft.com/office/powerpoint/2010/main" val="347731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1" y="106504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2374115" y="341932"/>
            <a:ext cx="74437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RECOGNITION/SHOWCASE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CD21D138-C7EE-43E8-A9F6-6680215ECDCD}"/>
              </a:ext>
            </a:extLst>
          </p:cNvPr>
          <p:cNvSpPr txBox="1">
            <a:spLocks/>
          </p:cNvSpPr>
          <p:nvPr/>
        </p:nvSpPr>
        <p:spPr>
          <a:xfrm>
            <a:off x="233985" y="1483784"/>
            <a:ext cx="11589952" cy="4541459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Faculty Grants Showcase </a:t>
            </a:r>
          </a:p>
          <a:p>
            <a:pPr lvl="1"/>
            <a:r>
              <a:rPr lang="en-US" dirty="0"/>
              <a:t>Opportunity to share with colleagues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Orientation Presentations </a:t>
            </a:r>
          </a:p>
          <a:p>
            <a:pPr lvl="1"/>
            <a:r>
              <a:rPr lang="en-US" dirty="0"/>
              <a:t>Senior faculty sharing experiences with new faculty 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Author Presentation </a:t>
            </a:r>
          </a:p>
          <a:p>
            <a:pPr lvl="1"/>
            <a:r>
              <a:rPr lang="en-US" dirty="0"/>
              <a:t>RIT authors, special events</a:t>
            </a:r>
          </a:p>
          <a:p>
            <a:r>
              <a:rPr lang="en-US" sz="3600" dirty="0">
                <a:solidFill>
                  <a:srgbClr val="213153"/>
                </a:solidFill>
                <a:latin typeface="Lato" panose="020F0502020204030203" pitchFamily="34" charset="0"/>
              </a:rPr>
              <a:t>Social, Networking Activities</a:t>
            </a:r>
          </a:p>
          <a:p>
            <a:pPr lvl="1"/>
            <a:r>
              <a:rPr lang="en-US" dirty="0"/>
              <a:t>Coffee breaks, Power Reception</a:t>
            </a:r>
          </a:p>
        </p:txBody>
      </p:sp>
    </p:spTree>
    <p:extLst>
      <p:ext uri="{BB962C8B-B14F-4D97-AF65-F5344CB8AC3E}">
        <p14:creationId xmlns:p14="http://schemas.microsoft.com/office/powerpoint/2010/main" val="162408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5A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EFC4C0D-F4C4-4446-87CD-AE8AABBF6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C441DBB-1A5A-AC41-883B-F1DF879C64E1}"/>
              </a:ext>
            </a:extLst>
          </p:cNvPr>
          <p:cNvSpPr/>
          <p:nvPr/>
        </p:nvSpPr>
        <p:spPr>
          <a:xfrm>
            <a:off x="1587" y="-53008"/>
            <a:ext cx="12188825" cy="6867667"/>
          </a:xfrm>
          <a:prstGeom prst="rect">
            <a:avLst/>
          </a:prstGeom>
          <a:solidFill>
            <a:srgbClr val="4E5A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FFFFFF"/>
              </a:solidFill>
              <a:latin typeface="Lato Ligh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F440718-B5B7-8047-88D6-B9B7AF5FDCD9}"/>
              </a:ext>
            </a:extLst>
          </p:cNvPr>
          <p:cNvGrpSpPr/>
          <p:nvPr/>
        </p:nvGrpSpPr>
        <p:grpSpPr>
          <a:xfrm>
            <a:off x="2411413" y="2652147"/>
            <a:ext cx="7369175" cy="839319"/>
            <a:chOff x="4819650" y="984553"/>
            <a:chExt cx="14738350" cy="1678637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1FE9815-2987-564B-AE7F-E3419C87854B}"/>
                </a:ext>
              </a:extLst>
            </p:cNvPr>
            <p:cNvSpPr/>
            <p:nvPr/>
          </p:nvSpPr>
          <p:spPr>
            <a:xfrm>
              <a:off x="10170156" y="2544770"/>
              <a:ext cx="4037334" cy="118420"/>
            </a:xfrm>
            <a:prstGeom prst="rect">
              <a:avLst/>
            </a:prstGeom>
            <a:solidFill>
              <a:srgbClr val="9C66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 dirty="0">
                <a:solidFill>
                  <a:srgbClr val="FFFFFF"/>
                </a:solidFill>
                <a:latin typeface="Lato Light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9EE461F-6FE3-F34B-A1D8-65C934899444}"/>
                </a:ext>
              </a:extLst>
            </p:cNvPr>
            <p:cNvSpPr txBox="1"/>
            <p:nvPr/>
          </p:nvSpPr>
          <p:spPr>
            <a:xfrm>
              <a:off x="4819650" y="984553"/>
              <a:ext cx="14738350" cy="14157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en-US" sz="4000" b="1" dirty="0">
                  <a:solidFill>
                    <a:srgbClr val="FFFFFF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QUESTIONS?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916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425819E-426F-7345-862D-7843346E826C}"/>
              </a:ext>
            </a:extLst>
          </p:cNvPr>
          <p:cNvSpPr/>
          <p:nvPr/>
        </p:nvSpPr>
        <p:spPr>
          <a:xfrm>
            <a:off x="1588" y="0"/>
            <a:ext cx="12188825" cy="5287617"/>
          </a:xfrm>
          <a:prstGeom prst="rect">
            <a:avLst/>
          </a:prstGeom>
          <a:solidFill>
            <a:srgbClr val="213153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FFFFFF"/>
              </a:solidFill>
              <a:latin typeface="Lato Ligh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F914E8-E7CD-4EED-A9DC-80FDFAB54A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576" y="5316800"/>
            <a:ext cx="5994848" cy="15412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9C596C-0E1E-4625-A2B0-CEE60D377DDA}"/>
              </a:ext>
            </a:extLst>
          </p:cNvPr>
          <p:cNvSpPr txBox="1">
            <a:spLocks/>
          </p:cNvSpPr>
          <p:nvPr/>
        </p:nvSpPr>
        <p:spPr>
          <a:xfrm>
            <a:off x="766643" y="2385296"/>
            <a:ext cx="4438404" cy="1498074"/>
          </a:xfrm>
          <a:prstGeom prst="rect">
            <a:avLst/>
          </a:prstGeom>
        </p:spPr>
        <p:txBody>
          <a:bodyPr/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coache@gse.harvard.edu </a:t>
            </a:r>
          </a:p>
          <a:p>
            <a:r>
              <a:rPr lang="en-US" dirty="0">
                <a:solidFill>
                  <a:schemeClr val="bg1"/>
                </a:solidFill>
              </a:rPr>
              <a:t>617-495-5285</a:t>
            </a:r>
          </a:p>
          <a:p>
            <a:r>
              <a:rPr lang="en-US" dirty="0">
                <a:solidFill>
                  <a:schemeClr val="bg1"/>
                </a:solidFill>
              </a:rPr>
              <a:t>coache.gse.harvard.edu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0F3AA9F-6AC7-4B8F-B8C1-E5EDD550CD7F}"/>
              </a:ext>
            </a:extLst>
          </p:cNvPr>
          <p:cNvGrpSpPr/>
          <p:nvPr/>
        </p:nvGrpSpPr>
        <p:grpSpPr>
          <a:xfrm>
            <a:off x="2284804" y="653414"/>
            <a:ext cx="7369175" cy="839319"/>
            <a:chOff x="4819650" y="984553"/>
            <a:chExt cx="14738350" cy="167863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A3EDD68-F534-493B-80BD-88443AA19997}"/>
                </a:ext>
              </a:extLst>
            </p:cNvPr>
            <p:cNvSpPr/>
            <p:nvPr/>
          </p:nvSpPr>
          <p:spPr>
            <a:xfrm>
              <a:off x="10170156" y="2544770"/>
              <a:ext cx="4037334" cy="118420"/>
            </a:xfrm>
            <a:prstGeom prst="rect">
              <a:avLst/>
            </a:prstGeom>
            <a:solidFill>
              <a:srgbClr val="9C66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 dirty="0">
                <a:solidFill>
                  <a:srgbClr val="FFFFFF"/>
                </a:solidFill>
                <a:latin typeface="Lato Light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3CE6BDE-9C78-40A0-8A0E-2CF8DE0A88E4}"/>
                </a:ext>
              </a:extLst>
            </p:cNvPr>
            <p:cNvSpPr txBox="1"/>
            <p:nvPr/>
          </p:nvSpPr>
          <p:spPr>
            <a:xfrm>
              <a:off x="4819650" y="984553"/>
              <a:ext cx="14738350" cy="141577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en-US" sz="4000" b="1" dirty="0">
                  <a:solidFill>
                    <a:srgbClr val="FFFFFF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CONNECT WITH COACHE</a:t>
              </a:r>
            </a:p>
          </p:txBody>
        </p:sp>
      </p:grpSp>
      <p:pic>
        <p:nvPicPr>
          <p:cNvPr id="3" name="Graphic 2" descr="Open Book">
            <a:extLst>
              <a:ext uri="{FF2B5EF4-FFF2-40B4-BE49-F238E27FC236}">
                <a16:creationId xmlns:a16="http://schemas.microsoft.com/office/drawing/2014/main" id="{4AE2236C-7446-4F4D-8F26-0D06ABA8BC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800" y="2344342"/>
            <a:ext cx="914400" cy="914400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D11ADC1-D2EC-46BE-870F-6CF350B271EA}"/>
              </a:ext>
            </a:extLst>
          </p:cNvPr>
          <p:cNvSpPr txBox="1">
            <a:spLocks/>
          </p:cNvSpPr>
          <p:nvPr/>
        </p:nvSpPr>
        <p:spPr>
          <a:xfrm>
            <a:off x="7171251" y="2385296"/>
            <a:ext cx="4826634" cy="2476028"/>
          </a:xfrm>
          <a:prstGeom prst="rect">
            <a:avLst/>
          </a:prstGeom>
        </p:spPr>
        <p:txBody>
          <a:bodyPr/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20% OFF OF SUCCESS AFTER TENURE</a:t>
            </a:r>
          </a:p>
          <a:p>
            <a:r>
              <a:rPr lang="en-US" dirty="0">
                <a:solidFill>
                  <a:schemeClr val="bg1"/>
                </a:solidFill>
              </a:rPr>
              <a:t>Code: TENURE</a:t>
            </a:r>
          </a:p>
          <a:p>
            <a:r>
              <a:rPr lang="en-US" dirty="0">
                <a:solidFill>
                  <a:schemeClr val="bg1"/>
                </a:solidFill>
              </a:rPr>
              <a:t>Offer expires 12/31/19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9B633E-4EB5-408D-9375-BFD7BC3CDAD4}"/>
              </a:ext>
            </a:extLst>
          </p:cNvPr>
          <p:cNvSpPr txBox="1"/>
          <p:nvPr/>
        </p:nvSpPr>
        <p:spPr>
          <a:xfrm>
            <a:off x="2606825" y="1511205"/>
            <a:ext cx="6986024" cy="331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>
              <a:lnSpc>
                <a:spcPts val="2040"/>
              </a:lnSpc>
            </a:pPr>
            <a:r>
              <a:rPr lang="en-US" sz="1600" dirty="0">
                <a:solidFill>
                  <a:schemeClr val="bg1"/>
                </a:solidFill>
                <a:latin typeface="Lato Light" panose="020F0502020204030203" pitchFamily="34" charset="0"/>
                <a:ea typeface="Lato Light" charset="0"/>
                <a:cs typeface="Lato Light" charset="0"/>
              </a:rPr>
              <a:t>If you would like access to additional resources, contact us:</a:t>
            </a:r>
            <a:endParaRPr lang="en-US" sz="1600" dirty="0">
              <a:solidFill>
                <a:schemeClr val="bg1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15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25674A3-6286-1D41-8FB7-A634D51F34C2}"/>
              </a:ext>
            </a:extLst>
          </p:cNvPr>
          <p:cNvGrpSpPr/>
          <p:nvPr/>
        </p:nvGrpSpPr>
        <p:grpSpPr>
          <a:xfrm>
            <a:off x="1022514" y="2586348"/>
            <a:ext cx="10146972" cy="3000272"/>
            <a:chOff x="2682151" y="4970162"/>
            <a:chExt cx="19000106" cy="4838856"/>
          </a:xfrm>
        </p:grpSpPr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C9DB77B4-2585-E44C-9711-6FA9434119E9}"/>
                </a:ext>
              </a:extLst>
            </p:cNvPr>
            <p:cNvSpPr txBox="1">
              <a:spLocks/>
            </p:cNvSpPr>
            <p:nvPr/>
          </p:nvSpPr>
          <p:spPr>
            <a:xfrm>
              <a:off x="2682151" y="7741038"/>
              <a:ext cx="3780994" cy="1493918"/>
            </a:xfrm>
            <a:prstGeom prst="rect">
              <a:avLst/>
            </a:prstGeom>
          </p:spPr>
          <p:txBody>
            <a:bodyPr vert="horz" wrap="square" lIns="108717" tIns="54359" rIns="108717" bIns="54359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43818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COACHE data about the mid-career experience</a:t>
              </a:r>
            </a:p>
          </p:txBody>
        </p:sp>
        <p:sp>
          <p:nvSpPr>
            <p:cNvPr id="90" name="Shape 2557">
              <a:extLst>
                <a:ext uri="{FF2B5EF4-FFF2-40B4-BE49-F238E27FC236}">
                  <a16:creationId xmlns:a16="http://schemas.microsoft.com/office/drawing/2014/main" id="{A9740ED7-8C6A-AD4E-8E00-FF42A7626458}"/>
                </a:ext>
              </a:extLst>
            </p:cNvPr>
            <p:cNvSpPr/>
            <p:nvPr/>
          </p:nvSpPr>
          <p:spPr>
            <a:xfrm>
              <a:off x="19144136" y="5802786"/>
              <a:ext cx="1192087" cy="1001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991" y="6559"/>
                  </a:moveTo>
                  <a:cubicBezTo>
                    <a:pt x="12727" y="6341"/>
                    <a:pt x="12420" y="6172"/>
                    <a:pt x="12078" y="6058"/>
                  </a:cubicBezTo>
                  <a:cubicBezTo>
                    <a:pt x="11737" y="5946"/>
                    <a:pt x="11367" y="5889"/>
                    <a:pt x="10978" y="5889"/>
                  </a:cubicBezTo>
                  <a:cubicBezTo>
                    <a:pt x="10477" y="5889"/>
                    <a:pt x="10025" y="5967"/>
                    <a:pt x="9633" y="6120"/>
                  </a:cubicBezTo>
                  <a:cubicBezTo>
                    <a:pt x="9239" y="6275"/>
                    <a:pt x="8900" y="6494"/>
                    <a:pt x="8623" y="6771"/>
                  </a:cubicBezTo>
                  <a:cubicBezTo>
                    <a:pt x="8346" y="7049"/>
                    <a:pt x="8133" y="7392"/>
                    <a:pt x="7992" y="7788"/>
                  </a:cubicBezTo>
                  <a:cubicBezTo>
                    <a:pt x="7853" y="8180"/>
                    <a:pt x="7782" y="8620"/>
                    <a:pt x="7782" y="9096"/>
                  </a:cubicBezTo>
                  <a:lnTo>
                    <a:pt x="7782" y="9217"/>
                  </a:lnTo>
                  <a:lnTo>
                    <a:pt x="8880" y="9217"/>
                  </a:lnTo>
                  <a:lnTo>
                    <a:pt x="8877" y="9093"/>
                  </a:lnTo>
                  <a:cubicBezTo>
                    <a:pt x="8868" y="8767"/>
                    <a:pt x="8908" y="8461"/>
                    <a:pt x="8993" y="8187"/>
                  </a:cubicBezTo>
                  <a:cubicBezTo>
                    <a:pt x="9079" y="7914"/>
                    <a:pt x="9207" y="7675"/>
                    <a:pt x="9377" y="7473"/>
                  </a:cubicBezTo>
                  <a:cubicBezTo>
                    <a:pt x="9545" y="7274"/>
                    <a:pt x="9762" y="7115"/>
                    <a:pt x="10024" y="7000"/>
                  </a:cubicBezTo>
                  <a:cubicBezTo>
                    <a:pt x="10287" y="6884"/>
                    <a:pt x="10594" y="6827"/>
                    <a:pt x="10937" y="6827"/>
                  </a:cubicBezTo>
                  <a:cubicBezTo>
                    <a:pt x="11182" y="6827"/>
                    <a:pt x="11418" y="6868"/>
                    <a:pt x="11639" y="6950"/>
                  </a:cubicBezTo>
                  <a:cubicBezTo>
                    <a:pt x="11858" y="7032"/>
                    <a:pt x="12053" y="7146"/>
                    <a:pt x="12218" y="7289"/>
                  </a:cubicBezTo>
                  <a:cubicBezTo>
                    <a:pt x="12381" y="7431"/>
                    <a:pt x="12512" y="7605"/>
                    <a:pt x="12609" y="7808"/>
                  </a:cubicBezTo>
                  <a:cubicBezTo>
                    <a:pt x="12704" y="8011"/>
                    <a:pt x="12752" y="8236"/>
                    <a:pt x="12752" y="8478"/>
                  </a:cubicBezTo>
                  <a:cubicBezTo>
                    <a:pt x="12752" y="8797"/>
                    <a:pt x="12674" y="9089"/>
                    <a:pt x="12519" y="9350"/>
                  </a:cubicBezTo>
                  <a:cubicBezTo>
                    <a:pt x="12359" y="9618"/>
                    <a:pt x="12154" y="9865"/>
                    <a:pt x="11913" y="10082"/>
                  </a:cubicBezTo>
                  <a:cubicBezTo>
                    <a:pt x="11624" y="10337"/>
                    <a:pt x="11374" y="10568"/>
                    <a:pt x="11170" y="10771"/>
                  </a:cubicBezTo>
                  <a:cubicBezTo>
                    <a:pt x="10959" y="10979"/>
                    <a:pt x="10789" y="11200"/>
                    <a:pt x="10662" y="11428"/>
                  </a:cubicBezTo>
                  <a:cubicBezTo>
                    <a:pt x="10534" y="11657"/>
                    <a:pt x="10441" y="11916"/>
                    <a:pt x="10385" y="12199"/>
                  </a:cubicBezTo>
                  <a:cubicBezTo>
                    <a:pt x="10329" y="12478"/>
                    <a:pt x="10305" y="12827"/>
                    <a:pt x="10315" y="13237"/>
                  </a:cubicBezTo>
                  <a:lnTo>
                    <a:pt x="10318" y="13355"/>
                  </a:lnTo>
                  <a:lnTo>
                    <a:pt x="11407" y="13355"/>
                  </a:lnTo>
                  <a:lnTo>
                    <a:pt x="11410" y="13237"/>
                  </a:lnTo>
                  <a:cubicBezTo>
                    <a:pt x="11418" y="12838"/>
                    <a:pt x="11436" y="12531"/>
                    <a:pt x="11463" y="12322"/>
                  </a:cubicBezTo>
                  <a:cubicBezTo>
                    <a:pt x="11488" y="12125"/>
                    <a:pt x="11538" y="11956"/>
                    <a:pt x="11611" y="11821"/>
                  </a:cubicBezTo>
                  <a:cubicBezTo>
                    <a:pt x="11687" y="11684"/>
                    <a:pt x="11803" y="11541"/>
                    <a:pt x="11959" y="11399"/>
                  </a:cubicBezTo>
                  <a:cubicBezTo>
                    <a:pt x="12127" y="11245"/>
                    <a:pt x="12351" y="11031"/>
                    <a:pt x="12630" y="10762"/>
                  </a:cubicBezTo>
                  <a:cubicBezTo>
                    <a:pt x="12979" y="10441"/>
                    <a:pt x="13270" y="10102"/>
                    <a:pt x="13495" y="9753"/>
                  </a:cubicBezTo>
                  <a:cubicBezTo>
                    <a:pt x="13729" y="9393"/>
                    <a:pt x="13847" y="8952"/>
                    <a:pt x="13847" y="8439"/>
                  </a:cubicBezTo>
                  <a:cubicBezTo>
                    <a:pt x="13847" y="8038"/>
                    <a:pt x="13770" y="7675"/>
                    <a:pt x="13618" y="7362"/>
                  </a:cubicBezTo>
                  <a:cubicBezTo>
                    <a:pt x="13467" y="7050"/>
                    <a:pt x="13256" y="6780"/>
                    <a:pt x="12991" y="6559"/>
                  </a:cubicBezTo>
                  <a:moveTo>
                    <a:pt x="10179" y="15706"/>
                  </a:moveTo>
                  <a:lnTo>
                    <a:pt x="11558" y="15706"/>
                  </a:lnTo>
                  <a:lnTo>
                    <a:pt x="11558" y="14072"/>
                  </a:lnTo>
                  <a:lnTo>
                    <a:pt x="10179" y="14072"/>
                  </a:lnTo>
                  <a:cubicBezTo>
                    <a:pt x="10179" y="14072"/>
                    <a:pt x="10179" y="15706"/>
                    <a:pt x="10179" y="15706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1" name="Shape 2624">
              <a:extLst>
                <a:ext uri="{FF2B5EF4-FFF2-40B4-BE49-F238E27FC236}">
                  <a16:creationId xmlns:a16="http://schemas.microsoft.com/office/drawing/2014/main" id="{C0D60424-C83D-D448-BD58-FD8FC11B6E80}"/>
                </a:ext>
              </a:extLst>
            </p:cNvPr>
            <p:cNvSpPr/>
            <p:nvPr/>
          </p:nvSpPr>
          <p:spPr>
            <a:xfrm>
              <a:off x="9123959" y="5561214"/>
              <a:ext cx="1039558" cy="1039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2" y="6873"/>
                  </a:moveTo>
                  <a:lnTo>
                    <a:pt x="20618" y="6873"/>
                  </a:lnTo>
                  <a:lnTo>
                    <a:pt x="20618" y="7855"/>
                  </a:lnTo>
                  <a:lnTo>
                    <a:pt x="982" y="7855"/>
                  </a:lnTo>
                  <a:cubicBezTo>
                    <a:pt x="982" y="7855"/>
                    <a:pt x="982" y="6873"/>
                    <a:pt x="982" y="6873"/>
                  </a:cubicBezTo>
                  <a:close/>
                  <a:moveTo>
                    <a:pt x="16691" y="8836"/>
                  </a:moveTo>
                  <a:lnTo>
                    <a:pt x="18655" y="8836"/>
                  </a:lnTo>
                  <a:lnTo>
                    <a:pt x="18655" y="17673"/>
                  </a:lnTo>
                  <a:lnTo>
                    <a:pt x="16691" y="17673"/>
                  </a:lnTo>
                  <a:cubicBezTo>
                    <a:pt x="16691" y="17673"/>
                    <a:pt x="16691" y="8836"/>
                    <a:pt x="16691" y="8836"/>
                  </a:cubicBezTo>
                  <a:close/>
                  <a:moveTo>
                    <a:pt x="13745" y="8836"/>
                  </a:moveTo>
                  <a:lnTo>
                    <a:pt x="15709" y="8836"/>
                  </a:lnTo>
                  <a:lnTo>
                    <a:pt x="15709" y="17673"/>
                  </a:lnTo>
                  <a:lnTo>
                    <a:pt x="13745" y="17673"/>
                  </a:lnTo>
                  <a:cubicBezTo>
                    <a:pt x="13745" y="17673"/>
                    <a:pt x="13745" y="8836"/>
                    <a:pt x="13745" y="8836"/>
                  </a:cubicBezTo>
                  <a:close/>
                  <a:moveTo>
                    <a:pt x="8836" y="8836"/>
                  </a:moveTo>
                  <a:lnTo>
                    <a:pt x="12764" y="8836"/>
                  </a:lnTo>
                  <a:lnTo>
                    <a:pt x="12764" y="17673"/>
                  </a:lnTo>
                  <a:lnTo>
                    <a:pt x="8836" y="17673"/>
                  </a:lnTo>
                  <a:cubicBezTo>
                    <a:pt x="8836" y="17673"/>
                    <a:pt x="8836" y="8836"/>
                    <a:pt x="8836" y="8836"/>
                  </a:cubicBezTo>
                  <a:close/>
                  <a:moveTo>
                    <a:pt x="5891" y="8836"/>
                  </a:moveTo>
                  <a:lnTo>
                    <a:pt x="7855" y="8836"/>
                  </a:lnTo>
                  <a:lnTo>
                    <a:pt x="7855" y="17673"/>
                  </a:lnTo>
                  <a:lnTo>
                    <a:pt x="5891" y="17673"/>
                  </a:lnTo>
                  <a:cubicBezTo>
                    <a:pt x="5891" y="17673"/>
                    <a:pt x="5891" y="8836"/>
                    <a:pt x="5891" y="8836"/>
                  </a:cubicBezTo>
                  <a:close/>
                  <a:moveTo>
                    <a:pt x="2945" y="8836"/>
                  </a:moveTo>
                  <a:lnTo>
                    <a:pt x="4909" y="8836"/>
                  </a:lnTo>
                  <a:lnTo>
                    <a:pt x="4909" y="17673"/>
                  </a:lnTo>
                  <a:lnTo>
                    <a:pt x="2945" y="17673"/>
                  </a:lnTo>
                  <a:cubicBezTo>
                    <a:pt x="2945" y="17673"/>
                    <a:pt x="2945" y="8836"/>
                    <a:pt x="2945" y="8836"/>
                  </a:cubicBezTo>
                  <a:close/>
                  <a:moveTo>
                    <a:pt x="19773" y="18655"/>
                  </a:moveTo>
                  <a:lnTo>
                    <a:pt x="20428" y="20618"/>
                  </a:lnTo>
                  <a:lnTo>
                    <a:pt x="1172" y="20618"/>
                  </a:lnTo>
                  <a:lnTo>
                    <a:pt x="1827" y="18655"/>
                  </a:lnTo>
                  <a:cubicBezTo>
                    <a:pt x="1827" y="18655"/>
                    <a:pt x="19773" y="18655"/>
                    <a:pt x="19773" y="18655"/>
                  </a:cubicBezTo>
                  <a:close/>
                  <a:moveTo>
                    <a:pt x="10800" y="1056"/>
                  </a:moveTo>
                  <a:lnTo>
                    <a:pt x="19261" y="5891"/>
                  </a:lnTo>
                  <a:lnTo>
                    <a:pt x="2339" y="5891"/>
                  </a:lnTo>
                  <a:cubicBezTo>
                    <a:pt x="2339" y="5891"/>
                    <a:pt x="10800" y="1056"/>
                    <a:pt x="10800" y="1056"/>
                  </a:cubicBezTo>
                  <a:close/>
                  <a:moveTo>
                    <a:pt x="21109" y="8836"/>
                  </a:moveTo>
                  <a:cubicBezTo>
                    <a:pt x="21380" y="8836"/>
                    <a:pt x="21600" y="8617"/>
                    <a:pt x="21600" y="8345"/>
                  </a:cubicBezTo>
                  <a:lnTo>
                    <a:pt x="21600" y="6382"/>
                  </a:lnTo>
                  <a:cubicBezTo>
                    <a:pt x="21600" y="6200"/>
                    <a:pt x="21496" y="6047"/>
                    <a:pt x="21349" y="5963"/>
                  </a:cubicBezTo>
                  <a:lnTo>
                    <a:pt x="21353" y="5956"/>
                  </a:lnTo>
                  <a:lnTo>
                    <a:pt x="11044" y="65"/>
                  </a:lnTo>
                  <a:lnTo>
                    <a:pt x="11040" y="72"/>
                  </a:lnTo>
                  <a:cubicBezTo>
                    <a:pt x="10968" y="30"/>
                    <a:pt x="10889" y="0"/>
                    <a:pt x="10800" y="0"/>
                  </a:cubicBezTo>
                  <a:cubicBezTo>
                    <a:pt x="10711" y="0"/>
                    <a:pt x="10632" y="30"/>
                    <a:pt x="10560" y="72"/>
                  </a:cubicBezTo>
                  <a:lnTo>
                    <a:pt x="10556" y="65"/>
                  </a:lnTo>
                  <a:lnTo>
                    <a:pt x="247" y="5956"/>
                  </a:lnTo>
                  <a:lnTo>
                    <a:pt x="251" y="5963"/>
                  </a:lnTo>
                  <a:cubicBezTo>
                    <a:pt x="104" y="6047"/>
                    <a:pt x="0" y="6200"/>
                    <a:pt x="0" y="6382"/>
                  </a:cubicBezTo>
                  <a:lnTo>
                    <a:pt x="0" y="8345"/>
                  </a:lnTo>
                  <a:cubicBezTo>
                    <a:pt x="0" y="8617"/>
                    <a:pt x="220" y="8836"/>
                    <a:pt x="491" y="8836"/>
                  </a:cubicBezTo>
                  <a:lnTo>
                    <a:pt x="1964" y="8836"/>
                  </a:lnTo>
                  <a:lnTo>
                    <a:pt x="1964" y="17673"/>
                  </a:lnTo>
                  <a:lnTo>
                    <a:pt x="1473" y="17673"/>
                  </a:lnTo>
                  <a:cubicBezTo>
                    <a:pt x="1256" y="17673"/>
                    <a:pt x="1078" y="17816"/>
                    <a:pt x="1013" y="18010"/>
                  </a:cubicBezTo>
                  <a:lnTo>
                    <a:pt x="1007" y="18009"/>
                  </a:lnTo>
                  <a:lnTo>
                    <a:pt x="25" y="20954"/>
                  </a:lnTo>
                  <a:lnTo>
                    <a:pt x="31" y="20955"/>
                  </a:lnTo>
                  <a:cubicBezTo>
                    <a:pt x="14" y="21005"/>
                    <a:pt x="0" y="21055"/>
                    <a:pt x="0" y="21109"/>
                  </a:cubicBezTo>
                  <a:cubicBezTo>
                    <a:pt x="0" y="21381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1055"/>
                    <a:pt x="21586" y="21005"/>
                    <a:pt x="21569" y="20955"/>
                  </a:cubicBezTo>
                  <a:lnTo>
                    <a:pt x="21575" y="20954"/>
                  </a:lnTo>
                  <a:lnTo>
                    <a:pt x="20593" y="18009"/>
                  </a:lnTo>
                  <a:lnTo>
                    <a:pt x="20587" y="18010"/>
                  </a:lnTo>
                  <a:cubicBezTo>
                    <a:pt x="20522" y="17816"/>
                    <a:pt x="20344" y="17673"/>
                    <a:pt x="20127" y="17673"/>
                  </a:cubicBezTo>
                  <a:lnTo>
                    <a:pt x="19636" y="17673"/>
                  </a:lnTo>
                  <a:lnTo>
                    <a:pt x="19636" y="8836"/>
                  </a:lnTo>
                  <a:cubicBezTo>
                    <a:pt x="19636" y="8836"/>
                    <a:pt x="21109" y="8836"/>
                    <a:pt x="21109" y="8836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2" name="Shape 2546">
              <a:extLst>
                <a:ext uri="{FF2B5EF4-FFF2-40B4-BE49-F238E27FC236}">
                  <a16:creationId xmlns:a16="http://schemas.microsoft.com/office/drawing/2014/main" id="{BEEC15D7-85E2-D140-8767-DADDBDFF6C80}"/>
                </a:ext>
              </a:extLst>
            </p:cNvPr>
            <p:cNvSpPr/>
            <p:nvPr/>
          </p:nvSpPr>
          <p:spPr>
            <a:xfrm>
              <a:off x="14185825" y="5792442"/>
              <a:ext cx="1039558" cy="850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3" name="Shape 2617">
              <a:extLst>
                <a:ext uri="{FF2B5EF4-FFF2-40B4-BE49-F238E27FC236}">
                  <a16:creationId xmlns:a16="http://schemas.microsoft.com/office/drawing/2014/main" id="{8658E198-4204-ED45-9A0C-5FBC76DC5FAE}"/>
                </a:ext>
              </a:extLst>
            </p:cNvPr>
            <p:cNvSpPr/>
            <p:nvPr/>
          </p:nvSpPr>
          <p:spPr>
            <a:xfrm>
              <a:off x="3814858" y="5777563"/>
              <a:ext cx="1390348" cy="902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57" y="20400"/>
                  </a:moveTo>
                  <a:cubicBezTo>
                    <a:pt x="4686" y="18711"/>
                    <a:pt x="5897" y="18036"/>
                    <a:pt x="7134" y="17493"/>
                  </a:cubicBezTo>
                  <a:lnTo>
                    <a:pt x="7173" y="17477"/>
                  </a:lnTo>
                  <a:cubicBezTo>
                    <a:pt x="8055" y="17190"/>
                    <a:pt x="9626" y="16039"/>
                    <a:pt x="9626" y="13569"/>
                  </a:cubicBezTo>
                  <a:cubicBezTo>
                    <a:pt x="9626" y="11474"/>
                    <a:pt x="8932" y="10452"/>
                    <a:pt x="8558" y="9902"/>
                  </a:cubicBezTo>
                  <a:cubicBezTo>
                    <a:pt x="8484" y="9791"/>
                    <a:pt x="8394" y="9649"/>
                    <a:pt x="8414" y="9680"/>
                  </a:cubicBezTo>
                  <a:cubicBezTo>
                    <a:pt x="8384" y="9599"/>
                    <a:pt x="8237" y="9129"/>
                    <a:pt x="8449" y="8035"/>
                  </a:cubicBezTo>
                  <a:cubicBezTo>
                    <a:pt x="8549" y="7522"/>
                    <a:pt x="8380" y="7241"/>
                    <a:pt x="8380" y="7241"/>
                  </a:cubicBezTo>
                  <a:cubicBezTo>
                    <a:pt x="8112" y="6505"/>
                    <a:pt x="7614" y="5133"/>
                    <a:pt x="7988" y="4025"/>
                  </a:cubicBezTo>
                  <a:cubicBezTo>
                    <a:pt x="8490" y="2492"/>
                    <a:pt x="8935" y="2190"/>
                    <a:pt x="9741" y="1747"/>
                  </a:cubicBezTo>
                  <a:cubicBezTo>
                    <a:pt x="9788" y="1721"/>
                    <a:pt x="9834" y="1691"/>
                    <a:pt x="9877" y="1657"/>
                  </a:cubicBezTo>
                  <a:cubicBezTo>
                    <a:pt x="10029" y="1535"/>
                    <a:pt x="10674" y="1200"/>
                    <a:pt x="11403" y="1200"/>
                  </a:cubicBezTo>
                  <a:cubicBezTo>
                    <a:pt x="11768" y="1200"/>
                    <a:pt x="12075" y="1285"/>
                    <a:pt x="12318" y="1454"/>
                  </a:cubicBezTo>
                  <a:cubicBezTo>
                    <a:pt x="12610" y="1655"/>
                    <a:pt x="12890" y="2039"/>
                    <a:pt x="13313" y="3271"/>
                  </a:cubicBezTo>
                  <a:cubicBezTo>
                    <a:pt x="14101" y="5469"/>
                    <a:pt x="13602" y="6698"/>
                    <a:pt x="13350" y="7124"/>
                  </a:cubicBezTo>
                  <a:cubicBezTo>
                    <a:pt x="13183" y="7407"/>
                    <a:pt x="13126" y="7764"/>
                    <a:pt x="13191" y="8102"/>
                  </a:cubicBezTo>
                  <a:cubicBezTo>
                    <a:pt x="13386" y="9109"/>
                    <a:pt x="13260" y="9534"/>
                    <a:pt x="13227" y="9619"/>
                  </a:cubicBezTo>
                  <a:cubicBezTo>
                    <a:pt x="13219" y="9631"/>
                    <a:pt x="13101" y="9814"/>
                    <a:pt x="13041" y="9902"/>
                  </a:cubicBezTo>
                  <a:cubicBezTo>
                    <a:pt x="12668" y="10452"/>
                    <a:pt x="11973" y="11474"/>
                    <a:pt x="11973" y="13569"/>
                  </a:cubicBezTo>
                  <a:cubicBezTo>
                    <a:pt x="11973" y="16039"/>
                    <a:pt x="13545" y="17190"/>
                    <a:pt x="14427" y="17477"/>
                  </a:cubicBezTo>
                  <a:lnTo>
                    <a:pt x="14466" y="17493"/>
                  </a:lnTo>
                  <a:cubicBezTo>
                    <a:pt x="15703" y="18036"/>
                    <a:pt x="16914" y="18711"/>
                    <a:pt x="17143" y="20400"/>
                  </a:cubicBezTo>
                  <a:cubicBezTo>
                    <a:pt x="17143" y="20400"/>
                    <a:pt x="4457" y="20400"/>
                    <a:pt x="4457" y="20400"/>
                  </a:cubicBezTo>
                  <a:close/>
                  <a:moveTo>
                    <a:pt x="14715" y="16328"/>
                  </a:moveTo>
                  <a:cubicBezTo>
                    <a:pt x="14715" y="16328"/>
                    <a:pt x="12955" y="15815"/>
                    <a:pt x="12955" y="13569"/>
                  </a:cubicBezTo>
                  <a:cubicBezTo>
                    <a:pt x="12955" y="11596"/>
                    <a:pt x="13678" y="10901"/>
                    <a:pt x="13957" y="10421"/>
                  </a:cubicBezTo>
                  <a:cubicBezTo>
                    <a:pt x="13957" y="10421"/>
                    <a:pt x="14531" y="9807"/>
                    <a:pt x="14146" y="7826"/>
                  </a:cubicBezTo>
                  <a:cubicBezTo>
                    <a:pt x="14787" y="6740"/>
                    <a:pt x="14995" y="4972"/>
                    <a:pt x="14211" y="2789"/>
                  </a:cubicBezTo>
                  <a:cubicBezTo>
                    <a:pt x="13774" y="1514"/>
                    <a:pt x="13389" y="815"/>
                    <a:pt x="12801" y="409"/>
                  </a:cubicBezTo>
                  <a:cubicBezTo>
                    <a:pt x="12370" y="110"/>
                    <a:pt x="11880" y="0"/>
                    <a:pt x="11403" y="0"/>
                  </a:cubicBezTo>
                  <a:cubicBezTo>
                    <a:pt x="10516" y="0"/>
                    <a:pt x="9675" y="384"/>
                    <a:pt x="9339" y="653"/>
                  </a:cubicBezTo>
                  <a:cubicBezTo>
                    <a:pt x="8357" y="1192"/>
                    <a:pt x="7697" y="1688"/>
                    <a:pt x="7077" y="3579"/>
                  </a:cubicBezTo>
                  <a:cubicBezTo>
                    <a:pt x="6540" y="5168"/>
                    <a:pt x="7179" y="6892"/>
                    <a:pt x="7494" y="7758"/>
                  </a:cubicBezTo>
                  <a:cubicBezTo>
                    <a:pt x="7110" y="9740"/>
                    <a:pt x="7642" y="10421"/>
                    <a:pt x="7642" y="10421"/>
                  </a:cubicBezTo>
                  <a:cubicBezTo>
                    <a:pt x="7922" y="10901"/>
                    <a:pt x="8644" y="11596"/>
                    <a:pt x="8644" y="13569"/>
                  </a:cubicBezTo>
                  <a:cubicBezTo>
                    <a:pt x="8644" y="15815"/>
                    <a:pt x="6885" y="16328"/>
                    <a:pt x="6885" y="16328"/>
                  </a:cubicBezTo>
                  <a:cubicBezTo>
                    <a:pt x="5768" y="16819"/>
                    <a:pt x="3436" y="17760"/>
                    <a:pt x="3436" y="21000"/>
                  </a:cubicBezTo>
                  <a:cubicBezTo>
                    <a:pt x="3436" y="21000"/>
                    <a:pt x="3436" y="21600"/>
                    <a:pt x="3927" y="21600"/>
                  </a:cubicBezTo>
                  <a:lnTo>
                    <a:pt x="17673" y="21600"/>
                  </a:lnTo>
                  <a:cubicBezTo>
                    <a:pt x="18164" y="21600"/>
                    <a:pt x="18164" y="21000"/>
                    <a:pt x="18164" y="21000"/>
                  </a:cubicBezTo>
                  <a:cubicBezTo>
                    <a:pt x="18164" y="17760"/>
                    <a:pt x="15832" y="16819"/>
                    <a:pt x="14715" y="16328"/>
                  </a:cubicBezTo>
                  <a:moveTo>
                    <a:pt x="19516" y="15006"/>
                  </a:moveTo>
                  <a:cubicBezTo>
                    <a:pt x="19516" y="15006"/>
                    <a:pt x="18416" y="14701"/>
                    <a:pt x="18416" y="12954"/>
                  </a:cubicBezTo>
                  <a:cubicBezTo>
                    <a:pt x="18416" y="11419"/>
                    <a:pt x="18794" y="10879"/>
                    <a:pt x="19017" y="10506"/>
                  </a:cubicBezTo>
                  <a:cubicBezTo>
                    <a:pt x="19017" y="10506"/>
                    <a:pt x="19443" y="9975"/>
                    <a:pt x="19136" y="8435"/>
                  </a:cubicBezTo>
                  <a:cubicBezTo>
                    <a:pt x="19388" y="7760"/>
                    <a:pt x="19900" y="6419"/>
                    <a:pt x="19470" y="5184"/>
                  </a:cubicBezTo>
                  <a:cubicBezTo>
                    <a:pt x="18974" y="3714"/>
                    <a:pt x="18645" y="3327"/>
                    <a:pt x="17860" y="2908"/>
                  </a:cubicBezTo>
                  <a:cubicBezTo>
                    <a:pt x="17591" y="2699"/>
                    <a:pt x="16918" y="2400"/>
                    <a:pt x="16208" y="2400"/>
                  </a:cubicBezTo>
                  <a:cubicBezTo>
                    <a:pt x="15873" y="2400"/>
                    <a:pt x="15531" y="2473"/>
                    <a:pt x="15218" y="2647"/>
                  </a:cubicBezTo>
                  <a:cubicBezTo>
                    <a:pt x="15343" y="3035"/>
                    <a:pt x="15449" y="3420"/>
                    <a:pt x="15525" y="3799"/>
                  </a:cubicBezTo>
                  <a:cubicBezTo>
                    <a:pt x="15537" y="3790"/>
                    <a:pt x="15550" y="3779"/>
                    <a:pt x="15563" y="3770"/>
                  </a:cubicBezTo>
                  <a:cubicBezTo>
                    <a:pt x="15730" y="3657"/>
                    <a:pt x="15948" y="3600"/>
                    <a:pt x="16208" y="3600"/>
                  </a:cubicBezTo>
                  <a:cubicBezTo>
                    <a:pt x="16716" y="3600"/>
                    <a:pt x="17211" y="3825"/>
                    <a:pt x="17332" y="3919"/>
                  </a:cubicBezTo>
                  <a:cubicBezTo>
                    <a:pt x="17375" y="3953"/>
                    <a:pt x="17421" y="3983"/>
                    <a:pt x="17467" y="4008"/>
                  </a:cubicBezTo>
                  <a:cubicBezTo>
                    <a:pt x="17950" y="4265"/>
                    <a:pt x="18131" y="4362"/>
                    <a:pt x="18562" y="5641"/>
                  </a:cubicBezTo>
                  <a:cubicBezTo>
                    <a:pt x="18822" y="6387"/>
                    <a:pt x="18452" y="7378"/>
                    <a:pt x="18253" y="7911"/>
                  </a:cubicBezTo>
                  <a:cubicBezTo>
                    <a:pt x="18161" y="8156"/>
                    <a:pt x="18130" y="8457"/>
                    <a:pt x="18182" y="8718"/>
                  </a:cubicBezTo>
                  <a:cubicBezTo>
                    <a:pt x="18316" y="9392"/>
                    <a:pt x="18254" y="9706"/>
                    <a:pt x="18232" y="9784"/>
                  </a:cubicBezTo>
                  <a:cubicBezTo>
                    <a:pt x="18230" y="9788"/>
                    <a:pt x="18227" y="9793"/>
                    <a:pt x="18224" y="9798"/>
                  </a:cubicBezTo>
                  <a:lnTo>
                    <a:pt x="18191" y="9853"/>
                  </a:lnTo>
                  <a:cubicBezTo>
                    <a:pt x="17926" y="10290"/>
                    <a:pt x="17434" y="11106"/>
                    <a:pt x="17434" y="12954"/>
                  </a:cubicBezTo>
                  <a:cubicBezTo>
                    <a:pt x="17434" y="15019"/>
                    <a:pt x="18570" y="15933"/>
                    <a:pt x="19229" y="16155"/>
                  </a:cubicBezTo>
                  <a:cubicBezTo>
                    <a:pt x="19856" y="16429"/>
                    <a:pt x="20435" y="16859"/>
                    <a:pt x="20582" y="17999"/>
                  </a:cubicBezTo>
                  <a:lnTo>
                    <a:pt x="18459" y="18000"/>
                  </a:lnTo>
                  <a:cubicBezTo>
                    <a:pt x="18647" y="18353"/>
                    <a:pt x="18802" y="18755"/>
                    <a:pt x="18920" y="19200"/>
                  </a:cubicBezTo>
                  <a:lnTo>
                    <a:pt x="21109" y="19199"/>
                  </a:lnTo>
                  <a:cubicBezTo>
                    <a:pt x="21600" y="19199"/>
                    <a:pt x="21600" y="18599"/>
                    <a:pt x="21600" y="18599"/>
                  </a:cubicBezTo>
                  <a:cubicBezTo>
                    <a:pt x="21600" y="16199"/>
                    <a:pt x="20410" y="15388"/>
                    <a:pt x="19516" y="15006"/>
                  </a:cubicBezTo>
                  <a:moveTo>
                    <a:pt x="2371" y="16155"/>
                  </a:moveTo>
                  <a:cubicBezTo>
                    <a:pt x="3030" y="15933"/>
                    <a:pt x="4166" y="15019"/>
                    <a:pt x="4166" y="12954"/>
                  </a:cubicBezTo>
                  <a:cubicBezTo>
                    <a:pt x="4166" y="11106"/>
                    <a:pt x="3673" y="10290"/>
                    <a:pt x="3409" y="9853"/>
                  </a:cubicBezTo>
                  <a:lnTo>
                    <a:pt x="3376" y="9798"/>
                  </a:lnTo>
                  <a:cubicBezTo>
                    <a:pt x="3373" y="9793"/>
                    <a:pt x="3370" y="9788"/>
                    <a:pt x="3367" y="9784"/>
                  </a:cubicBezTo>
                  <a:cubicBezTo>
                    <a:pt x="3346" y="9706"/>
                    <a:pt x="3283" y="9392"/>
                    <a:pt x="3418" y="8718"/>
                  </a:cubicBezTo>
                  <a:cubicBezTo>
                    <a:pt x="3470" y="8457"/>
                    <a:pt x="3439" y="8156"/>
                    <a:pt x="3347" y="7911"/>
                  </a:cubicBezTo>
                  <a:cubicBezTo>
                    <a:pt x="3148" y="7378"/>
                    <a:pt x="2778" y="6387"/>
                    <a:pt x="3038" y="5641"/>
                  </a:cubicBezTo>
                  <a:cubicBezTo>
                    <a:pt x="3469" y="4362"/>
                    <a:pt x="3649" y="4265"/>
                    <a:pt x="4133" y="4008"/>
                  </a:cubicBezTo>
                  <a:cubicBezTo>
                    <a:pt x="4180" y="3983"/>
                    <a:pt x="4225" y="3953"/>
                    <a:pt x="4268" y="3919"/>
                  </a:cubicBezTo>
                  <a:cubicBezTo>
                    <a:pt x="4389" y="3825"/>
                    <a:pt x="4884" y="3600"/>
                    <a:pt x="5392" y="3600"/>
                  </a:cubicBezTo>
                  <a:cubicBezTo>
                    <a:pt x="5636" y="3600"/>
                    <a:pt x="5839" y="3655"/>
                    <a:pt x="6002" y="3755"/>
                  </a:cubicBezTo>
                  <a:cubicBezTo>
                    <a:pt x="6045" y="3548"/>
                    <a:pt x="6096" y="3341"/>
                    <a:pt x="6165" y="3134"/>
                  </a:cubicBezTo>
                  <a:cubicBezTo>
                    <a:pt x="6225" y="2950"/>
                    <a:pt x="6289" y="2793"/>
                    <a:pt x="6351" y="2630"/>
                  </a:cubicBezTo>
                  <a:cubicBezTo>
                    <a:pt x="6046" y="2468"/>
                    <a:pt x="5716" y="2400"/>
                    <a:pt x="5392" y="2400"/>
                  </a:cubicBezTo>
                  <a:cubicBezTo>
                    <a:pt x="4682" y="2400"/>
                    <a:pt x="4009" y="2699"/>
                    <a:pt x="3740" y="2908"/>
                  </a:cubicBezTo>
                  <a:cubicBezTo>
                    <a:pt x="2955" y="3327"/>
                    <a:pt x="2625" y="3714"/>
                    <a:pt x="2130" y="5184"/>
                  </a:cubicBezTo>
                  <a:cubicBezTo>
                    <a:pt x="1700" y="6419"/>
                    <a:pt x="2212" y="7760"/>
                    <a:pt x="2464" y="8435"/>
                  </a:cubicBezTo>
                  <a:cubicBezTo>
                    <a:pt x="2156" y="9975"/>
                    <a:pt x="2583" y="10506"/>
                    <a:pt x="2583" y="10506"/>
                  </a:cubicBezTo>
                  <a:cubicBezTo>
                    <a:pt x="2806" y="10879"/>
                    <a:pt x="3185" y="11419"/>
                    <a:pt x="3185" y="12954"/>
                  </a:cubicBezTo>
                  <a:cubicBezTo>
                    <a:pt x="3185" y="14701"/>
                    <a:pt x="2084" y="15006"/>
                    <a:pt x="2084" y="15006"/>
                  </a:cubicBezTo>
                  <a:cubicBezTo>
                    <a:pt x="1191" y="15388"/>
                    <a:pt x="0" y="16199"/>
                    <a:pt x="0" y="18599"/>
                  </a:cubicBezTo>
                  <a:cubicBezTo>
                    <a:pt x="0" y="18599"/>
                    <a:pt x="0" y="19199"/>
                    <a:pt x="491" y="19199"/>
                  </a:cubicBezTo>
                  <a:lnTo>
                    <a:pt x="2680" y="19200"/>
                  </a:lnTo>
                  <a:cubicBezTo>
                    <a:pt x="2798" y="18755"/>
                    <a:pt x="2952" y="18353"/>
                    <a:pt x="3141" y="18000"/>
                  </a:cubicBezTo>
                  <a:lnTo>
                    <a:pt x="1018" y="17999"/>
                  </a:lnTo>
                  <a:cubicBezTo>
                    <a:pt x="1165" y="16859"/>
                    <a:pt x="1744" y="16429"/>
                    <a:pt x="2371" y="16155"/>
                  </a:cubicBezTo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0D288DF-930E-8847-B0D8-13A3D0D045BA}"/>
                </a:ext>
              </a:extLst>
            </p:cNvPr>
            <p:cNvSpPr txBox="1"/>
            <p:nvPr/>
          </p:nvSpPr>
          <p:spPr>
            <a:xfrm>
              <a:off x="3175107" y="7094708"/>
              <a:ext cx="2795096" cy="595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Introduction</a:t>
              </a:r>
              <a:endParaRPr lang="en-US" sz="27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A08C163-FA57-FA4E-AA28-17AC41A7B127}"/>
                </a:ext>
              </a:extLst>
            </p:cNvPr>
            <p:cNvGrpSpPr/>
            <p:nvPr/>
          </p:nvGrpSpPr>
          <p:grpSpPr>
            <a:xfrm>
              <a:off x="7071990" y="4970162"/>
              <a:ext cx="10205358" cy="4838856"/>
              <a:chOff x="7071990" y="4970162"/>
              <a:chExt cx="10205358" cy="318769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BD6D2BD-E362-0740-8B64-CAE5791909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77348" y="4970162"/>
                <a:ext cx="0" cy="318769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981F2C17-5062-1843-A61C-0B698F7BE2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166505" y="4970162"/>
                <a:ext cx="0" cy="318769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C298018-E00A-A841-B6CF-E3962ADDA1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71990" y="4970162"/>
                <a:ext cx="0" cy="318769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9E1BFAB-1E8A-6746-A82B-B17E94DAFE52}"/>
                </a:ext>
              </a:extLst>
            </p:cNvPr>
            <p:cNvSpPr txBox="1"/>
            <p:nvPr/>
          </p:nvSpPr>
          <p:spPr>
            <a:xfrm>
              <a:off x="8285319" y="7094708"/>
              <a:ext cx="272792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Vicki Baker</a:t>
              </a:r>
              <a:endParaRPr lang="en-US" sz="27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EE942C8-BA1E-D54D-A23E-E4741B50462C}"/>
                </a:ext>
              </a:extLst>
            </p:cNvPr>
            <p:cNvSpPr txBox="1"/>
            <p:nvPr/>
          </p:nvSpPr>
          <p:spPr>
            <a:xfrm>
              <a:off x="14106178" y="7094708"/>
              <a:ext cx="1231501" cy="595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R.I.T.</a:t>
              </a:r>
              <a:endParaRPr lang="en-US" sz="27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67FA11E-2668-2D42-B9F0-5A97AB57AE23}"/>
                </a:ext>
              </a:extLst>
            </p:cNvPr>
            <p:cNvSpPr txBox="1"/>
            <p:nvPr/>
          </p:nvSpPr>
          <p:spPr>
            <a:xfrm>
              <a:off x="19144136" y="7094708"/>
              <a:ext cx="1295256" cy="595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Q&amp;A</a:t>
              </a:r>
              <a:endParaRPr lang="en-US" sz="27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60" name="Subtitle 2">
              <a:extLst>
                <a:ext uri="{FF2B5EF4-FFF2-40B4-BE49-F238E27FC236}">
                  <a16:creationId xmlns:a16="http://schemas.microsoft.com/office/drawing/2014/main" id="{3F482E34-C3C4-264C-8AFF-1253CD1808F9}"/>
                </a:ext>
              </a:extLst>
            </p:cNvPr>
            <p:cNvSpPr txBox="1">
              <a:spLocks/>
            </p:cNvSpPr>
            <p:nvPr/>
          </p:nvSpPr>
          <p:spPr>
            <a:xfrm>
              <a:off x="7758779" y="7741038"/>
              <a:ext cx="3780994" cy="1493918"/>
            </a:xfrm>
            <a:prstGeom prst="rect">
              <a:avLst/>
            </a:prstGeom>
          </p:spPr>
          <p:txBody>
            <a:bodyPr vert="horz" wrap="square" lIns="108717" tIns="54359" rIns="108717" bIns="54359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43818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Perspectives from editing </a:t>
              </a:r>
              <a:r>
                <a:rPr lang="en-US" sz="1400" i="1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Success After Tenure</a:t>
              </a:r>
            </a:p>
          </p:txBody>
        </p:sp>
        <p:sp>
          <p:nvSpPr>
            <p:cNvPr id="61" name="Subtitle 2">
              <a:extLst>
                <a:ext uri="{FF2B5EF4-FFF2-40B4-BE49-F238E27FC236}">
                  <a16:creationId xmlns:a16="http://schemas.microsoft.com/office/drawing/2014/main" id="{2FA8700F-FC26-FC4C-A9D5-A0FC8BDCB46C}"/>
                </a:ext>
              </a:extLst>
            </p:cNvPr>
            <p:cNvSpPr txBox="1">
              <a:spLocks/>
            </p:cNvSpPr>
            <p:nvPr/>
          </p:nvSpPr>
          <p:spPr>
            <a:xfrm>
              <a:off x="12693034" y="7741038"/>
              <a:ext cx="3919390" cy="1493918"/>
            </a:xfrm>
            <a:prstGeom prst="rect">
              <a:avLst/>
            </a:prstGeom>
          </p:spPr>
          <p:txBody>
            <a:bodyPr vert="horz" wrap="square" lIns="108717" tIns="54359" rIns="108717" bIns="54359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43818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Mid-career support at the Innovative Learning Institute</a:t>
              </a:r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F889FB9A-26AB-2047-AF53-8AFCC60CA4FC}"/>
                </a:ext>
              </a:extLst>
            </p:cNvPr>
            <p:cNvSpPr txBox="1">
              <a:spLocks/>
            </p:cNvSpPr>
            <p:nvPr/>
          </p:nvSpPr>
          <p:spPr>
            <a:xfrm>
              <a:off x="17901263" y="7741038"/>
              <a:ext cx="3780994" cy="1493918"/>
            </a:xfrm>
            <a:prstGeom prst="rect">
              <a:avLst/>
            </a:prstGeom>
          </p:spPr>
          <p:txBody>
            <a:bodyPr vert="horz" wrap="square" lIns="108717" tIns="54359" rIns="108717" bIns="54359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43818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Audience input, perspectives, additional questions</a:t>
              </a:r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4856550" y="1271380"/>
            <a:ext cx="2478899" cy="61221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4569560" y="492277"/>
            <a:ext cx="305288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71003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>
            <a:extLst>
              <a:ext uri="{FF2B5EF4-FFF2-40B4-BE49-F238E27FC236}">
                <a16:creationId xmlns:a16="http://schemas.microsoft.com/office/drawing/2014/main" id="{467FA11E-2668-2D42-B9F0-5A97AB57AE23}"/>
              </a:ext>
            </a:extLst>
          </p:cNvPr>
          <p:cNvSpPr txBox="1"/>
          <p:nvPr/>
        </p:nvSpPr>
        <p:spPr>
          <a:xfrm>
            <a:off x="457110" y="4149671"/>
            <a:ext cx="2137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/>
            <a:r>
              <a:rPr lang="en-US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Vicki Baker, MBA, MS, PhD</a:t>
            </a:r>
            <a:endParaRPr lang="en-US" sz="2700" b="1" dirty="0">
              <a:solidFill>
                <a:srgbClr val="44546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889FB9A-26AB-2047-AF53-8AFCC60CA4FC}"/>
              </a:ext>
            </a:extLst>
          </p:cNvPr>
          <p:cNvSpPr txBox="1">
            <a:spLocks/>
          </p:cNvSpPr>
          <p:nvPr/>
        </p:nvSpPr>
        <p:spPr>
          <a:xfrm>
            <a:off x="457110" y="4787172"/>
            <a:ext cx="2019233" cy="644157"/>
          </a:xfrm>
          <a:prstGeom prst="rect">
            <a:avLst/>
          </a:prstGeom>
        </p:spPr>
        <p:txBody>
          <a:bodyPr vert="horz" wrap="square" lIns="108717" tIns="54359" rIns="108717" bIns="54359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43818">
              <a:lnSpc>
                <a:spcPts val="2150"/>
              </a:lnSpc>
            </a:pPr>
            <a:r>
              <a:rPr lang="en-US" sz="14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Professor, Albion College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4856550" y="1271380"/>
            <a:ext cx="2478899" cy="61221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4569560" y="492277"/>
            <a:ext cx="305288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PANELISTS</a:t>
            </a:r>
          </a:p>
        </p:txBody>
      </p:sp>
      <p:pic>
        <p:nvPicPr>
          <p:cNvPr id="5" name="Picture 4" descr="A person smiling in a park&#10;&#10;Description generated with very high confidence">
            <a:extLst>
              <a:ext uri="{FF2B5EF4-FFF2-40B4-BE49-F238E27FC236}">
                <a16:creationId xmlns:a16="http://schemas.microsoft.com/office/drawing/2014/main" id="{F0E7A517-5E86-403A-A27C-163BBEB214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8" t="3478" r="19979" b="20949"/>
          <a:stretch/>
        </p:blipFill>
        <p:spPr>
          <a:xfrm>
            <a:off x="711950" y="2045095"/>
            <a:ext cx="1737360" cy="171986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DABED96-CA20-4C9E-9D51-A74FE6FACE6C}"/>
              </a:ext>
            </a:extLst>
          </p:cNvPr>
          <p:cNvSpPr txBox="1"/>
          <p:nvPr/>
        </p:nvSpPr>
        <p:spPr>
          <a:xfrm>
            <a:off x="3449136" y="4152698"/>
            <a:ext cx="258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17"/>
            <a:r>
              <a:rPr lang="en-US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Anne Marie Canale, MS</a:t>
            </a:r>
            <a:endParaRPr lang="en-US" sz="2700" b="1" dirty="0">
              <a:solidFill>
                <a:srgbClr val="44546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A03DEB4-77A3-46C0-A341-816734AB36E7}"/>
              </a:ext>
            </a:extLst>
          </p:cNvPr>
          <p:cNvSpPr txBox="1">
            <a:spLocks/>
          </p:cNvSpPr>
          <p:nvPr/>
        </p:nvSpPr>
        <p:spPr>
          <a:xfrm>
            <a:off x="3216480" y="4798364"/>
            <a:ext cx="3052880" cy="926285"/>
          </a:xfrm>
          <a:prstGeom prst="rect">
            <a:avLst/>
          </a:prstGeom>
        </p:spPr>
        <p:txBody>
          <a:bodyPr vert="horz" wrap="square" lIns="108717" tIns="54359" rIns="108717" bIns="54359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43818">
              <a:lnSpc>
                <a:spcPts val="2150"/>
              </a:lnSpc>
            </a:pPr>
            <a:r>
              <a:rPr lang="en-US" sz="14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Faculty Development Research Consultant, Rochester Institute of Technology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59B105-CDB3-4BA0-A100-746613921D7C}"/>
              </a:ext>
            </a:extLst>
          </p:cNvPr>
          <p:cNvSpPr txBox="1"/>
          <p:nvPr/>
        </p:nvSpPr>
        <p:spPr>
          <a:xfrm>
            <a:off x="6627907" y="4152698"/>
            <a:ext cx="250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17"/>
            <a:r>
              <a:rPr lang="en-US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Cheryl Herdklotz, PhD</a:t>
            </a:r>
            <a:endParaRPr lang="en-US" sz="2700" b="1" dirty="0">
              <a:solidFill>
                <a:srgbClr val="44546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F283284-0A14-4F1E-8077-7915BB523AB4}"/>
              </a:ext>
            </a:extLst>
          </p:cNvPr>
          <p:cNvSpPr txBox="1">
            <a:spLocks/>
          </p:cNvSpPr>
          <p:nvPr/>
        </p:nvSpPr>
        <p:spPr>
          <a:xfrm>
            <a:off x="6355977" y="4787172"/>
            <a:ext cx="3052880" cy="926285"/>
          </a:xfrm>
          <a:prstGeom prst="rect">
            <a:avLst/>
          </a:prstGeom>
        </p:spPr>
        <p:txBody>
          <a:bodyPr vert="horz" wrap="square" lIns="108717" tIns="54359" rIns="108717" bIns="54359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43818">
              <a:lnSpc>
                <a:spcPts val="2150"/>
              </a:lnSpc>
            </a:pPr>
            <a:r>
              <a:rPr lang="en-US" sz="14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Faculty Development Research Consultant, Rochester Institute of Technology</a:t>
            </a:r>
          </a:p>
        </p:txBody>
      </p:sp>
      <p:pic>
        <p:nvPicPr>
          <p:cNvPr id="7" name="Picture 6" descr="A person posing for the camera&#10;&#10;Description generated with very high confidence">
            <a:extLst>
              <a:ext uri="{FF2B5EF4-FFF2-40B4-BE49-F238E27FC236}">
                <a16:creationId xmlns:a16="http://schemas.microsoft.com/office/drawing/2014/main" id="{3CAC93C4-FBFD-4698-BBB7-9E3BEFA5BB5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" b="28046"/>
          <a:stretch/>
        </p:blipFill>
        <p:spPr>
          <a:xfrm>
            <a:off x="3778473" y="2045095"/>
            <a:ext cx="1737360" cy="1719860"/>
          </a:xfrm>
          <a:prstGeom prst="rect">
            <a:avLst/>
          </a:prstGeom>
        </p:spPr>
      </p:pic>
      <p:pic>
        <p:nvPicPr>
          <p:cNvPr id="9" name="Picture 8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E511A315-BFF7-4A40-B70F-3D61AB6DD8D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85" t="6787" r="4609" b="31509"/>
          <a:stretch/>
        </p:blipFill>
        <p:spPr>
          <a:xfrm>
            <a:off x="6844996" y="2045095"/>
            <a:ext cx="1737360" cy="171986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CD5215A-7EE6-4EDD-A762-462B982AE0F1}"/>
              </a:ext>
            </a:extLst>
          </p:cNvPr>
          <p:cNvSpPr txBox="1"/>
          <p:nvPr/>
        </p:nvSpPr>
        <p:spPr>
          <a:xfrm>
            <a:off x="9753859" y="4149671"/>
            <a:ext cx="20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17"/>
            <a:r>
              <a:rPr lang="en-US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Todd Benson, PhD</a:t>
            </a:r>
            <a:endParaRPr lang="en-US" sz="2700" b="1" dirty="0">
              <a:solidFill>
                <a:srgbClr val="44546A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275EF6B-53A2-4797-86FA-8AEA59775E11}"/>
              </a:ext>
            </a:extLst>
          </p:cNvPr>
          <p:cNvSpPr txBox="1">
            <a:spLocks/>
          </p:cNvSpPr>
          <p:nvPr/>
        </p:nvSpPr>
        <p:spPr>
          <a:xfrm>
            <a:off x="9479106" y="4798364"/>
            <a:ext cx="2602184" cy="926285"/>
          </a:xfrm>
          <a:prstGeom prst="rect">
            <a:avLst/>
          </a:prstGeom>
        </p:spPr>
        <p:txBody>
          <a:bodyPr vert="horz" wrap="square" lIns="108717" tIns="54359" rIns="108717" bIns="54359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43818">
              <a:lnSpc>
                <a:spcPts val="2150"/>
              </a:lnSpc>
            </a:pPr>
            <a:r>
              <a:rPr lang="en-US" sz="14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Associate Director, Collaborative on Academic Careers in Higher Education</a:t>
            </a:r>
          </a:p>
        </p:txBody>
      </p:sp>
      <p:pic>
        <p:nvPicPr>
          <p:cNvPr id="11" name="Picture 10" descr="A person wearing a suit and tie&#10;&#10;Description generated with very high confidence">
            <a:extLst>
              <a:ext uri="{FF2B5EF4-FFF2-40B4-BE49-F238E27FC236}">
                <a16:creationId xmlns:a16="http://schemas.microsoft.com/office/drawing/2014/main" id="{DC09FB72-36AB-413D-9716-DD2E54F8E54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 t="14268" r="11428" b="24177"/>
          <a:stretch/>
        </p:blipFill>
        <p:spPr>
          <a:xfrm>
            <a:off x="9911518" y="2045095"/>
            <a:ext cx="1737360" cy="171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8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A person with a sunset in the background&#10;&#10;Description generated with high confidence">
            <a:extLst>
              <a:ext uri="{FF2B5EF4-FFF2-40B4-BE49-F238E27FC236}">
                <a16:creationId xmlns:a16="http://schemas.microsoft.com/office/drawing/2014/main" id="{E0EC119F-B7A9-41ED-835B-C3D026E0515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4" r="13714"/>
          <a:stretch>
            <a:fillRect/>
          </a:stretch>
        </p:blipFill>
        <p:spPr>
          <a:xfrm>
            <a:off x="1090613" y="2239963"/>
            <a:ext cx="4527550" cy="3514725"/>
          </a:xfrm>
        </p:spPr>
      </p:pic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2971BB75-3EF6-43FE-8A16-6B8C392C4804}"/>
              </a:ext>
            </a:extLst>
          </p:cNvPr>
          <p:cNvSpPr txBox="1">
            <a:spLocks/>
          </p:cNvSpPr>
          <p:nvPr/>
        </p:nvSpPr>
        <p:spPr>
          <a:xfrm>
            <a:off x="6573081" y="2239617"/>
            <a:ext cx="4528274" cy="351504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831A0C-7E05-4308-A67A-78B9C208EBA8}"/>
              </a:ext>
            </a:extLst>
          </p:cNvPr>
          <p:cNvSpPr/>
          <p:nvPr/>
        </p:nvSpPr>
        <p:spPr>
          <a:xfrm>
            <a:off x="2114938" y="1703502"/>
            <a:ext cx="2478899" cy="61221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CD9795-B22C-4E24-B69E-133E9FAC7686}"/>
              </a:ext>
            </a:extLst>
          </p:cNvPr>
          <p:cNvSpPr txBox="1"/>
          <p:nvPr/>
        </p:nvSpPr>
        <p:spPr>
          <a:xfrm>
            <a:off x="1090613" y="749395"/>
            <a:ext cx="45275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2400" b="1" dirty="0">
                <a:solidFill>
                  <a:srgbClr val="213153"/>
                </a:solidFill>
                <a:latin typeface="+mj-lt"/>
                <a:ea typeface="Lato Black" panose="020F0502020204030203" pitchFamily="34" charset="0"/>
                <a:cs typeface="Lato Black" panose="020F0502020204030203" pitchFamily="34" charset="0"/>
              </a:rPr>
              <a:t>WHAT WE THINK LIFE AFTER TENURE WILL FEEL LIKE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8007E-90A1-4CA7-B1FE-DD8F147C1715}"/>
              </a:ext>
            </a:extLst>
          </p:cNvPr>
          <p:cNvSpPr/>
          <p:nvPr/>
        </p:nvSpPr>
        <p:spPr>
          <a:xfrm>
            <a:off x="7597406" y="1703502"/>
            <a:ext cx="2478899" cy="61221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742254-7C61-4743-9265-93B5C7B560D8}"/>
              </a:ext>
            </a:extLst>
          </p:cNvPr>
          <p:cNvSpPr txBox="1"/>
          <p:nvPr/>
        </p:nvSpPr>
        <p:spPr>
          <a:xfrm>
            <a:off x="6573081" y="749395"/>
            <a:ext cx="45275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2400" b="1" dirty="0">
                <a:solidFill>
                  <a:srgbClr val="213153"/>
                </a:solidFill>
                <a:latin typeface="+mj-lt"/>
                <a:ea typeface="Lato Black" panose="020F0502020204030203" pitchFamily="34" charset="0"/>
                <a:cs typeface="Lato Black" panose="020F0502020204030203" pitchFamily="34" charset="0"/>
              </a:rPr>
              <a:t>WHAT LIFE AFTER TENURE ACTUALLY FEELS LIKE</a:t>
            </a:r>
          </a:p>
        </p:txBody>
      </p:sp>
    </p:spTree>
    <p:extLst>
      <p:ext uri="{BB962C8B-B14F-4D97-AF65-F5344CB8AC3E}">
        <p14:creationId xmlns:p14="http://schemas.microsoft.com/office/powerpoint/2010/main" val="275651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3DD2419-B3C0-460C-987A-D3593E87D774}"/>
              </a:ext>
            </a:extLst>
          </p:cNvPr>
          <p:cNvSpPr txBox="1">
            <a:spLocks/>
          </p:cNvSpPr>
          <p:nvPr/>
        </p:nvSpPr>
        <p:spPr>
          <a:xfrm>
            <a:off x="1232694" y="457200"/>
            <a:ext cx="9726612" cy="80818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2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0" i="0" kern="1200">
                <a:solidFill>
                  <a:schemeClr val="tx1"/>
                </a:solidFill>
                <a:latin typeface="Montserrat Light" charset="0"/>
                <a:ea typeface="Montserrat Light" charset="0"/>
                <a:cs typeface="Montserrat Light" charset="0"/>
              </a:defRPr>
            </a:lvl1pPr>
          </a:lstStyle>
          <a:p>
            <a:pPr algn="ctr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  <a:ea typeface="+mn-ea"/>
                <a:cs typeface="+mn-cs"/>
              </a:rPr>
              <a:t>THE ‘REWARDS’ FOR EARNING TENURE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FE53AE-5DE7-4709-8E91-F1BB5C2C38E0}"/>
              </a:ext>
            </a:extLst>
          </p:cNvPr>
          <p:cNvSpPr txBox="1">
            <a:spLocks/>
          </p:cNvSpPr>
          <p:nvPr/>
        </p:nvSpPr>
        <p:spPr>
          <a:xfrm>
            <a:off x="3195429" y="1943677"/>
            <a:ext cx="5801139" cy="445712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0" indent="0" algn="l" defTabSz="914217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 lang="en-US" sz="24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1pPr>
            <a:lvl2pPr marL="457109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20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2pPr>
            <a:lvl3pPr marL="914217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8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3pPr>
            <a:lvl4pPr marL="1371326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 smtClean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4pPr>
            <a:lvl5pPr marL="1828434" indent="0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 lang="en-US" sz="1600" kern="1200" dirty="0">
                <a:solidFill>
                  <a:schemeClr val="tx1"/>
                </a:solidFill>
                <a:effectLst/>
                <a:latin typeface="Montserrat Hairline" charset="0"/>
                <a:ea typeface="Montserrat Hairline" charset="0"/>
                <a:cs typeface="Montserrat Hairline" charset="0"/>
              </a:defRPr>
            </a:lvl5pPr>
            <a:lvl6pPr marL="2514097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5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Teaching protections are lifted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Service load increases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Asked to serve as chair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Mentoring disappears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Grants are more competitive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Family life/crisis intervenes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New chair/dean moves goalposts to full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Lato Light"/>
                <a:cs typeface="Arial" panose="020B0604020202020204" pitchFamily="34" charset="0"/>
              </a:rPr>
              <a:t>Unclear path to promotion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latin typeface="Lato Light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i="1" dirty="0">
                <a:solidFill>
                  <a:schemeClr val="tx2"/>
                </a:solidFill>
                <a:latin typeface="Lato Light"/>
                <a:cs typeface="Arial" panose="020B0604020202020204" pitchFamily="34" charset="0"/>
              </a:rPr>
              <a:t>All of the above x2 for women, fac. of color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EFD105-87F3-4BBD-8962-6DE201652107}"/>
              </a:ext>
            </a:extLst>
          </p:cNvPr>
          <p:cNvSpPr/>
          <p:nvPr/>
        </p:nvSpPr>
        <p:spPr>
          <a:xfrm>
            <a:off x="4856550" y="1271380"/>
            <a:ext cx="2478899" cy="61221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738849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72294CFD-3B2C-4840-A666-4590906DC29E}"/>
              </a:ext>
            </a:extLst>
          </p:cNvPr>
          <p:cNvSpPr txBox="1"/>
          <p:nvPr/>
        </p:nvSpPr>
        <p:spPr>
          <a:xfrm>
            <a:off x="2606825" y="1511205"/>
            <a:ext cx="6986024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Average age of faculty by rank and tenure status at 50 COACHE research universities</a:t>
            </a:r>
            <a:endParaRPr lang="en-US" sz="2000" dirty="0">
              <a:solidFill>
                <a:srgbClr val="737571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6" y="127238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4151890" y="514210"/>
            <a:ext cx="388822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COACHE DATA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36955D0-B069-4CE2-9440-65C0E014E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541759"/>
              </p:ext>
            </p:extLst>
          </p:nvPr>
        </p:nvGraphicFramePr>
        <p:xfrm>
          <a:off x="2031999" y="2618895"/>
          <a:ext cx="8128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455115986"/>
                    </a:ext>
                  </a:extLst>
                </a:gridCol>
                <a:gridCol w="2584175">
                  <a:extLst>
                    <a:ext uri="{9D8B030D-6E8A-4147-A177-3AD203B41FA5}">
                      <a16:colId xmlns:a16="http://schemas.microsoft.com/office/drawing/2014/main" val="3520955782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4081512536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704169519"/>
                    </a:ext>
                  </a:extLst>
                </a:gridCol>
                <a:gridCol w="1254538">
                  <a:extLst>
                    <a:ext uri="{9D8B030D-6E8A-4147-A177-3AD203B41FA5}">
                      <a16:colId xmlns:a16="http://schemas.microsoft.com/office/drawing/2014/main" val="36091876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34339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dirty="0"/>
                        <a:t>Non Tenure-Track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Instructor/Lecturer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6,771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9638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2498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Associate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2,364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26547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054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Pre-tenure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11987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/>
                        <a:t>Tenured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Associate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90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18,306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83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84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72294CFD-3B2C-4840-A666-4590906DC29E}"/>
              </a:ext>
            </a:extLst>
          </p:cNvPr>
          <p:cNvSpPr txBox="1"/>
          <p:nvPr/>
        </p:nvSpPr>
        <p:spPr>
          <a:xfrm>
            <a:off x="2606825" y="1511205"/>
            <a:ext cx="6986024" cy="581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>
              <a:lnSpc>
                <a:spcPts val="2040"/>
              </a:lnSpc>
            </a:pPr>
            <a:r>
              <a:rPr lang="en-US" sz="1400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The following data represent the opinions of over 5,000 Associate Professors in the rank for 6+ years </a:t>
            </a:r>
            <a:endParaRPr lang="en-US" sz="1400" dirty="0">
              <a:solidFill>
                <a:srgbClr val="737571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1FE9815-2987-564B-AE7F-E3419C87854B}"/>
              </a:ext>
            </a:extLst>
          </p:cNvPr>
          <p:cNvSpPr/>
          <p:nvPr/>
        </p:nvSpPr>
        <p:spPr>
          <a:xfrm>
            <a:off x="5086666" y="1272385"/>
            <a:ext cx="2018667" cy="59210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44546A"/>
              </a:solidFill>
              <a:latin typeface="Lato Ligh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9EE461F-6FE3-F34B-A1D8-65C934899444}"/>
              </a:ext>
            </a:extLst>
          </p:cNvPr>
          <p:cNvSpPr txBox="1"/>
          <p:nvPr/>
        </p:nvSpPr>
        <p:spPr>
          <a:xfrm>
            <a:off x="4151890" y="514210"/>
            <a:ext cx="388822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213153"/>
                </a:solidFill>
                <a:latin typeface="Lato Black" panose="020F0502020204030203" pitchFamily="34" charset="0"/>
              </a:rPr>
              <a:t>COACHE DATA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186E646-7A88-074F-BC9D-732F0DB470F7}"/>
              </a:ext>
            </a:extLst>
          </p:cNvPr>
          <p:cNvGrpSpPr/>
          <p:nvPr/>
        </p:nvGrpSpPr>
        <p:grpSpPr>
          <a:xfrm>
            <a:off x="1926160" y="2584482"/>
            <a:ext cx="1840188" cy="1839931"/>
            <a:chOff x="17547946" y="3262365"/>
            <a:chExt cx="3503735" cy="3503249"/>
          </a:xfrm>
          <a:solidFill>
            <a:schemeClr val="bg1"/>
          </a:solidFill>
        </p:grpSpPr>
        <p:sp>
          <p:nvSpPr>
            <p:cNvPr id="36" name="Shape 493">
              <a:extLst>
                <a:ext uri="{FF2B5EF4-FFF2-40B4-BE49-F238E27FC236}">
                  <a16:creationId xmlns:a16="http://schemas.microsoft.com/office/drawing/2014/main" id="{53CFAC2A-D5D5-BD4A-A5DE-1FF8C2A1E64B}"/>
                </a:ext>
              </a:extLst>
            </p:cNvPr>
            <p:cNvSpPr/>
            <p:nvPr/>
          </p:nvSpPr>
          <p:spPr>
            <a:xfrm>
              <a:off x="17547946" y="3262366"/>
              <a:ext cx="3503247" cy="3503248"/>
            </a:xfrm>
            <a:prstGeom prst="ellipse">
              <a:avLst/>
            </a:prstGeom>
            <a:grpFill/>
            <a:ln w="3175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sz="675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  <p:sp>
          <p:nvSpPr>
            <p:cNvPr id="37" name="Shape 515">
              <a:extLst>
                <a:ext uri="{FF2B5EF4-FFF2-40B4-BE49-F238E27FC236}">
                  <a16:creationId xmlns:a16="http://schemas.microsoft.com/office/drawing/2014/main" id="{E9FE3157-4A3F-674D-B8F0-90F85B0CB885}"/>
                </a:ext>
              </a:extLst>
            </p:cNvPr>
            <p:cNvSpPr/>
            <p:nvPr/>
          </p:nvSpPr>
          <p:spPr>
            <a:xfrm>
              <a:off x="17547949" y="3262365"/>
              <a:ext cx="3503248" cy="3503248"/>
            </a:xfrm>
            <a:prstGeom prst="arc">
              <a:avLst>
                <a:gd name="adj1" fmla="val 16155834"/>
                <a:gd name="adj2" fmla="val 6170297"/>
              </a:avLst>
            </a:prstGeom>
            <a:grpFill/>
            <a:ln w="317500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sz="675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  <p:sp>
          <p:nvSpPr>
            <p:cNvPr id="38" name="Shape 978">
              <a:extLst>
                <a:ext uri="{FF2B5EF4-FFF2-40B4-BE49-F238E27FC236}">
                  <a16:creationId xmlns:a16="http://schemas.microsoft.com/office/drawing/2014/main" id="{E7A4AD72-AED4-BD4B-8ABB-42861BCCFEAD}"/>
                </a:ext>
              </a:extLst>
            </p:cNvPr>
            <p:cNvSpPr/>
            <p:nvPr/>
          </p:nvSpPr>
          <p:spPr>
            <a:xfrm>
              <a:off x="17577793" y="3284452"/>
              <a:ext cx="3473888" cy="3473884"/>
            </a:xfrm>
            <a:prstGeom prst="ellipse">
              <a:avLst/>
            </a:prstGeom>
            <a:grpFill/>
            <a:ln>
              <a:noFill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05036CD-F194-DC40-B558-D5077D725FAD}"/>
              </a:ext>
            </a:extLst>
          </p:cNvPr>
          <p:cNvGrpSpPr/>
          <p:nvPr/>
        </p:nvGrpSpPr>
        <p:grpSpPr>
          <a:xfrm>
            <a:off x="7752661" y="2580659"/>
            <a:ext cx="1840188" cy="1839931"/>
            <a:chOff x="17547946" y="3262365"/>
            <a:chExt cx="3503735" cy="3503250"/>
          </a:xfrm>
          <a:solidFill>
            <a:schemeClr val="bg1"/>
          </a:solidFill>
        </p:grpSpPr>
        <p:sp>
          <p:nvSpPr>
            <p:cNvPr id="40" name="Shape 493">
              <a:extLst>
                <a:ext uri="{FF2B5EF4-FFF2-40B4-BE49-F238E27FC236}">
                  <a16:creationId xmlns:a16="http://schemas.microsoft.com/office/drawing/2014/main" id="{86208879-78B5-4845-A836-020E536C7865}"/>
                </a:ext>
              </a:extLst>
            </p:cNvPr>
            <p:cNvSpPr/>
            <p:nvPr/>
          </p:nvSpPr>
          <p:spPr>
            <a:xfrm>
              <a:off x="17547946" y="3262367"/>
              <a:ext cx="3503248" cy="3503248"/>
            </a:xfrm>
            <a:prstGeom prst="ellipse">
              <a:avLst/>
            </a:prstGeom>
            <a:grpFill/>
            <a:ln w="3175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sz="675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  <p:sp>
          <p:nvSpPr>
            <p:cNvPr id="41" name="Shape 515">
              <a:extLst>
                <a:ext uri="{FF2B5EF4-FFF2-40B4-BE49-F238E27FC236}">
                  <a16:creationId xmlns:a16="http://schemas.microsoft.com/office/drawing/2014/main" id="{27ACC6FE-2E43-DE41-BEA8-B95F42289B84}"/>
                </a:ext>
              </a:extLst>
            </p:cNvPr>
            <p:cNvSpPr/>
            <p:nvPr/>
          </p:nvSpPr>
          <p:spPr>
            <a:xfrm>
              <a:off x="17547949" y="3262365"/>
              <a:ext cx="3503248" cy="3503248"/>
            </a:xfrm>
            <a:prstGeom prst="arc">
              <a:avLst>
                <a:gd name="adj1" fmla="val 15647938"/>
                <a:gd name="adj2" fmla="val 5371102"/>
              </a:avLst>
            </a:prstGeom>
            <a:grpFill/>
            <a:ln w="317500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sz="675" dirty="0">
                <a:solidFill>
                  <a:srgbClr val="73757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  <p:sp>
          <p:nvSpPr>
            <p:cNvPr id="42" name="Shape 978">
              <a:extLst>
                <a:ext uri="{FF2B5EF4-FFF2-40B4-BE49-F238E27FC236}">
                  <a16:creationId xmlns:a16="http://schemas.microsoft.com/office/drawing/2014/main" id="{547E8EDC-BBED-9040-A8B4-11185DF59F39}"/>
                </a:ext>
              </a:extLst>
            </p:cNvPr>
            <p:cNvSpPr/>
            <p:nvPr/>
          </p:nvSpPr>
          <p:spPr>
            <a:xfrm>
              <a:off x="17577793" y="3284452"/>
              <a:ext cx="3473888" cy="3473884"/>
            </a:xfrm>
            <a:prstGeom prst="ellipse">
              <a:avLst/>
            </a:prstGeom>
            <a:grpFill/>
            <a:ln>
              <a:noFill/>
            </a:ln>
          </p:spPr>
          <p:txBody>
            <a:bodyPr lIns="45695" tIns="22841" rIns="45695" bIns="22841" anchor="ctr" anchorCtr="0">
              <a:noAutofit/>
            </a:bodyPr>
            <a:lstStyle/>
            <a:p>
              <a:pPr algn="ctr" defTabSz="914217"/>
              <a:endParaRPr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  <a:sym typeface="Calibri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0951F989-3E8B-0E43-9337-468B28E645B6}"/>
              </a:ext>
            </a:extLst>
          </p:cNvPr>
          <p:cNvSpPr txBox="1"/>
          <p:nvPr/>
        </p:nvSpPr>
        <p:spPr>
          <a:xfrm>
            <a:off x="2384249" y="3250531"/>
            <a:ext cx="93968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17"/>
            <a:r>
              <a:rPr lang="en-US" sz="30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45%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34C6B61-759F-CB4E-9B7A-68150D025995}"/>
              </a:ext>
            </a:extLst>
          </p:cNvPr>
          <p:cNvSpPr txBox="1"/>
          <p:nvPr/>
        </p:nvSpPr>
        <p:spPr>
          <a:xfrm>
            <a:off x="8210750" y="3246708"/>
            <a:ext cx="93968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217"/>
            <a:r>
              <a:rPr lang="en-US" sz="3000" b="1" dirty="0">
                <a:solidFill>
                  <a:srgbClr val="445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40%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965033A-142B-4142-BD9E-DF5C1546D03A}"/>
              </a:ext>
            </a:extLst>
          </p:cNvPr>
          <p:cNvGrpSpPr/>
          <p:nvPr/>
        </p:nvGrpSpPr>
        <p:grpSpPr>
          <a:xfrm>
            <a:off x="954072" y="4859164"/>
            <a:ext cx="3800033" cy="1548728"/>
            <a:chOff x="1701959" y="9885418"/>
            <a:chExt cx="4458854" cy="3097456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B0E7DB5-3B58-A746-8BBE-D56A5DD2000A}"/>
                </a:ext>
              </a:extLst>
            </p:cNvPr>
            <p:cNvSpPr/>
            <p:nvPr/>
          </p:nvSpPr>
          <p:spPr>
            <a:xfrm>
              <a:off x="1820561" y="9885418"/>
              <a:ext cx="422165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Somewhat or Strongly Disagree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707FC75-9ECF-8948-BB89-237E48EE5245}"/>
                </a:ext>
              </a:extLst>
            </p:cNvPr>
            <p:cNvSpPr/>
            <p:nvPr/>
          </p:nvSpPr>
          <p:spPr>
            <a:xfrm>
              <a:off x="1701959" y="10601836"/>
              <a:ext cx="4458854" cy="23810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217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With the </a:t>
              </a: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</a:rPr>
                <a:t>statement </a:t>
              </a:r>
            </a:p>
            <a:p>
              <a:pPr algn="ctr" defTabSz="914217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</a:rPr>
                <a:t>“My department has a culture where associate professors are encouraged to work towards promotion to full.”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BEE5E0D-8DC2-4683-B666-FD1D7D38B053}"/>
              </a:ext>
            </a:extLst>
          </p:cNvPr>
          <p:cNvGrpSpPr/>
          <p:nvPr/>
        </p:nvGrpSpPr>
        <p:grpSpPr>
          <a:xfrm>
            <a:off x="6772610" y="4764970"/>
            <a:ext cx="3800033" cy="984919"/>
            <a:chOff x="1701959" y="9885418"/>
            <a:chExt cx="4458854" cy="1969838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3A4933C-A5CF-49A3-882E-B8CDA100278E}"/>
                </a:ext>
              </a:extLst>
            </p:cNvPr>
            <p:cNvSpPr/>
            <p:nvPr/>
          </p:nvSpPr>
          <p:spPr>
            <a:xfrm>
              <a:off x="1820561" y="9885418"/>
              <a:ext cx="422165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217"/>
              <a:r>
                <a:rPr lang="en-US" b="1" dirty="0">
                  <a:solidFill>
                    <a:srgbClr val="44546A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Have No Plans…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DE7B650-F447-4262-97B0-25EBDC29270B}"/>
                </a:ext>
              </a:extLst>
            </p:cNvPr>
            <p:cNvSpPr/>
            <p:nvPr/>
          </p:nvSpPr>
          <p:spPr>
            <a:xfrm>
              <a:off x="1701959" y="10601836"/>
              <a:ext cx="4458854" cy="12534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217">
                <a:lnSpc>
                  <a:spcPts val="2150"/>
                </a:lnSpc>
              </a:pPr>
              <a:r>
                <a:rPr lang="en-US" sz="1400" dirty="0">
                  <a:solidFill>
                    <a:srgbClr val="73757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… to submit their dossier for promotion to full professor </a:t>
              </a:r>
              <a:endParaRPr lang="en-US" sz="1400" dirty="0">
                <a:solidFill>
                  <a:srgbClr val="737571"/>
                </a:solidFill>
                <a:latin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5088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5A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422787-EF83-43DE-A0AD-2B6D5F6AF538}"/>
              </a:ext>
            </a:extLst>
          </p:cNvPr>
          <p:cNvSpPr txBox="1"/>
          <p:nvPr/>
        </p:nvSpPr>
        <p:spPr>
          <a:xfrm>
            <a:off x="2411413" y="2652147"/>
            <a:ext cx="736917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4000" b="1" dirty="0">
                <a:solidFill>
                  <a:srgbClr val="FFFFFF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Vicki Baker, MBA, MS, PhD</a:t>
            </a:r>
          </a:p>
          <a:p>
            <a:pPr algn="ctr" defTabSz="914217"/>
            <a:endParaRPr lang="en-US" sz="4000" b="1" dirty="0">
              <a:solidFill>
                <a:srgbClr val="FFFFFF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9F5314-366F-4AEF-BD72-F84E122B99BA}"/>
              </a:ext>
            </a:extLst>
          </p:cNvPr>
          <p:cNvSpPr txBox="1"/>
          <p:nvPr/>
        </p:nvSpPr>
        <p:spPr>
          <a:xfrm>
            <a:off x="3417133" y="3975586"/>
            <a:ext cx="53577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-Why mid-career faculty</a:t>
            </a:r>
          </a:p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-Motivation behind the edited volume</a:t>
            </a:r>
          </a:p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-Organization of the edited volume</a:t>
            </a:r>
          </a:p>
          <a:p>
            <a:pPr algn="ctr" defTabSz="914217">
              <a:lnSpc>
                <a:spcPts val="2040"/>
              </a:lnSpc>
            </a:pPr>
            <a:r>
              <a:rPr lang="en-US" sz="2000" dirty="0">
                <a:solidFill>
                  <a:srgbClr val="FFFFFF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-Key Trends/Takeaways</a:t>
            </a:r>
          </a:p>
          <a:p>
            <a:pPr algn="ctr" defTabSz="914217">
              <a:lnSpc>
                <a:spcPts val="2040"/>
              </a:lnSpc>
            </a:pPr>
            <a:endParaRPr lang="en-US" sz="2000" dirty="0">
              <a:solidFill>
                <a:srgbClr val="FFFFFF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algn="ctr" defTabSz="914217">
              <a:lnSpc>
                <a:spcPts val="2040"/>
              </a:lnSpc>
            </a:pPr>
            <a:endParaRPr lang="en-US" sz="200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629363-4DC0-4835-A24E-4BC92F5DF904}"/>
              </a:ext>
            </a:extLst>
          </p:cNvPr>
          <p:cNvSpPr/>
          <p:nvPr/>
        </p:nvSpPr>
        <p:spPr>
          <a:xfrm>
            <a:off x="4267200" y="3429001"/>
            <a:ext cx="3810000" cy="85724"/>
          </a:xfrm>
          <a:prstGeom prst="rect">
            <a:avLst/>
          </a:prstGeom>
          <a:solidFill>
            <a:srgbClr val="9C66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dirty="0">
              <a:solidFill>
                <a:srgbClr val="FFFFFF"/>
              </a:solidFill>
              <a:latin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511440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Theme">
  <a:themeElements>
    <a:clrScheme name="Custom 201">
      <a:dk1>
        <a:srgbClr val="737571"/>
      </a:dk1>
      <a:lt1>
        <a:srgbClr val="FFFFFF"/>
      </a:lt1>
      <a:dk2>
        <a:srgbClr val="44546A"/>
      </a:dk2>
      <a:lt2>
        <a:srgbClr val="E7E6E6"/>
      </a:lt2>
      <a:accent1>
        <a:srgbClr val="263445"/>
      </a:accent1>
      <a:accent2>
        <a:srgbClr val="EEB057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1205</Words>
  <Application>Microsoft Office PowerPoint</Application>
  <PresentationFormat>Widescreen</PresentationFormat>
  <Paragraphs>220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Calibri</vt:lpstr>
      <vt:lpstr>Calibri Light</vt:lpstr>
      <vt:lpstr>Gill Sans</vt:lpstr>
      <vt:lpstr>ITC Franklin Gothic Std Book</vt:lpstr>
      <vt:lpstr>Lato</vt:lpstr>
      <vt:lpstr>Lato Black</vt:lpstr>
      <vt:lpstr>Lato Light</vt:lpstr>
      <vt:lpstr>Montserrat</vt:lpstr>
      <vt:lpstr>Montserrat Hairline</vt:lpstr>
      <vt:lpstr>Montserrat Light</vt:lpstr>
      <vt:lpstr>Office Theme</vt:lpstr>
      <vt:lpstr>Default Theme</vt:lpstr>
      <vt:lpstr>WELCOME TO ‘SUCCESS AFTER TENURE’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Scungio, Lauren Alexandra</dc:creator>
  <cp:lastModifiedBy>Scungio, Lauren Alexandra</cp:lastModifiedBy>
  <cp:revision>12</cp:revision>
  <cp:lastPrinted>2018-10-26T14:51:55Z</cp:lastPrinted>
  <dcterms:created xsi:type="dcterms:W3CDTF">2018-10-25T17:12:37Z</dcterms:created>
  <dcterms:modified xsi:type="dcterms:W3CDTF">2018-10-26T15:22:08Z</dcterms:modified>
</cp:coreProperties>
</file>