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05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010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515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021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526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031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536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041" algn="l" defTabSz="2194505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C21"/>
    <a:srgbClr val="4E3629"/>
    <a:srgbClr val="BFBAB1"/>
    <a:srgbClr val="FF0000"/>
    <a:srgbClr val="28150F"/>
    <a:srgbClr val="5E689A"/>
    <a:srgbClr val="7175AA"/>
    <a:srgbClr val="163CA6"/>
    <a:srgbClr val="205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27" autoAdjust="0"/>
    <p:restoredTop sz="96667" autoAdjust="0"/>
  </p:normalViewPr>
  <p:slideViewPr>
    <p:cSldViewPr snapToGrid="0" snapToObjects="1">
      <p:cViewPr>
        <p:scale>
          <a:sx n="46" d="100"/>
          <a:sy n="46" d="100"/>
        </p:scale>
        <p:origin x="2344" y="2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7CDB7-4985-9A4C-9757-1136B60D0911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811F-2536-5048-9FA6-807AC9DBE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1811F-2536-5048-9FA6-807AC9DBEC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1"/>
            <a:ext cx="47404019" cy="13482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1"/>
            <a:ext cx="141480543" cy="13482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3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5"/>
            <a:ext cx="37307520" cy="7200899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05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01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2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2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3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3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04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3" y="36865561"/>
            <a:ext cx="94442280" cy="1042797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3" y="36865561"/>
            <a:ext cx="94442280" cy="10427970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1"/>
            <a:ext cx="19392903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05" indent="0">
              <a:buNone/>
              <a:defRPr sz="9600" b="1"/>
            </a:lvl2pPr>
            <a:lvl3pPr marL="4389010" indent="0">
              <a:buNone/>
              <a:defRPr sz="8600" b="1"/>
            </a:lvl3pPr>
            <a:lvl4pPr marL="6583515" indent="0">
              <a:buNone/>
              <a:defRPr sz="7700" b="1"/>
            </a:lvl4pPr>
            <a:lvl5pPr marL="8778021" indent="0">
              <a:buNone/>
              <a:defRPr sz="7700" b="1"/>
            </a:lvl5pPr>
            <a:lvl6pPr marL="10972526" indent="0">
              <a:buNone/>
              <a:defRPr sz="7700" b="1"/>
            </a:lvl6pPr>
            <a:lvl7pPr marL="13167031" indent="0">
              <a:buNone/>
              <a:defRPr sz="7700" b="1"/>
            </a:lvl7pPr>
            <a:lvl8pPr marL="15361536" indent="0">
              <a:buNone/>
              <a:defRPr sz="7700" b="1"/>
            </a:lvl8pPr>
            <a:lvl9pPr marL="17556041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1"/>
            <a:ext cx="19400520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05" indent="0">
              <a:buNone/>
              <a:defRPr sz="9600" b="1"/>
            </a:lvl2pPr>
            <a:lvl3pPr marL="4389010" indent="0">
              <a:buNone/>
              <a:defRPr sz="8600" b="1"/>
            </a:lvl3pPr>
            <a:lvl4pPr marL="6583515" indent="0">
              <a:buNone/>
              <a:defRPr sz="7700" b="1"/>
            </a:lvl4pPr>
            <a:lvl5pPr marL="8778021" indent="0">
              <a:buNone/>
              <a:defRPr sz="7700" b="1"/>
            </a:lvl5pPr>
            <a:lvl6pPr marL="10972526" indent="0">
              <a:buNone/>
              <a:defRPr sz="7700" b="1"/>
            </a:lvl6pPr>
            <a:lvl7pPr marL="13167031" indent="0">
              <a:buNone/>
              <a:defRPr sz="7700" b="1"/>
            </a:lvl7pPr>
            <a:lvl8pPr marL="15361536" indent="0">
              <a:buNone/>
              <a:defRPr sz="7700" b="1"/>
            </a:lvl8pPr>
            <a:lvl9pPr marL="17556041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2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05" indent="0">
              <a:buNone/>
              <a:defRPr sz="5800"/>
            </a:lvl2pPr>
            <a:lvl3pPr marL="4389010" indent="0">
              <a:buNone/>
              <a:defRPr sz="4800"/>
            </a:lvl3pPr>
            <a:lvl4pPr marL="6583515" indent="0">
              <a:buNone/>
              <a:defRPr sz="4300"/>
            </a:lvl4pPr>
            <a:lvl5pPr marL="8778021" indent="0">
              <a:buNone/>
              <a:defRPr sz="4300"/>
            </a:lvl5pPr>
            <a:lvl6pPr marL="10972526" indent="0">
              <a:buNone/>
              <a:defRPr sz="4300"/>
            </a:lvl6pPr>
            <a:lvl7pPr marL="13167031" indent="0">
              <a:buNone/>
              <a:defRPr sz="4300"/>
            </a:lvl7pPr>
            <a:lvl8pPr marL="15361536" indent="0">
              <a:buNone/>
              <a:defRPr sz="4300"/>
            </a:lvl8pPr>
            <a:lvl9pPr marL="17556041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05" indent="0">
              <a:buNone/>
              <a:defRPr sz="13400"/>
            </a:lvl2pPr>
            <a:lvl3pPr marL="4389010" indent="0">
              <a:buNone/>
              <a:defRPr sz="11500"/>
            </a:lvl3pPr>
            <a:lvl4pPr marL="6583515" indent="0">
              <a:buNone/>
              <a:defRPr sz="9600"/>
            </a:lvl4pPr>
            <a:lvl5pPr marL="8778021" indent="0">
              <a:buNone/>
              <a:defRPr sz="9600"/>
            </a:lvl5pPr>
            <a:lvl6pPr marL="10972526" indent="0">
              <a:buNone/>
              <a:defRPr sz="9600"/>
            </a:lvl6pPr>
            <a:lvl7pPr marL="13167031" indent="0">
              <a:buNone/>
              <a:defRPr sz="9600"/>
            </a:lvl7pPr>
            <a:lvl8pPr marL="15361536" indent="0">
              <a:buNone/>
              <a:defRPr sz="9600"/>
            </a:lvl8pPr>
            <a:lvl9pPr marL="17556041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1"/>
            <a:ext cx="26334720" cy="3863339"/>
          </a:xfrm>
        </p:spPr>
        <p:txBody>
          <a:bodyPr/>
          <a:lstStyle>
            <a:lvl1pPr marL="0" indent="0">
              <a:buNone/>
              <a:defRPr sz="6700"/>
            </a:lvl1pPr>
            <a:lvl2pPr marL="2194505" indent="0">
              <a:buNone/>
              <a:defRPr sz="5800"/>
            </a:lvl2pPr>
            <a:lvl3pPr marL="4389010" indent="0">
              <a:buNone/>
              <a:defRPr sz="4800"/>
            </a:lvl3pPr>
            <a:lvl4pPr marL="6583515" indent="0">
              <a:buNone/>
              <a:defRPr sz="4300"/>
            </a:lvl4pPr>
            <a:lvl5pPr marL="8778021" indent="0">
              <a:buNone/>
              <a:defRPr sz="4300"/>
            </a:lvl5pPr>
            <a:lvl6pPr marL="10972526" indent="0">
              <a:buNone/>
              <a:defRPr sz="4300"/>
            </a:lvl6pPr>
            <a:lvl7pPr marL="13167031" indent="0">
              <a:buNone/>
              <a:defRPr sz="4300"/>
            </a:lvl7pPr>
            <a:lvl8pPr marL="15361536" indent="0">
              <a:buNone/>
              <a:defRPr sz="4300"/>
            </a:lvl8pPr>
            <a:lvl9pPr marL="17556041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7B43-68EA-2F49-A6CC-2502B5F746C5}" type="datetimeFigureOut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D1CC-780F-6744-88B4-D61463EB07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05" rtl="0" eaLnBrk="1" latinLnBrk="0" hangingPunct="1">
        <a:spcBef>
          <a:spcPct val="0"/>
        </a:spcBef>
        <a:buNone/>
        <a:defRPr sz="210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879" indent="-1645879" algn="l" defTabSz="2194505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71" indent="-1371566" algn="l" defTabSz="2194505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3" indent="-1097253" algn="l" defTabSz="2194505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768" indent="-1097253" algn="l" defTabSz="219450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273" indent="-1097253" algn="l" defTabSz="2194505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778" indent="-1097253" algn="l" defTabSz="219450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283" indent="-1097253" algn="l" defTabSz="219450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89" indent="-1097253" algn="l" defTabSz="219450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294" indent="-1097253" algn="l" defTabSz="2194505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05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10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15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21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26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31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36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041" algn="l" defTabSz="2194505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 flipV="1">
            <a:off x="356839" y="7116283"/>
            <a:ext cx="43236996" cy="25564223"/>
          </a:xfrm>
          <a:prstGeom prst="rect">
            <a:avLst/>
          </a:prstGeom>
          <a:gradFill>
            <a:gsLst>
              <a:gs pos="0">
                <a:srgbClr val="BFBAB1"/>
              </a:gs>
              <a:gs pos="99000">
                <a:srgbClr val="4E3629"/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latin typeface="Baskerville Old Face" pitchFamily="18" charset="0"/>
              <a:cs typeface="Baskerville"/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356839" y="192504"/>
            <a:ext cx="43236996" cy="3894937"/>
          </a:xfrm>
          <a:prstGeom prst="rect">
            <a:avLst/>
          </a:prstGeom>
          <a:solidFill>
            <a:srgbClr val="4E36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latin typeface="Baskerville Old Face" pitchFamily="18" charset="0"/>
              <a:cs typeface="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6829" y="550328"/>
            <a:ext cx="41833513" cy="31700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10000" dirty="0">
                <a:solidFill>
                  <a:schemeClr val="bg1"/>
                </a:solidFill>
                <a:latin typeface="Baskerville Old Face" pitchFamily="18" charset="0"/>
                <a:cs typeface="Baskerville"/>
              </a:rPr>
              <a:t>Towards a Better Understanding of Code Navigation Challenges Faced by Developers with Visual Impairments: Requirements Elicitation Study</a:t>
            </a:r>
          </a:p>
        </p:txBody>
      </p:sp>
      <p:sp>
        <p:nvSpPr>
          <p:cNvPr id="88" name="Rectangle 87"/>
          <p:cNvSpPr/>
          <p:nvPr/>
        </p:nvSpPr>
        <p:spPr>
          <a:xfrm flipV="1">
            <a:off x="356839" y="4168269"/>
            <a:ext cx="43236996" cy="28239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latin typeface="Baskerville Old Face" pitchFamily="18" charset="0"/>
              <a:cs typeface="Baskervill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2106" y="4421245"/>
            <a:ext cx="34488572" cy="370870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Khaled L. Albusays</a:t>
            </a:r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, Matt Huenerfauth</a:t>
            </a:r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, Stephanie Ludi</a:t>
            </a:r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2</a:t>
            </a:r>
            <a:endParaRPr lang="en-US" sz="47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algn="ctr"/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Computing &amp; Information 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Sciences Ph.D. 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Program, </a:t>
            </a:r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Department 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of Information Sciences &amp; 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Technologies, </a:t>
            </a:r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2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Department 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of Computer 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Science</a:t>
            </a:r>
            <a:endParaRPr lang="en-US" sz="47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algn="ctr"/>
            <a:r>
              <a:rPr lang="en-US" sz="4700" baseline="300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Rochester 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Institute of 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Technology, </a:t>
            </a:r>
            <a:r>
              <a:rPr lang="en-US" sz="4700" baseline="300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2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University </a:t>
            </a:r>
            <a:r>
              <a:rPr lang="en-US" sz="4700" dirty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of North </a:t>
            </a:r>
            <a:r>
              <a:rPr lang="en-US" sz="47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Texas</a:t>
            </a:r>
            <a:endParaRPr lang="en-US" sz="47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algn="ctr"/>
            <a:endParaRPr lang="en-US" sz="47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  <a:p>
            <a:endParaRPr lang="en-US" sz="47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6839" y="4035265"/>
            <a:ext cx="43236996" cy="176270"/>
          </a:xfrm>
          <a:prstGeom prst="rect">
            <a:avLst/>
          </a:prstGeom>
          <a:solidFill>
            <a:srgbClr val="DD5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rgbClr val="FF0000"/>
              </a:solidFill>
              <a:latin typeface="Baskerville Old Face" pitchFamily="18" charset="0"/>
              <a:cs typeface="Baskerville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6839" y="6931813"/>
            <a:ext cx="43236996" cy="188451"/>
          </a:xfrm>
          <a:prstGeom prst="rect">
            <a:avLst/>
          </a:prstGeom>
          <a:solidFill>
            <a:srgbClr val="DD5C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rgbClr val="FF0000"/>
              </a:solidFill>
              <a:latin typeface="Baskerville Old Face" pitchFamily="18" charset="0"/>
              <a:cs typeface="Baskerville"/>
            </a:endParaRPr>
          </a:p>
        </p:txBody>
      </p:sp>
      <p:pic>
        <p:nvPicPr>
          <p:cNvPr id="10" name="Picture 9" descr="rit_white_no_bar-pd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62" y="4651417"/>
            <a:ext cx="6069221" cy="1836739"/>
          </a:xfrm>
          <a:prstGeom prst="rect">
            <a:avLst/>
          </a:prstGeom>
        </p:spPr>
      </p:pic>
      <p:sp>
        <p:nvSpPr>
          <p:cNvPr id="63" name="Rounded Rectangle 62"/>
          <p:cNvSpPr/>
          <p:nvPr/>
        </p:nvSpPr>
        <p:spPr>
          <a:xfrm>
            <a:off x="681404" y="7432072"/>
            <a:ext cx="10588763" cy="24951978"/>
          </a:xfrm>
          <a:prstGeom prst="roundRect">
            <a:avLst/>
          </a:prstGeom>
          <a:solidFill>
            <a:srgbClr val="BFBAB1"/>
          </a:solidFill>
          <a:ln>
            <a:solidFill>
              <a:srgbClr val="4E3629"/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466">
              <a:solidFill>
                <a:sysClr val="windowText" lastClr="00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1575828" y="7432072"/>
            <a:ext cx="20663232" cy="25002594"/>
          </a:xfrm>
          <a:prstGeom prst="roundRect">
            <a:avLst/>
          </a:prstGeom>
          <a:solidFill>
            <a:srgbClr val="BFBAB1"/>
          </a:solidFill>
          <a:ln>
            <a:solidFill>
              <a:srgbClr val="4E3629"/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466">
              <a:solidFill>
                <a:sysClr val="windowText" lastClr="00000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2555467" y="7432072"/>
            <a:ext cx="10588763" cy="25002594"/>
          </a:xfrm>
          <a:prstGeom prst="roundRect">
            <a:avLst/>
          </a:prstGeom>
          <a:solidFill>
            <a:srgbClr val="BFBAB1"/>
          </a:solidFill>
          <a:ln>
            <a:solidFill>
              <a:srgbClr val="4E3629"/>
            </a:solidFill>
            <a:prstDash val="sys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466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03" y="8761808"/>
            <a:ext cx="10276694" cy="5368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BFBAB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Oval 19"/>
          <p:cNvSpPr/>
          <p:nvPr/>
        </p:nvSpPr>
        <p:spPr>
          <a:xfrm>
            <a:off x="27670237" y="7704142"/>
            <a:ext cx="2160411" cy="2077972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523" y="7689586"/>
            <a:ext cx="2123892" cy="2123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396" y="12943134"/>
            <a:ext cx="1606782" cy="1578308"/>
          </a:xfrm>
          <a:prstGeom prst="ellipse">
            <a:avLst/>
          </a:prstGeom>
          <a:ln w="25400" cap="rnd">
            <a:solidFill>
              <a:srgbClr val="BFBAB1"/>
            </a:solidFill>
            <a:prstDash val="sysDash"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12063408" y="15321379"/>
            <a:ext cx="19823858" cy="394112"/>
          </a:xfrm>
          <a:prstGeom prst="rect">
            <a:avLst/>
          </a:prstGeom>
          <a:gradFill flip="none" rotWithShape="1">
            <a:gsLst>
              <a:gs pos="0">
                <a:srgbClr val="DD5C21"/>
              </a:gs>
              <a:gs pos="56000">
                <a:srgbClr val="4E3629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682897" y="14288287"/>
            <a:ext cx="1150028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Baskerville Old Face" charset="0"/>
                <a:ea typeface="Baskerville Old Face" charset="0"/>
                <a:cs typeface="Baskerville Old Face" charset="0"/>
              </a:rPr>
              <a:t>Visual Presentation of IDE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771827" y="14187392"/>
            <a:ext cx="10020509" cy="371488"/>
          </a:xfrm>
          <a:prstGeom prst="rect">
            <a:avLst/>
          </a:prstGeom>
          <a:gradFill flip="none" rotWithShape="1">
            <a:gsLst>
              <a:gs pos="0">
                <a:srgbClr val="DD5C21"/>
              </a:gs>
              <a:gs pos="56000">
                <a:srgbClr val="4E3629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90235" y="7438446"/>
            <a:ext cx="1055997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Motivations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6676" y="8665977"/>
            <a:ext cx="9825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Few empirical studies exclusively focused on defining code navigation challenges.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fill gaps in the research needed to address the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difficulties.</a:t>
            </a:r>
            <a:endParaRPr lang="en-US" sz="4000" dirty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better understand the problem domain as well as the user needs.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collect user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requirements</a:t>
            </a: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in order to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help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us define </a:t>
            </a: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code navigation system features.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26591" y="14636706"/>
            <a:ext cx="10510979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Goals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06829" y="15817899"/>
            <a:ext cx="98250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understand software development challenges and workarounds.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understand the types of assistive technologies, programming tools and languages used by blind developers.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To </a:t>
            </a: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investigate code navigation </a:t>
            </a: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difficulties and </a:t>
            </a: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workarounds.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investigate existing, tool based navigation solutions.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To determine user needs and system features for a proposed solutions.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771827" y="23091385"/>
            <a:ext cx="10020509" cy="371488"/>
          </a:xfrm>
          <a:prstGeom prst="rect">
            <a:avLst/>
          </a:prstGeom>
          <a:gradFill flip="none" rotWithShape="1">
            <a:gsLst>
              <a:gs pos="0">
                <a:srgbClr val="DD5C21"/>
              </a:gs>
              <a:gs pos="56000">
                <a:srgbClr val="4E3629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19448" y="23576901"/>
            <a:ext cx="1050154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Research Questions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057721" y="24905959"/>
            <a:ext cx="9825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Baskerville Old Face" charset="0"/>
                <a:ea typeface="Baskerville Old Face" charset="0"/>
                <a:cs typeface="Baskerville Old Face" charset="0"/>
              </a:rPr>
              <a:t>RQ1 - </a:t>
            </a:r>
            <a:r>
              <a:rPr lang="en-US" sz="4000" i="1" dirty="0">
                <a:latin typeface="Baskerville Old Face" charset="0"/>
                <a:ea typeface="Baskerville Old Face" charset="0"/>
                <a:cs typeface="Baskerville Old Face" charset="0"/>
              </a:rPr>
              <a:t>What are the difficulties faced by blind developers when navigating through software code?</a:t>
            </a:r>
          </a:p>
          <a:p>
            <a:endParaRPr lang="en-US" sz="4000" i="1" dirty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r>
              <a:rPr lang="en-US" sz="4000" i="1" dirty="0" smtClean="0">
                <a:latin typeface="Baskerville Old Face" charset="0"/>
                <a:ea typeface="Baskerville Old Face" charset="0"/>
                <a:cs typeface="Baskerville Old Face" charset="0"/>
              </a:rPr>
              <a:t>RQ2 - </a:t>
            </a:r>
            <a:r>
              <a:rPr lang="en-US" sz="4000" i="1" dirty="0">
                <a:latin typeface="Baskerville Old Face" charset="0"/>
                <a:ea typeface="Baskerville Old Face" charset="0"/>
                <a:cs typeface="Baskerville Old Face" charset="0"/>
              </a:rPr>
              <a:t>What tools do blind developers use when programming that include the task of code navigation?</a:t>
            </a:r>
          </a:p>
          <a:p>
            <a:endParaRPr lang="en-US" sz="4000" i="1" dirty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r>
              <a:rPr lang="en-US" sz="4000" i="1" dirty="0" smtClean="0">
                <a:latin typeface="Baskerville Old Face" charset="0"/>
                <a:ea typeface="Baskerville Old Face" charset="0"/>
                <a:cs typeface="Baskerville Old Face" charset="0"/>
              </a:rPr>
              <a:t>RQ3 - </a:t>
            </a:r>
            <a:r>
              <a:rPr lang="en-US" sz="4000" i="1" dirty="0">
                <a:latin typeface="Baskerville Old Face" charset="0"/>
                <a:ea typeface="Baskerville Old Face" charset="0"/>
                <a:cs typeface="Baskerville Old Face" charset="0"/>
              </a:rPr>
              <a:t>How do blind developers use workarounds to overcome code navigation challenges?</a:t>
            </a:r>
          </a:p>
          <a:p>
            <a:endParaRPr lang="en-US" sz="40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1671877" y="24944132"/>
            <a:ext cx="2050341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Methodology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1572507" y="7442706"/>
            <a:ext cx="2048678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Research Problem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2544700" y="7442706"/>
            <a:ext cx="10589221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Results</a:t>
            </a:r>
          </a:p>
        </p:txBody>
      </p:sp>
      <p:cxnSp>
        <p:nvCxnSpPr>
          <p:cNvPr id="7" name="Straight Arrow Connector 6"/>
          <p:cNvCxnSpPr>
            <a:stCxn id="19" idx="0"/>
            <a:endCxn id="20" idx="2"/>
          </p:cNvCxnSpPr>
          <p:nvPr/>
        </p:nvCxnSpPr>
        <p:spPr>
          <a:xfrm flipV="1">
            <a:off x="24718697" y="8743128"/>
            <a:ext cx="2951540" cy="2702781"/>
          </a:xfrm>
          <a:prstGeom prst="straightConnector1">
            <a:avLst/>
          </a:prstGeom>
          <a:ln>
            <a:solidFill>
              <a:srgbClr val="4E36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9" idx="0"/>
            <a:endCxn id="161" idx="2"/>
          </p:cNvCxnSpPr>
          <p:nvPr/>
        </p:nvCxnSpPr>
        <p:spPr>
          <a:xfrm flipV="1">
            <a:off x="24718697" y="11380774"/>
            <a:ext cx="4115322" cy="65135"/>
          </a:xfrm>
          <a:prstGeom prst="straightConnector1">
            <a:avLst/>
          </a:prstGeom>
          <a:ln>
            <a:solidFill>
              <a:srgbClr val="4E36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9" idx="0"/>
            <a:endCxn id="162" idx="2"/>
          </p:cNvCxnSpPr>
          <p:nvPr/>
        </p:nvCxnSpPr>
        <p:spPr>
          <a:xfrm>
            <a:off x="24718697" y="11445909"/>
            <a:ext cx="2951539" cy="2546516"/>
          </a:xfrm>
          <a:prstGeom prst="straightConnector1">
            <a:avLst/>
          </a:prstGeom>
          <a:ln>
            <a:solidFill>
              <a:srgbClr val="4E36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Oval 160"/>
          <p:cNvSpPr/>
          <p:nvPr/>
        </p:nvSpPr>
        <p:spPr>
          <a:xfrm>
            <a:off x="28834019" y="10341788"/>
            <a:ext cx="2160411" cy="2077972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27670236" y="12953439"/>
            <a:ext cx="2160411" cy="2077972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1323" y="10343199"/>
            <a:ext cx="2160412" cy="2101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744" y="13006745"/>
            <a:ext cx="2121977" cy="2086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" name="Rectangle 166"/>
          <p:cNvSpPr/>
          <p:nvPr/>
        </p:nvSpPr>
        <p:spPr>
          <a:xfrm>
            <a:off x="11995515" y="24458265"/>
            <a:ext cx="19823858" cy="394112"/>
          </a:xfrm>
          <a:prstGeom prst="rect">
            <a:avLst/>
          </a:prstGeom>
          <a:gradFill flip="none" rotWithShape="1">
            <a:gsLst>
              <a:gs pos="0">
                <a:srgbClr val="DD5C21"/>
              </a:gs>
              <a:gs pos="56000">
                <a:srgbClr val="4E3629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9679525" y="15995507"/>
            <a:ext cx="4180704" cy="4082013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13827043" y="16807823"/>
            <a:ext cx="4144984" cy="2379609"/>
          </a:xfrm>
          <a:prstGeom prst="rect">
            <a:avLst/>
          </a:prstGeom>
          <a:gradFill>
            <a:gsLst>
              <a:gs pos="0">
                <a:srgbClr val="4E3629"/>
              </a:gs>
              <a:gs pos="100000">
                <a:srgbClr val="BFBAB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ound Diagonal Corner Rectangle 171"/>
          <p:cNvSpPr/>
          <p:nvPr/>
        </p:nvSpPr>
        <p:spPr>
          <a:xfrm>
            <a:off x="22228442" y="21486876"/>
            <a:ext cx="3911958" cy="1963472"/>
          </a:xfrm>
          <a:prstGeom prst="round2DiagRect">
            <a:avLst/>
          </a:prstGeom>
          <a:gradFill>
            <a:gsLst>
              <a:gs pos="0">
                <a:srgbClr val="4E3629"/>
              </a:gs>
              <a:gs pos="100000">
                <a:srgbClr val="BFBAB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13120535" y="20311410"/>
            <a:ext cx="1757381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atin typeface="Baskerville Old Face" charset="0"/>
                <a:ea typeface="Baskerville Old Face" charset="0"/>
                <a:cs typeface="Baskerville Old Face" charset="0"/>
              </a:rPr>
              <a:t>Computer </a:t>
            </a:r>
            <a:r>
              <a:rPr lang="en-US" sz="3500" dirty="0" smtClean="0">
                <a:latin typeface="Baskerville Old Face" charset="0"/>
                <a:ea typeface="Baskerville Old Face" charset="0"/>
                <a:cs typeface="Baskerville Old Face" charset="0"/>
              </a:rPr>
              <a:t>Display’s </a:t>
            </a:r>
            <a:r>
              <a:rPr lang="en-US" sz="3500" dirty="0" smtClean="0">
                <a:latin typeface="Baskerville Old Face" charset="0"/>
                <a:ea typeface="Baskerville Old Face" charset="0"/>
                <a:cs typeface="Baskerville Old Face" charset="0"/>
              </a:rPr>
              <a:t>&amp; Assistive Technologies</a:t>
            </a:r>
            <a:endParaRPr lang="en-US" sz="35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74" name="Round Diagonal Corner Rectangle 173"/>
          <p:cNvSpPr/>
          <p:nvPr/>
        </p:nvSpPr>
        <p:spPr>
          <a:xfrm>
            <a:off x="26794464" y="21486876"/>
            <a:ext cx="3911958" cy="1963472"/>
          </a:xfrm>
          <a:prstGeom prst="round2DiagRect">
            <a:avLst/>
          </a:prstGeom>
          <a:gradFill>
            <a:gsLst>
              <a:gs pos="0">
                <a:srgbClr val="4E3629"/>
              </a:gs>
              <a:gs pos="100000">
                <a:srgbClr val="BFBAB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ound Diagonal Corner Rectangle 174"/>
          <p:cNvSpPr/>
          <p:nvPr/>
        </p:nvSpPr>
        <p:spPr>
          <a:xfrm>
            <a:off x="17662420" y="21486876"/>
            <a:ext cx="3911958" cy="1963472"/>
          </a:xfrm>
          <a:prstGeom prst="round2DiagRect">
            <a:avLst/>
          </a:prstGeom>
          <a:gradFill>
            <a:gsLst>
              <a:gs pos="0">
                <a:srgbClr val="4E3629"/>
              </a:gs>
              <a:gs pos="100000">
                <a:srgbClr val="BFBAB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ound Diagonal Corner Rectangle 175"/>
          <p:cNvSpPr/>
          <p:nvPr/>
        </p:nvSpPr>
        <p:spPr>
          <a:xfrm>
            <a:off x="13096398" y="21486876"/>
            <a:ext cx="3911958" cy="1963472"/>
          </a:xfrm>
          <a:prstGeom prst="round2DiagRect">
            <a:avLst/>
          </a:prstGeom>
          <a:gradFill>
            <a:gsLst>
              <a:gs pos="0">
                <a:srgbClr val="4E3629"/>
              </a:gs>
              <a:gs pos="100000">
                <a:srgbClr val="BFBAB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97" y="21575581"/>
            <a:ext cx="2603831" cy="1721487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596" y="21974728"/>
            <a:ext cx="3097779" cy="996387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17624371" y="22144272"/>
            <a:ext cx="391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askerville Old Face" charset="0"/>
                <a:ea typeface="Baskerville Old Face" charset="0"/>
                <a:cs typeface="Baskerville Old Face" charset="0"/>
              </a:rPr>
              <a:t>Line </a:t>
            </a:r>
            <a:r>
              <a:rPr lang="en-US" sz="4000" b="1" dirty="0" smtClean="0">
                <a:latin typeface="Baskerville Old Face" charset="0"/>
                <a:ea typeface="Baskerville Old Face" charset="0"/>
                <a:cs typeface="Baskerville Old Face" charset="0"/>
              </a:rPr>
              <a:t>Numbers</a:t>
            </a:r>
            <a:endParaRPr lang="en-US" sz="4000" b="1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6782396" y="22144272"/>
            <a:ext cx="3911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askerville Old Face" charset="0"/>
                <a:ea typeface="Baskerville Old Face" charset="0"/>
                <a:cs typeface="Baskerville Old Face" charset="0"/>
              </a:rPr>
              <a:t>Line </a:t>
            </a:r>
            <a:r>
              <a:rPr lang="en-US" sz="4000" b="1" dirty="0" smtClean="0">
                <a:latin typeface="Baskerville Old Face" charset="0"/>
                <a:ea typeface="Baskerville Old Face" charset="0"/>
                <a:cs typeface="Baskerville Old Face" charset="0"/>
              </a:rPr>
              <a:t>by </a:t>
            </a:r>
            <a:r>
              <a:rPr lang="en-US" sz="4000" b="1" dirty="0">
                <a:latin typeface="Baskerville Old Face" charset="0"/>
                <a:ea typeface="Baskerville Old Face" charset="0"/>
                <a:cs typeface="Baskerville Old Face" charset="0"/>
              </a:rPr>
              <a:t>Line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3120535" y="23633706"/>
            <a:ext cx="17585887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Baskerville Old Face" charset="0"/>
                <a:ea typeface="Baskerville Old Face" charset="0"/>
                <a:cs typeface="Baskerville Old Face" charset="0"/>
              </a:rPr>
              <a:t>Traditional Code Navigation Options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5569043" y="16816600"/>
            <a:ext cx="4144984" cy="2379609"/>
          </a:xfrm>
          <a:prstGeom prst="rect">
            <a:avLst/>
          </a:prstGeom>
          <a:gradFill>
            <a:gsLst>
              <a:gs pos="0">
                <a:srgbClr val="4E3629"/>
              </a:gs>
              <a:gs pos="100000">
                <a:srgbClr val="BFBAB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3" name="Picture 1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029" y="16844225"/>
            <a:ext cx="2297012" cy="2333537"/>
          </a:xfrm>
          <a:prstGeom prst="rect">
            <a:avLst/>
          </a:prstGeom>
        </p:spPr>
      </p:pic>
      <p:sp>
        <p:nvSpPr>
          <p:cNvPr id="184" name="Oval 183"/>
          <p:cNvSpPr/>
          <p:nvPr/>
        </p:nvSpPr>
        <p:spPr>
          <a:xfrm>
            <a:off x="14047354" y="16485909"/>
            <a:ext cx="594039" cy="557818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</a:p>
        </p:txBody>
      </p:sp>
      <p:sp>
        <p:nvSpPr>
          <p:cNvPr id="185" name="Oval 184"/>
          <p:cNvSpPr/>
          <p:nvPr/>
        </p:nvSpPr>
        <p:spPr>
          <a:xfrm>
            <a:off x="25827778" y="16485122"/>
            <a:ext cx="594039" cy="557818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atin typeface="Baskerville Old Face" charset="0"/>
                <a:ea typeface="Baskerville Old Face" charset="0"/>
                <a:cs typeface="Baskerville Old Face" charset="0"/>
              </a:rPr>
              <a:t>2</a:t>
            </a:r>
            <a:endParaRPr lang="en-US" sz="35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13513128" y="21143225"/>
            <a:ext cx="594039" cy="557818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1</a:t>
            </a:r>
            <a:endParaRPr lang="en-US" sz="35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18073194" y="21143392"/>
            <a:ext cx="594039" cy="557818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2</a:t>
            </a:r>
            <a:endParaRPr lang="en-US" sz="35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2659475" y="21143225"/>
            <a:ext cx="594039" cy="557818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3</a:t>
            </a:r>
            <a:endParaRPr lang="en-US" sz="35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7213429" y="21143225"/>
            <a:ext cx="594039" cy="557818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4</a:t>
            </a:r>
            <a:endParaRPr lang="en-US" sz="35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0464542" y="29218033"/>
            <a:ext cx="3065464" cy="3073400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Questions </a:t>
            </a:r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Classification</a:t>
            </a:r>
            <a:endParaRPr lang="en-US" sz="3000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11841793" y="27404788"/>
            <a:ext cx="3065464" cy="3073400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User Study</a:t>
            </a:r>
            <a:endParaRPr lang="en-US" sz="3000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16318481" y="27404788"/>
            <a:ext cx="3065464" cy="3073400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Interview Design</a:t>
            </a:r>
            <a:endParaRPr lang="en-US" sz="3000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0464542" y="25728724"/>
            <a:ext cx="3065464" cy="3073400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Recruit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Participants</a:t>
            </a:r>
            <a:endParaRPr lang="en-US" sz="3000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4378395" y="27404788"/>
            <a:ext cx="3065464" cy="3073400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Interviews</a:t>
            </a:r>
            <a:endParaRPr lang="en-US" sz="3000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pic>
        <p:nvPicPr>
          <p:cNvPr id="195" name="Picture 19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64" y="27511689"/>
            <a:ext cx="1169147" cy="1169147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152" y="26827983"/>
            <a:ext cx="1077158" cy="1077158"/>
          </a:xfrm>
          <a:prstGeom prst="rect">
            <a:avLst/>
          </a:prstGeom>
        </p:spPr>
      </p:pic>
      <p:sp>
        <p:nvSpPr>
          <p:cNvPr id="197" name="Right Arrow 196"/>
          <p:cNvSpPr/>
          <p:nvPr/>
        </p:nvSpPr>
        <p:spPr>
          <a:xfrm>
            <a:off x="15041369" y="28746057"/>
            <a:ext cx="1143000" cy="406400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ight Arrow 197"/>
          <p:cNvSpPr/>
          <p:nvPr/>
        </p:nvSpPr>
        <p:spPr>
          <a:xfrm rot="1500770">
            <a:off x="19416262" y="29570474"/>
            <a:ext cx="1143000" cy="406400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ight Arrow 198"/>
          <p:cNvSpPr/>
          <p:nvPr/>
        </p:nvSpPr>
        <p:spPr>
          <a:xfrm rot="19809071">
            <a:off x="19409266" y="27992249"/>
            <a:ext cx="1143000" cy="406400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ight Arrow 199"/>
          <p:cNvSpPr/>
          <p:nvPr/>
        </p:nvSpPr>
        <p:spPr>
          <a:xfrm>
            <a:off x="23014745" y="28746057"/>
            <a:ext cx="1143000" cy="406400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28949126" y="27412557"/>
            <a:ext cx="3065464" cy="3073400"/>
          </a:xfrm>
          <a:prstGeom prst="ellipse">
            <a:avLst/>
          </a:prstGeom>
          <a:gradFill>
            <a:gsLst>
              <a:gs pos="0">
                <a:srgbClr val="4E3629"/>
              </a:gs>
              <a:gs pos="100000">
                <a:srgbClr val="BBBBBB"/>
              </a:gs>
            </a:gsLst>
            <a:lin ang="16200000" scaled="1"/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Analyze Results</a:t>
            </a:r>
            <a:endParaRPr lang="en-US" sz="3000" dirty="0">
              <a:solidFill>
                <a:schemeClr val="tx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202" name="Right Arrow 201"/>
          <p:cNvSpPr/>
          <p:nvPr/>
        </p:nvSpPr>
        <p:spPr>
          <a:xfrm>
            <a:off x="27664509" y="28746057"/>
            <a:ext cx="1143000" cy="406400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6312609" y="29721271"/>
            <a:ext cx="894040" cy="881010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28</a:t>
            </a:r>
            <a:endParaRPr lang="en-US" sz="3500" dirty="0">
              <a:solidFill>
                <a:schemeClr val="bg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graphicFrame>
        <p:nvGraphicFramePr>
          <p:cNvPr id="205" name="Table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72839"/>
              </p:ext>
            </p:extLst>
          </p:nvPr>
        </p:nvGraphicFramePr>
        <p:xfrm>
          <a:off x="32992717" y="8664734"/>
          <a:ext cx="9693186" cy="560832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846593"/>
                <a:gridCol w="4846593"/>
              </a:tblGrid>
              <a:tr h="2484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Navigation Difficulties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3629"/>
                        </a:gs>
                        <a:gs pos="100000">
                          <a:srgbClr val="BFBAB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Line by Line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Indentation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Debugging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Line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 Numbers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Nesting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Characters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Errors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Scope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Relationship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Elements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Track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 Back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Autocomplete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256">
                <a:tc gridSpan="2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Identifiers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mpd="sng">
                      <a:solidFill>
                        <a:srgbClr val="4E3629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sp>
        <p:nvSpPr>
          <p:cNvPr id="204" name="Oval 203"/>
          <p:cNvSpPr/>
          <p:nvPr/>
        </p:nvSpPr>
        <p:spPr>
          <a:xfrm>
            <a:off x="41082112" y="7945487"/>
            <a:ext cx="1381547" cy="1266630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Baskerville Old Face" charset="0"/>
                <a:ea typeface="Baskerville Old Face" charset="0"/>
                <a:cs typeface="Baskerville Old Face" charset="0"/>
              </a:rPr>
              <a:t>RQ1</a:t>
            </a:r>
            <a:endParaRPr lang="en-US" sz="30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graphicFrame>
        <p:nvGraphicFramePr>
          <p:cNvPr id="206" name="Table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408072"/>
              </p:ext>
            </p:extLst>
          </p:nvPr>
        </p:nvGraphicFramePr>
        <p:xfrm>
          <a:off x="32978814" y="15274937"/>
          <a:ext cx="9693186" cy="7010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846593"/>
                <a:gridCol w="4846593"/>
              </a:tblGrid>
              <a:tr h="2484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Tools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3629"/>
                        </a:gs>
                        <a:gs pos="100000">
                          <a:srgbClr val="BFBAB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Assistive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Technologies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Screen Reader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Braille Display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IDEs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Notepad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Xcode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Eclipse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Visual Studio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Target Platforms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Windows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Android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iOS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9" name="Table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613392"/>
              </p:ext>
            </p:extLst>
          </p:nvPr>
        </p:nvGraphicFramePr>
        <p:xfrm>
          <a:off x="32992718" y="23297068"/>
          <a:ext cx="9693186" cy="3505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846593"/>
                <a:gridCol w="4846593"/>
              </a:tblGrid>
              <a:tr h="2484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Workarounds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4E3629"/>
                        </a:gs>
                        <a:gs pos="100000">
                          <a:srgbClr val="BFBAB1"/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Notepad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Comments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Shortcut Keys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Custom Scripts</a:t>
                      </a: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API Documentation</a:t>
                      </a: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Sighted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 Assistance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Screen Reader &amp; Braille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Baskerville Old Face" charset="0"/>
                          <a:ea typeface="Baskerville Old Face" charset="0"/>
                          <a:cs typeface="Baskerville Old Face" charset="0"/>
                        </a:rPr>
                        <a:t>Display (together)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mpd="sng">
                      <a:solidFill>
                        <a:srgbClr val="4E3629"/>
                      </a:solidFill>
                      <a:prstDash val="sysDot"/>
                    </a:lnL>
                    <a:lnR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21945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 smtClean="0">
                        <a:solidFill>
                          <a:schemeClr val="tx1"/>
                        </a:solidFill>
                        <a:latin typeface="Baskerville Old Face" charset="0"/>
                        <a:ea typeface="Baskerville Old Face" charset="0"/>
                        <a:cs typeface="Baskerville Old Face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rgbClr val="4E3629"/>
                      </a:solidFill>
                      <a:prstDash val="sysDot"/>
                    </a:lnR>
                    <a:lnT w="6350" cmpd="sng">
                      <a:solidFill>
                        <a:srgbClr val="4E3629"/>
                      </a:solidFill>
                      <a:prstDash val="sysDot"/>
                    </a:lnT>
                    <a:lnB w="6350" cap="flat" cmpd="sng" algn="ctr">
                      <a:solidFill>
                        <a:srgbClr val="4E362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1" name="Rectangle 210"/>
          <p:cNvSpPr/>
          <p:nvPr/>
        </p:nvSpPr>
        <p:spPr>
          <a:xfrm>
            <a:off x="32665395" y="27166697"/>
            <a:ext cx="10020509" cy="371488"/>
          </a:xfrm>
          <a:prstGeom prst="rect">
            <a:avLst/>
          </a:prstGeom>
          <a:gradFill flip="none" rotWithShape="1">
            <a:gsLst>
              <a:gs pos="0">
                <a:srgbClr val="DD5C21"/>
              </a:gs>
              <a:gs pos="56000">
                <a:srgbClr val="4E3629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TextBox 211"/>
          <p:cNvSpPr txBox="1"/>
          <p:nvPr/>
        </p:nvSpPr>
        <p:spPr>
          <a:xfrm>
            <a:off x="32590076" y="27635992"/>
            <a:ext cx="1058876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DD5C21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User Needs</a:t>
            </a:r>
            <a:endParaRPr lang="en-US" sz="4500" b="1" dirty="0">
              <a:solidFill>
                <a:srgbClr val="DD5C21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2950412" y="28576726"/>
            <a:ext cx="9693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dirty="0">
                <a:latin typeface="Baskerville Old Face" charset="0"/>
                <a:ea typeface="Baskerville Old Face" charset="0"/>
                <a:cs typeface="Baskerville Old Face" charset="0"/>
              </a:rPr>
              <a:t>Hierarchical Tree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Navigation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Scope &amp; Nesting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Level Indicator</a:t>
            </a:r>
            <a:endParaRPr lang="en-US" sz="4000" dirty="0" smtClean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Dynamic Code </a:t>
            </a: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Tags</a:t>
            </a:r>
            <a:endParaRPr lang="en-US" sz="4000" dirty="0" smtClean="0">
              <a:latin typeface="Baskerville Old Face" charset="0"/>
              <a:ea typeface="Baskerville Old Face" charset="0"/>
              <a:cs typeface="Baskerville Old Face" charset="0"/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Classes Relationships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Baskerville Old Face" charset="0"/>
                <a:ea typeface="Baskerville Old Face" charset="0"/>
                <a:cs typeface="Baskerville Old Face" charset="0"/>
              </a:rPr>
              <a:t>Auditory Feedback</a:t>
            </a:r>
            <a:endParaRPr lang="en-US" sz="40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214" name="Right Arrow 213"/>
          <p:cNvSpPr/>
          <p:nvPr/>
        </p:nvSpPr>
        <p:spPr>
          <a:xfrm rot="5400000">
            <a:off x="37438057" y="22561397"/>
            <a:ext cx="774700" cy="458722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ight Arrow 214"/>
          <p:cNvSpPr/>
          <p:nvPr/>
        </p:nvSpPr>
        <p:spPr>
          <a:xfrm rot="5400000">
            <a:off x="37428118" y="14580274"/>
            <a:ext cx="774700" cy="458722"/>
          </a:xfrm>
          <a:prstGeom prst="rightArrow">
            <a:avLst/>
          </a:prstGeom>
          <a:gradFill>
            <a:gsLst>
              <a:gs pos="0">
                <a:srgbClr val="4E3629"/>
              </a:gs>
              <a:gs pos="100000">
                <a:srgbClr val="DD5C21"/>
              </a:gs>
            </a:gsLst>
            <a:lin ang="16200000" scaled="0"/>
          </a:gradFill>
          <a:ln>
            <a:solidFill>
              <a:srgbClr val="BFBAB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761" y="16872727"/>
            <a:ext cx="2237595" cy="2237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73" y="17358594"/>
            <a:ext cx="1527098" cy="13857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407" y="17262673"/>
            <a:ext cx="844846" cy="84484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535" y="16368092"/>
            <a:ext cx="3519471" cy="3201699"/>
          </a:xfrm>
          <a:prstGeom prst="rect">
            <a:avLst/>
          </a:prstGeom>
        </p:spPr>
      </p:pic>
      <p:sp>
        <p:nvSpPr>
          <p:cNvPr id="99" name="Oval 98"/>
          <p:cNvSpPr/>
          <p:nvPr/>
        </p:nvSpPr>
        <p:spPr>
          <a:xfrm>
            <a:off x="41082111" y="14523551"/>
            <a:ext cx="1381547" cy="1266630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Baskerville Old Face" charset="0"/>
                <a:ea typeface="Baskerville Old Face" charset="0"/>
                <a:cs typeface="Baskerville Old Face" charset="0"/>
              </a:rPr>
              <a:t>RQ2</a:t>
            </a:r>
            <a:endParaRPr lang="en-US" sz="30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41082111" y="22544793"/>
            <a:ext cx="1381547" cy="1266630"/>
          </a:xfrm>
          <a:prstGeom prst="ellipse">
            <a:avLst/>
          </a:prstGeom>
          <a:solidFill>
            <a:srgbClr val="DD5C21"/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Baskerville Old Face" charset="0"/>
                <a:ea typeface="Baskerville Old Face" charset="0"/>
                <a:cs typeface="Baskerville Old Face" charset="0"/>
              </a:rPr>
              <a:t>RQ3</a:t>
            </a:r>
            <a:endParaRPr lang="en-US" sz="30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9042773">
            <a:off x="24934127" y="9737031"/>
            <a:ext cx="2720125" cy="446994"/>
          </a:xfrm>
          <a:prstGeom prst="rect">
            <a:avLst/>
          </a:prstGeom>
          <a:gradFill>
            <a:gsLst>
              <a:gs pos="0">
                <a:srgbClr val="DD5C21"/>
              </a:gs>
              <a:gs pos="100000">
                <a:srgbClr val="DD5C2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latin typeface="Baskerville Old Face" charset="0"/>
                <a:ea typeface="Baskerville Old Face" charset="0"/>
                <a:cs typeface="Baskerville Old Face" charset="0"/>
              </a:rPr>
              <a:t>Build Applications</a:t>
            </a:r>
            <a:endParaRPr lang="en-US" sz="27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5308233" y="11125604"/>
            <a:ext cx="2972500" cy="446994"/>
          </a:xfrm>
          <a:prstGeom prst="rect">
            <a:avLst/>
          </a:prstGeom>
          <a:gradFill>
            <a:gsLst>
              <a:gs pos="0">
                <a:srgbClr val="DD5C21"/>
              </a:gs>
              <a:gs pos="100000">
                <a:srgbClr val="DD5C2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Baskerville Old Face" charset="0"/>
                <a:ea typeface="Baskerville Old Face" charset="0"/>
                <a:cs typeface="Baskerville Old Face" charset="0"/>
              </a:rPr>
              <a:t>Syntax Highlighting</a:t>
            </a:r>
            <a:endParaRPr lang="en-US" sz="27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sp>
        <p:nvSpPr>
          <p:cNvPr id="109" name="Rectangle 108"/>
          <p:cNvSpPr/>
          <p:nvPr/>
        </p:nvSpPr>
        <p:spPr>
          <a:xfrm rot="2449124">
            <a:off x="24957340" y="12512010"/>
            <a:ext cx="2720125" cy="446994"/>
          </a:xfrm>
          <a:prstGeom prst="rect">
            <a:avLst/>
          </a:prstGeom>
          <a:gradFill>
            <a:gsLst>
              <a:gs pos="0">
                <a:srgbClr val="DD5C21"/>
              </a:gs>
              <a:gs pos="100000">
                <a:srgbClr val="DD5C21"/>
              </a:gs>
            </a:gsLst>
          </a:gradFill>
          <a:ln>
            <a:solidFill>
              <a:srgbClr val="4E3629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Baskerville Old Face" charset="0"/>
                <a:ea typeface="Baskerville Old Face" charset="0"/>
                <a:cs typeface="Baskerville Old Face" charset="0"/>
              </a:rPr>
              <a:t>Indentation</a:t>
            </a:r>
            <a:endParaRPr lang="en-US" sz="2700" dirty="0"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335</Words>
  <Application>Microsoft Macintosh PowerPoint</Application>
  <PresentationFormat>Custom</PresentationFormat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Baskerville</vt:lpstr>
      <vt:lpstr>Baskerville Old Face</vt:lpstr>
      <vt:lpstr>Calibri</vt:lpstr>
      <vt:lpstr>Arial</vt:lpstr>
      <vt:lpstr>Office Theme</vt:lpstr>
      <vt:lpstr>PowerPoint Presentation</vt:lpstr>
    </vt:vector>
  </TitlesOfParts>
  <Company>Queens College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Huenerfauth</dc:creator>
  <cp:lastModifiedBy>Microsoft Office User</cp:lastModifiedBy>
  <cp:revision>261</cp:revision>
  <dcterms:created xsi:type="dcterms:W3CDTF">2014-06-04T12:29:46Z</dcterms:created>
  <dcterms:modified xsi:type="dcterms:W3CDTF">2017-02-09T21:36:11Z</dcterms:modified>
</cp:coreProperties>
</file>