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52"/>
  </p:notesMasterIdLst>
  <p:handoutMasterIdLst>
    <p:handoutMasterId r:id="rId53"/>
  </p:handoutMasterIdLst>
  <p:sldIdLst>
    <p:sldId id="369" r:id="rId2"/>
    <p:sldId id="370" r:id="rId3"/>
    <p:sldId id="376" r:id="rId4"/>
    <p:sldId id="438" r:id="rId5"/>
    <p:sldId id="379" r:id="rId6"/>
    <p:sldId id="380" r:id="rId7"/>
    <p:sldId id="452" r:id="rId8"/>
    <p:sldId id="434" r:id="rId9"/>
    <p:sldId id="390" r:id="rId10"/>
    <p:sldId id="381" r:id="rId11"/>
    <p:sldId id="383" r:id="rId12"/>
    <p:sldId id="392" r:id="rId13"/>
    <p:sldId id="384" r:id="rId14"/>
    <p:sldId id="395" r:id="rId15"/>
    <p:sldId id="394" r:id="rId16"/>
    <p:sldId id="422" r:id="rId17"/>
    <p:sldId id="393" r:id="rId18"/>
    <p:sldId id="391" r:id="rId19"/>
    <p:sldId id="377" r:id="rId20"/>
    <p:sldId id="456" r:id="rId21"/>
    <p:sldId id="385" r:id="rId22"/>
    <p:sldId id="458" r:id="rId23"/>
    <p:sldId id="424" r:id="rId24"/>
    <p:sldId id="425" r:id="rId25"/>
    <p:sldId id="409" r:id="rId26"/>
    <p:sldId id="457" r:id="rId27"/>
    <p:sldId id="386" r:id="rId28"/>
    <p:sldId id="378" r:id="rId29"/>
    <p:sldId id="440" r:id="rId30"/>
    <p:sldId id="435" r:id="rId31"/>
    <p:sldId id="437" r:id="rId32"/>
    <p:sldId id="436" r:id="rId33"/>
    <p:sldId id="439" r:id="rId34"/>
    <p:sldId id="455" r:id="rId35"/>
    <p:sldId id="396" r:id="rId36"/>
    <p:sldId id="401" r:id="rId37"/>
    <p:sldId id="448" r:id="rId38"/>
    <p:sldId id="449" r:id="rId39"/>
    <p:sldId id="402" r:id="rId40"/>
    <p:sldId id="460" r:id="rId41"/>
    <p:sldId id="403" r:id="rId42"/>
    <p:sldId id="407" r:id="rId43"/>
    <p:sldId id="406" r:id="rId44"/>
    <p:sldId id="404" r:id="rId45"/>
    <p:sldId id="405" r:id="rId46"/>
    <p:sldId id="451" r:id="rId47"/>
    <p:sldId id="453" r:id="rId48"/>
    <p:sldId id="459" r:id="rId49"/>
    <p:sldId id="454" r:id="rId50"/>
    <p:sldId id="441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73104"/>
    <a:srgbClr val="592A04"/>
    <a:srgbClr val="FA802B"/>
    <a:srgbClr val="EDF1F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032" autoAdjust="0"/>
    <p:restoredTop sz="84538" autoAdjust="0"/>
  </p:normalViewPr>
  <p:slideViewPr>
    <p:cSldViewPr snapToGrid="0" snapToObjects="1">
      <p:cViewPr varScale="1">
        <p:scale>
          <a:sx n="85" d="100"/>
          <a:sy n="85" d="100"/>
        </p:scale>
        <p:origin x="-78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6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4D017-1DA1-2144-9359-64DD9FF8BB98}" type="datetimeFigureOut">
              <a:rPr lang="en-US" smtClean="0"/>
              <a:pPr/>
              <a:t>11/8/2011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52E03-322A-FB45-BB4F-2EFFF85F81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9994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900FA-52F0-9D4C-A57D-833AED4C8AA6}" type="datetimeFigureOut">
              <a:rPr lang="en-US" smtClean="0"/>
              <a:pPr/>
              <a:t>11/8/2011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8E26B-4361-2A49-8010-438118C35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4251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26B-4361-2A49-8010-438118C355B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8402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26B-4361-2A49-8010-438118C355B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26B-4361-2A49-8010-438118C355B6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26B-4361-2A49-8010-438118C355B6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A233-658D-F945-8927-C87FB8FFD93B}" type="datetime1">
              <a:rPr lang="en-US" smtClean="0"/>
              <a:pPr/>
              <a:t>11/8/2011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30"/>
            <a:ext cx="9144000" cy="160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252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0E07-F735-0942-8312-CAF80186D884}" type="datetime1">
              <a:rPr lang="en-US" smtClean="0"/>
              <a:pPr/>
              <a:t>11/8/2011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513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6488-6BD9-424A-B0B2-E6D4DC4EFDE0}" type="datetime1">
              <a:rPr lang="en-US" smtClean="0"/>
              <a:pPr/>
              <a:t>11/8/2011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58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Wingdings" charset="2"/>
              <a:buChar char="ü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3E32A-D41D-C044-A69C-267CF6D20181}" type="datetime1">
              <a:rPr lang="en-US" smtClean="0"/>
              <a:pPr/>
              <a:t>11/8/2011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892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933F-1407-234A-AD6C-B80D7781A338}" type="datetime1">
              <a:rPr lang="en-US" smtClean="0"/>
              <a:pPr/>
              <a:t>11/8/2011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445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8168-46EE-3A4D-B27F-ED430CD4B9B4}" type="datetime1">
              <a:rPr lang="en-US" smtClean="0"/>
              <a:pPr/>
              <a:t>11/8/2011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9150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11E2-9CAC-3640-8B13-E441FFF5A7B8}" type="datetime1">
              <a:rPr lang="en-US" smtClean="0"/>
              <a:pPr/>
              <a:t>11/8/2011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491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78DA-16F9-4446-B527-A797DEF1D870}" type="datetime1">
              <a:rPr lang="en-US" smtClean="0"/>
              <a:pPr/>
              <a:t>11/8/2011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962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0873-5D97-4448-98AA-0DCF78FF3BDF}" type="datetime1">
              <a:rPr lang="en-US" smtClean="0"/>
              <a:pPr/>
              <a:t>11/8/2011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84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7F26-A2DF-AA42-8A88-B79B56B33910}" type="datetime1">
              <a:rPr lang="en-US" smtClean="0"/>
              <a:pPr/>
              <a:t>11/8/2011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192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C53C-9568-3943-A217-35632B144730}" type="datetime1">
              <a:rPr lang="en-US" smtClean="0"/>
              <a:pPr/>
              <a:t>11/8/2011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611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6FB39-9FE2-0448-9C4F-C9C2C05E9994}" type="datetime1">
              <a:rPr lang="en-US" smtClean="0"/>
              <a:pPr/>
              <a:t>11/8/2011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96C3B-D737-C74E-8316-FD84536E1F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714"/>
          <a:stretch/>
        </p:blipFill>
        <p:spPr>
          <a:xfrm>
            <a:off x="457200" y="6252210"/>
            <a:ext cx="294322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493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accent6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23877"/>
            <a:ext cx="7772400" cy="3015933"/>
          </a:xfrm>
        </p:spPr>
        <p:txBody>
          <a:bodyPr>
            <a:normAutofit/>
          </a:bodyPr>
          <a:lstStyle/>
          <a:p>
            <a:r>
              <a:rPr lang="en-US" dirty="0" smtClean="0"/>
              <a:t>Developing the academic program portfolio blueprint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25560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presentation to the Education Committee</a:t>
            </a:r>
          </a:p>
          <a:p>
            <a:r>
              <a:rPr lang="en-US" dirty="0" smtClean="0"/>
              <a:t>Jeremy Haefner</a:t>
            </a:r>
          </a:p>
          <a:p>
            <a:r>
              <a:rPr lang="en-US" dirty="0" smtClean="0"/>
              <a:t>Provost</a:t>
            </a:r>
          </a:p>
          <a:p>
            <a:r>
              <a:rPr lang="en-US" dirty="0" smtClean="0"/>
              <a:t>November 10,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4316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54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Academic Program Profile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2897" y="1247228"/>
            <a:ext cx="4865304" cy="2177614"/>
          </a:xfrm>
        </p:spPr>
        <p:txBody>
          <a:bodyPr>
            <a:noAutofit/>
          </a:bodyPr>
          <a:lstStyle/>
          <a:p>
            <a:r>
              <a:rPr lang="en-US" dirty="0" smtClean="0"/>
              <a:t>Every program must fit the Academic Program Profile</a:t>
            </a:r>
          </a:p>
          <a:p>
            <a:r>
              <a:rPr lang="en-US" dirty="0" smtClean="0"/>
              <a:t>Guiding principles: Lifelong learning and career orientation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986904" y="1348484"/>
            <a:ext cx="4038600" cy="5115146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5 Essential Learning Outcomes:</a:t>
            </a:r>
          </a:p>
          <a:p>
            <a:pPr lvl="1">
              <a:buFont typeface="Wingdings" charset="2"/>
              <a:buChar char="ü"/>
            </a:pPr>
            <a:r>
              <a:rPr lang="en-US" i="1" dirty="0" smtClean="0"/>
              <a:t>Critical thinking</a:t>
            </a:r>
          </a:p>
          <a:p>
            <a:pPr lvl="1">
              <a:buFont typeface="Wingdings" charset="2"/>
              <a:buChar char="ü"/>
            </a:pPr>
            <a:r>
              <a:rPr lang="en-US" i="1" dirty="0" smtClean="0"/>
              <a:t>Global interconnectedness</a:t>
            </a:r>
          </a:p>
          <a:p>
            <a:pPr lvl="1">
              <a:buFont typeface="Wingdings" charset="2"/>
              <a:buChar char="ü"/>
            </a:pPr>
            <a:r>
              <a:rPr lang="en-US" i="1" dirty="0" smtClean="0"/>
              <a:t>Ethical reasoning</a:t>
            </a:r>
          </a:p>
          <a:p>
            <a:pPr lvl="1">
              <a:buFont typeface="Wingdings" charset="2"/>
              <a:buChar char="ü"/>
            </a:pPr>
            <a:r>
              <a:rPr lang="en-US" i="1" dirty="0" smtClean="0"/>
              <a:t>Integrative literacies</a:t>
            </a:r>
          </a:p>
          <a:p>
            <a:pPr lvl="2"/>
            <a:r>
              <a:rPr lang="en-US" dirty="0" smtClean="0"/>
              <a:t>Scientific</a:t>
            </a:r>
          </a:p>
          <a:p>
            <a:pPr lvl="2"/>
            <a:r>
              <a:rPr lang="en-US" dirty="0" smtClean="0"/>
              <a:t>Computational</a:t>
            </a:r>
          </a:p>
          <a:p>
            <a:pPr lvl="2"/>
            <a:r>
              <a:rPr lang="en-US" dirty="0" smtClean="0"/>
              <a:t>Mathematical</a:t>
            </a:r>
          </a:p>
          <a:p>
            <a:pPr lvl="2"/>
            <a:r>
              <a:rPr lang="en-US" dirty="0" smtClean="0"/>
              <a:t>Communication</a:t>
            </a:r>
          </a:p>
          <a:p>
            <a:pPr lvl="2"/>
            <a:r>
              <a:rPr lang="en-US" dirty="0" smtClean="0"/>
              <a:t>Technical</a:t>
            </a:r>
          </a:p>
          <a:p>
            <a:pPr lvl="2"/>
            <a:r>
              <a:rPr lang="en-US" dirty="0" smtClean="0"/>
              <a:t>Aesthetic</a:t>
            </a:r>
          </a:p>
          <a:p>
            <a:pPr lvl="1">
              <a:buFont typeface="Wingdings" charset="2"/>
              <a:buChar char="ü"/>
            </a:pPr>
            <a:r>
              <a:rPr lang="en-US" i="1" dirty="0" smtClean="0"/>
              <a:t>Creative and innovative thinking</a:t>
            </a:r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57" y="3499200"/>
            <a:ext cx="4121275" cy="275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1187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487753"/>
            <a:ext cx="8229600" cy="1039091"/>
          </a:xfrm>
        </p:spPr>
        <p:txBody>
          <a:bodyPr>
            <a:normAutofit fontScale="90000"/>
          </a:bodyPr>
          <a:lstStyle/>
          <a:p>
            <a:r>
              <a:rPr lang="en-US" cap="small" dirty="0" smtClean="0">
                <a:solidFill>
                  <a:schemeClr val="bg1">
                    <a:lumMod val="50000"/>
                  </a:schemeClr>
                </a:solidFill>
              </a:rPr>
              <a:t>How is the Portfolio managed?</a:t>
            </a:r>
            <a:endParaRPr lang="en-US" cap="smal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9610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100"/>
            <a:ext cx="9144000" cy="651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9991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Management Framework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3503" y="1419240"/>
            <a:ext cx="8627140" cy="4793610"/>
          </a:xfrm>
        </p:spPr>
        <p:txBody>
          <a:bodyPr numCol="3" spcCol="274320">
            <a:normAutofit fontScale="850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673104"/>
                </a:solidFill>
              </a:rPr>
              <a:t>Planning and </a:t>
            </a:r>
            <a:r>
              <a:rPr lang="en-US" b="1" u="sng" dirty="0" smtClean="0">
                <a:solidFill>
                  <a:srgbClr val="673104"/>
                </a:solidFill>
              </a:rPr>
              <a:t>development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solidFill>
                <a:srgbClr val="673104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Concept paper review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Full proposal with cost model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rgbClr val="673104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solidFill>
                <a:srgbClr val="673104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rgbClr val="673104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solidFill>
                <a:srgbClr val="673104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rgbClr val="673104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solidFill>
                <a:srgbClr val="673104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solidFill>
                <a:srgbClr val="673104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673104"/>
                </a:solidFill>
              </a:rPr>
              <a:t>     Thorough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673104"/>
                </a:solidFill>
              </a:rPr>
              <a:t>     </a:t>
            </a:r>
            <a:r>
              <a:rPr lang="en-US" b="1" u="sng" dirty="0" smtClean="0">
                <a:solidFill>
                  <a:srgbClr val="673104"/>
                </a:solidFill>
              </a:rPr>
              <a:t>Evaluation</a:t>
            </a:r>
            <a:endParaRPr lang="en-US" b="1" u="sng" dirty="0">
              <a:solidFill>
                <a:srgbClr val="8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Program census:  </a:t>
            </a:r>
            <a:r>
              <a:rPr lang="en-US" dirty="0"/>
              <a:t>annual data</a:t>
            </a:r>
          </a:p>
          <a:p>
            <a:pPr>
              <a:spcBef>
                <a:spcPts val="0"/>
              </a:spcBef>
            </a:pPr>
            <a:r>
              <a:rPr lang="en-US" dirty="0"/>
              <a:t>Delaware </a:t>
            </a:r>
            <a:r>
              <a:rPr lang="en-US" dirty="0" smtClean="0"/>
              <a:t>data: </a:t>
            </a:r>
            <a:r>
              <a:rPr lang="en-US" dirty="0"/>
              <a:t>comparative data</a:t>
            </a:r>
          </a:p>
          <a:p>
            <a:pPr>
              <a:spcBef>
                <a:spcPts val="0"/>
              </a:spcBef>
            </a:pPr>
            <a:r>
              <a:rPr lang="en-US" dirty="0"/>
              <a:t>New program tracking</a:t>
            </a:r>
          </a:p>
          <a:p>
            <a:pPr>
              <a:spcBef>
                <a:spcPts val="0"/>
              </a:spcBef>
            </a:pPr>
            <a:r>
              <a:rPr lang="en-US" dirty="0"/>
              <a:t>Program </a:t>
            </a:r>
            <a:r>
              <a:rPr lang="en-US" dirty="0" smtClean="0"/>
              <a:t>review: 7 </a:t>
            </a:r>
            <a:r>
              <a:rPr lang="en-US" dirty="0"/>
              <a:t>year </a:t>
            </a:r>
            <a:r>
              <a:rPr lang="en-US" dirty="0" smtClean="0"/>
              <a:t>cycle </a:t>
            </a: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Budget review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673104"/>
              </a:solidFill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673104"/>
                </a:solidFill>
              </a:rPr>
              <a:t>  Improvement </a:t>
            </a:r>
            <a:r>
              <a:rPr lang="en-US" b="1" dirty="0">
                <a:solidFill>
                  <a:srgbClr val="673104"/>
                </a:solidFill>
              </a:rPr>
              <a:t>or </a:t>
            </a:r>
            <a:r>
              <a:rPr lang="en-US" b="1" u="sng" dirty="0" smtClean="0">
                <a:solidFill>
                  <a:srgbClr val="673104"/>
                </a:solidFill>
              </a:rPr>
              <a:t>discontinuance</a:t>
            </a:r>
            <a:endParaRPr lang="en-US" b="1" u="sng" dirty="0">
              <a:solidFill>
                <a:srgbClr val="673104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Evaluation </a:t>
            </a:r>
            <a:r>
              <a:rPr lang="en-US" dirty="0"/>
              <a:t>feeds improvement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Faculty or administration may choose reinventing or discontinuance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6422944" y="3059837"/>
            <a:ext cx="2788404" cy="4723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634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5117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0"/>
            <a:ext cx="8179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4644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72188"/>
          </a:xfrm>
        </p:spPr>
        <p:txBody>
          <a:bodyPr anchor="t">
            <a:norm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77966" y="177973"/>
            <a:ext cx="8890196" cy="4851227"/>
            <a:chOff x="177966" y="-132941"/>
            <a:chExt cx="8890196" cy="5162141"/>
          </a:xfrm>
        </p:grpSpPr>
        <p:sp>
          <p:nvSpPr>
            <p:cNvPr id="5" name="Freeform 4"/>
            <p:cNvSpPr/>
            <p:nvPr/>
          </p:nvSpPr>
          <p:spPr>
            <a:xfrm>
              <a:off x="304800" y="456563"/>
              <a:ext cx="762000" cy="697466"/>
            </a:xfrm>
            <a:custGeom>
              <a:avLst/>
              <a:gdLst>
                <a:gd name="connsiteX0" fmla="*/ 0 w 282163"/>
                <a:gd name="connsiteY0" fmla="*/ 0 h 209685"/>
                <a:gd name="connsiteX1" fmla="*/ 177321 w 282163"/>
                <a:gd name="connsiteY1" fmla="*/ 0 h 209685"/>
                <a:gd name="connsiteX2" fmla="*/ 282163 w 282163"/>
                <a:gd name="connsiteY2" fmla="*/ 104843 h 209685"/>
                <a:gd name="connsiteX3" fmla="*/ 177321 w 282163"/>
                <a:gd name="connsiteY3" fmla="*/ 209685 h 209685"/>
                <a:gd name="connsiteX4" fmla="*/ 0 w 282163"/>
                <a:gd name="connsiteY4" fmla="*/ 209685 h 209685"/>
                <a:gd name="connsiteX5" fmla="*/ 104843 w 282163"/>
                <a:gd name="connsiteY5" fmla="*/ 104843 h 209685"/>
                <a:gd name="connsiteX6" fmla="*/ 0 w 282163"/>
                <a:gd name="connsiteY6" fmla="*/ 0 h 209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163" h="209685">
                  <a:moveTo>
                    <a:pt x="282162" y="0"/>
                  </a:moveTo>
                  <a:lnTo>
                    <a:pt x="282162" y="131773"/>
                  </a:lnTo>
                  <a:lnTo>
                    <a:pt x="141081" y="209685"/>
                  </a:lnTo>
                  <a:lnTo>
                    <a:pt x="1" y="131773"/>
                  </a:lnTo>
                  <a:lnTo>
                    <a:pt x="1" y="0"/>
                  </a:lnTo>
                  <a:lnTo>
                    <a:pt x="141081" y="77912"/>
                  </a:lnTo>
                  <a:lnTo>
                    <a:pt x="282162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76" tIns="108018" rIns="3174" bIns="10801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1219199" y="599573"/>
              <a:ext cx="7010401" cy="340697"/>
            </a:xfrm>
            <a:custGeom>
              <a:avLst/>
              <a:gdLst>
                <a:gd name="connsiteX0" fmla="*/ 31396 w 188371"/>
                <a:gd name="connsiteY0" fmla="*/ 0 h 8115447"/>
                <a:gd name="connsiteX1" fmla="*/ 156975 w 188371"/>
                <a:gd name="connsiteY1" fmla="*/ 0 h 8115447"/>
                <a:gd name="connsiteX2" fmla="*/ 179175 w 188371"/>
                <a:gd name="connsiteY2" fmla="*/ 9196 h 8115447"/>
                <a:gd name="connsiteX3" fmla="*/ 188371 w 188371"/>
                <a:gd name="connsiteY3" fmla="*/ 31396 h 8115447"/>
                <a:gd name="connsiteX4" fmla="*/ 188371 w 188371"/>
                <a:gd name="connsiteY4" fmla="*/ 8115447 h 8115447"/>
                <a:gd name="connsiteX5" fmla="*/ 188371 w 188371"/>
                <a:gd name="connsiteY5" fmla="*/ 8115447 h 8115447"/>
                <a:gd name="connsiteX6" fmla="*/ 188371 w 188371"/>
                <a:gd name="connsiteY6" fmla="*/ 8115447 h 8115447"/>
                <a:gd name="connsiteX7" fmla="*/ 0 w 188371"/>
                <a:gd name="connsiteY7" fmla="*/ 8115447 h 8115447"/>
                <a:gd name="connsiteX8" fmla="*/ 0 w 188371"/>
                <a:gd name="connsiteY8" fmla="*/ 8115447 h 8115447"/>
                <a:gd name="connsiteX9" fmla="*/ 0 w 188371"/>
                <a:gd name="connsiteY9" fmla="*/ 8115447 h 8115447"/>
                <a:gd name="connsiteX10" fmla="*/ 0 w 188371"/>
                <a:gd name="connsiteY10" fmla="*/ 31396 h 8115447"/>
                <a:gd name="connsiteX11" fmla="*/ 9196 w 188371"/>
                <a:gd name="connsiteY11" fmla="*/ 9196 h 8115447"/>
                <a:gd name="connsiteX12" fmla="*/ 31396 w 188371"/>
                <a:gd name="connsiteY12" fmla="*/ 0 h 811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371" h="8115447">
                  <a:moveTo>
                    <a:pt x="188371" y="1352625"/>
                  </a:moveTo>
                  <a:lnTo>
                    <a:pt x="188371" y="6762822"/>
                  </a:lnTo>
                  <a:cubicBezTo>
                    <a:pt x="188371" y="7121566"/>
                    <a:pt x="188294" y="7465576"/>
                    <a:pt x="188158" y="7719243"/>
                  </a:cubicBezTo>
                  <a:cubicBezTo>
                    <a:pt x="188021" y="7972910"/>
                    <a:pt x="187836" y="8115425"/>
                    <a:pt x="187642" y="8115425"/>
                  </a:cubicBezTo>
                  <a:lnTo>
                    <a:pt x="0" y="8115425"/>
                  </a:lnTo>
                  <a:lnTo>
                    <a:pt x="0" y="8115425"/>
                  </a:lnTo>
                  <a:lnTo>
                    <a:pt x="0" y="811542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87642" y="22"/>
                  </a:lnTo>
                  <a:cubicBezTo>
                    <a:pt x="187836" y="22"/>
                    <a:pt x="188021" y="142537"/>
                    <a:pt x="188158" y="396204"/>
                  </a:cubicBezTo>
                  <a:cubicBezTo>
                    <a:pt x="188294" y="649871"/>
                    <a:pt x="188371" y="993924"/>
                    <a:pt x="188371" y="1352625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18086" rIns="18086" bIns="18086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400" kern="1200" dirty="0" smtClean="0"/>
                <a:t> Self-Study</a:t>
              </a:r>
              <a:endParaRPr lang="en-US" sz="140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304800" y="990600"/>
              <a:ext cx="762000" cy="914695"/>
            </a:xfrm>
            <a:custGeom>
              <a:avLst/>
              <a:gdLst>
                <a:gd name="connsiteX0" fmla="*/ 0 w 489646"/>
                <a:gd name="connsiteY0" fmla="*/ 0 h 342752"/>
                <a:gd name="connsiteX1" fmla="*/ 318270 w 489646"/>
                <a:gd name="connsiteY1" fmla="*/ 0 h 342752"/>
                <a:gd name="connsiteX2" fmla="*/ 489646 w 489646"/>
                <a:gd name="connsiteY2" fmla="*/ 171376 h 342752"/>
                <a:gd name="connsiteX3" fmla="*/ 318270 w 489646"/>
                <a:gd name="connsiteY3" fmla="*/ 342752 h 342752"/>
                <a:gd name="connsiteX4" fmla="*/ 0 w 489646"/>
                <a:gd name="connsiteY4" fmla="*/ 342752 h 342752"/>
                <a:gd name="connsiteX5" fmla="*/ 171376 w 489646"/>
                <a:gd name="connsiteY5" fmla="*/ 171376 h 342752"/>
                <a:gd name="connsiteX6" fmla="*/ 0 w 489646"/>
                <a:gd name="connsiteY6" fmla="*/ 0 h 342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646" h="342752">
                  <a:moveTo>
                    <a:pt x="489645" y="0"/>
                  </a:moveTo>
                  <a:lnTo>
                    <a:pt x="489645" y="222789"/>
                  </a:lnTo>
                  <a:lnTo>
                    <a:pt x="244823" y="342752"/>
                  </a:lnTo>
                  <a:lnTo>
                    <a:pt x="1" y="222789"/>
                  </a:lnTo>
                  <a:lnTo>
                    <a:pt x="1" y="0"/>
                  </a:lnTo>
                  <a:lnTo>
                    <a:pt x="244823" y="119963"/>
                  </a:lnTo>
                  <a:lnTo>
                    <a:pt x="489645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1170380"/>
                <a:satOff val="-1460"/>
                <a:lumOff val="343"/>
                <a:alphaOff val="0"/>
              </a:schemeClr>
            </a:lnRef>
            <a:fillRef idx="1">
              <a:schemeClr val="accent2">
                <a:hueOff val="1170380"/>
                <a:satOff val="-1460"/>
                <a:lumOff val="343"/>
                <a:alphaOff val="0"/>
              </a:schemeClr>
            </a:fillRef>
            <a:effectRef idx="0">
              <a:schemeClr val="accent2">
                <a:hueOff val="1170380"/>
                <a:satOff val="-1460"/>
                <a:lumOff val="34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" tIns="177091" rIns="5715" bIns="177091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219199" y="990601"/>
              <a:ext cx="7010401" cy="594971"/>
            </a:xfrm>
            <a:custGeom>
              <a:avLst/>
              <a:gdLst>
                <a:gd name="connsiteX0" fmla="*/ 194470 w 1166797"/>
                <a:gd name="connsiteY0" fmla="*/ 0 h 8115447"/>
                <a:gd name="connsiteX1" fmla="*/ 972327 w 1166797"/>
                <a:gd name="connsiteY1" fmla="*/ 0 h 8115447"/>
                <a:gd name="connsiteX2" fmla="*/ 1109838 w 1166797"/>
                <a:gd name="connsiteY2" fmla="*/ 56959 h 8115447"/>
                <a:gd name="connsiteX3" fmla="*/ 1166797 w 1166797"/>
                <a:gd name="connsiteY3" fmla="*/ 194470 h 8115447"/>
                <a:gd name="connsiteX4" fmla="*/ 1166797 w 1166797"/>
                <a:gd name="connsiteY4" fmla="*/ 8115447 h 8115447"/>
                <a:gd name="connsiteX5" fmla="*/ 1166797 w 1166797"/>
                <a:gd name="connsiteY5" fmla="*/ 8115447 h 8115447"/>
                <a:gd name="connsiteX6" fmla="*/ 1166797 w 1166797"/>
                <a:gd name="connsiteY6" fmla="*/ 8115447 h 8115447"/>
                <a:gd name="connsiteX7" fmla="*/ 0 w 1166797"/>
                <a:gd name="connsiteY7" fmla="*/ 8115447 h 8115447"/>
                <a:gd name="connsiteX8" fmla="*/ 0 w 1166797"/>
                <a:gd name="connsiteY8" fmla="*/ 8115447 h 8115447"/>
                <a:gd name="connsiteX9" fmla="*/ 0 w 1166797"/>
                <a:gd name="connsiteY9" fmla="*/ 8115447 h 8115447"/>
                <a:gd name="connsiteX10" fmla="*/ 0 w 1166797"/>
                <a:gd name="connsiteY10" fmla="*/ 194470 h 8115447"/>
                <a:gd name="connsiteX11" fmla="*/ 56959 w 1166797"/>
                <a:gd name="connsiteY11" fmla="*/ 56959 h 8115447"/>
                <a:gd name="connsiteX12" fmla="*/ 194470 w 1166797"/>
                <a:gd name="connsiteY12" fmla="*/ 0 h 811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6797" h="8115447">
                  <a:moveTo>
                    <a:pt x="1166797" y="1352601"/>
                  </a:moveTo>
                  <a:lnTo>
                    <a:pt x="1166797" y="6762846"/>
                  </a:lnTo>
                  <a:cubicBezTo>
                    <a:pt x="1166797" y="7121580"/>
                    <a:pt x="1163851" y="7465618"/>
                    <a:pt x="1158608" y="7719279"/>
                  </a:cubicBezTo>
                  <a:cubicBezTo>
                    <a:pt x="1153364" y="7972939"/>
                    <a:pt x="1146252" y="8115447"/>
                    <a:pt x="1138837" y="8115447"/>
                  </a:cubicBezTo>
                  <a:lnTo>
                    <a:pt x="0" y="8115447"/>
                  </a:lnTo>
                  <a:lnTo>
                    <a:pt x="0" y="8115447"/>
                  </a:lnTo>
                  <a:lnTo>
                    <a:pt x="0" y="81154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38837" y="0"/>
                  </a:lnTo>
                  <a:cubicBezTo>
                    <a:pt x="1146253" y="0"/>
                    <a:pt x="1153364" y="142508"/>
                    <a:pt x="1158608" y="396168"/>
                  </a:cubicBezTo>
                  <a:cubicBezTo>
                    <a:pt x="1163851" y="649829"/>
                    <a:pt x="1166797" y="993874"/>
                    <a:pt x="1166797" y="1352601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1170380"/>
                <a:satOff val="-1460"/>
                <a:lumOff val="34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60133" rIns="60133" bIns="60133" numCol="1" spcCol="1270" anchor="ctr" anchorCtr="0">
              <a:noAutofit/>
            </a:bodyPr>
            <a:lstStyle/>
            <a:p>
              <a:pPr marL="57150" lvl="1" indent="-57150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400" kern="1200" dirty="0" smtClean="0"/>
                <a:t>  </a:t>
              </a:r>
              <a:r>
                <a:rPr lang="en-US" sz="800" kern="1200" dirty="0" smtClean="0"/>
                <a:t> </a:t>
              </a:r>
              <a:r>
                <a:rPr lang="en-US" sz="1400" kern="1200" dirty="0" smtClean="0"/>
                <a:t>Site Visit:</a:t>
              </a:r>
              <a:r>
                <a:rPr lang="en-US" sz="1400" dirty="0"/>
                <a:t> </a:t>
              </a:r>
              <a:r>
                <a:rPr lang="en-US" sz="1400" kern="1200" dirty="0" smtClean="0"/>
                <a:t>External Review Team</a:t>
              </a:r>
              <a:endParaRPr lang="en-US" sz="14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304800" y="1828800"/>
              <a:ext cx="762000" cy="1016128"/>
            </a:xfrm>
            <a:custGeom>
              <a:avLst/>
              <a:gdLst>
                <a:gd name="connsiteX0" fmla="*/ 0 w 489646"/>
                <a:gd name="connsiteY0" fmla="*/ 0 h 342752"/>
                <a:gd name="connsiteX1" fmla="*/ 318270 w 489646"/>
                <a:gd name="connsiteY1" fmla="*/ 0 h 342752"/>
                <a:gd name="connsiteX2" fmla="*/ 489646 w 489646"/>
                <a:gd name="connsiteY2" fmla="*/ 171376 h 342752"/>
                <a:gd name="connsiteX3" fmla="*/ 318270 w 489646"/>
                <a:gd name="connsiteY3" fmla="*/ 342752 h 342752"/>
                <a:gd name="connsiteX4" fmla="*/ 0 w 489646"/>
                <a:gd name="connsiteY4" fmla="*/ 342752 h 342752"/>
                <a:gd name="connsiteX5" fmla="*/ 171376 w 489646"/>
                <a:gd name="connsiteY5" fmla="*/ 171376 h 342752"/>
                <a:gd name="connsiteX6" fmla="*/ 0 w 489646"/>
                <a:gd name="connsiteY6" fmla="*/ 0 h 342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646" h="342752">
                  <a:moveTo>
                    <a:pt x="489645" y="0"/>
                  </a:moveTo>
                  <a:lnTo>
                    <a:pt x="489645" y="222789"/>
                  </a:lnTo>
                  <a:lnTo>
                    <a:pt x="244823" y="342752"/>
                  </a:lnTo>
                  <a:lnTo>
                    <a:pt x="1" y="222789"/>
                  </a:lnTo>
                  <a:lnTo>
                    <a:pt x="1" y="0"/>
                  </a:lnTo>
                  <a:lnTo>
                    <a:pt x="244823" y="119963"/>
                  </a:lnTo>
                  <a:lnTo>
                    <a:pt x="489645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2340759"/>
                <a:satOff val="-2919"/>
                <a:lumOff val="686"/>
                <a:alphaOff val="0"/>
              </a:schemeClr>
            </a:lnRef>
            <a:fillRef idx="1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" tIns="177091" rIns="5715" bIns="177091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219200" y="1828800"/>
              <a:ext cx="7010400" cy="590005"/>
            </a:xfrm>
            <a:custGeom>
              <a:avLst/>
              <a:gdLst>
                <a:gd name="connsiteX0" fmla="*/ 40183 w 241092"/>
                <a:gd name="connsiteY0" fmla="*/ 0 h 8115447"/>
                <a:gd name="connsiteX1" fmla="*/ 200909 w 241092"/>
                <a:gd name="connsiteY1" fmla="*/ 0 h 8115447"/>
                <a:gd name="connsiteX2" fmla="*/ 229323 w 241092"/>
                <a:gd name="connsiteY2" fmla="*/ 11769 h 8115447"/>
                <a:gd name="connsiteX3" fmla="*/ 241092 w 241092"/>
                <a:gd name="connsiteY3" fmla="*/ 40183 h 8115447"/>
                <a:gd name="connsiteX4" fmla="*/ 241092 w 241092"/>
                <a:gd name="connsiteY4" fmla="*/ 8115447 h 8115447"/>
                <a:gd name="connsiteX5" fmla="*/ 241092 w 241092"/>
                <a:gd name="connsiteY5" fmla="*/ 8115447 h 8115447"/>
                <a:gd name="connsiteX6" fmla="*/ 241092 w 241092"/>
                <a:gd name="connsiteY6" fmla="*/ 8115447 h 8115447"/>
                <a:gd name="connsiteX7" fmla="*/ 0 w 241092"/>
                <a:gd name="connsiteY7" fmla="*/ 8115447 h 8115447"/>
                <a:gd name="connsiteX8" fmla="*/ 0 w 241092"/>
                <a:gd name="connsiteY8" fmla="*/ 8115447 h 8115447"/>
                <a:gd name="connsiteX9" fmla="*/ 0 w 241092"/>
                <a:gd name="connsiteY9" fmla="*/ 8115447 h 8115447"/>
                <a:gd name="connsiteX10" fmla="*/ 0 w 241092"/>
                <a:gd name="connsiteY10" fmla="*/ 40183 h 8115447"/>
                <a:gd name="connsiteX11" fmla="*/ 11769 w 241092"/>
                <a:gd name="connsiteY11" fmla="*/ 11769 h 8115447"/>
                <a:gd name="connsiteX12" fmla="*/ 40183 w 241092"/>
                <a:gd name="connsiteY12" fmla="*/ 0 h 811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1092" h="8115447">
                  <a:moveTo>
                    <a:pt x="241092" y="1352619"/>
                  </a:moveTo>
                  <a:lnTo>
                    <a:pt x="241092" y="6762828"/>
                  </a:lnTo>
                  <a:cubicBezTo>
                    <a:pt x="241092" y="7121554"/>
                    <a:pt x="240966" y="7465603"/>
                    <a:pt x="240742" y="7719273"/>
                  </a:cubicBezTo>
                  <a:cubicBezTo>
                    <a:pt x="240518" y="7972943"/>
                    <a:pt x="240215" y="8115430"/>
                    <a:pt x="239898" y="8115430"/>
                  </a:cubicBezTo>
                  <a:lnTo>
                    <a:pt x="0" y="8115430"/>
                  </a:lnTo>
                  <a:lnTo>
                    <a:pt x="0" y="8115430"/>
                  </a:lnTo>
                  <a:lnTo>
                    <a:pt x="0" y="811543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39898" y="17"/>
                  </a:lnTo>
                  <a:cubicBezTo>
                    <a:pt x="240215" y="17"/>
                    <a:pt x="240518" y="142538"/>
                    <a:pt x="240742" y="396174"/>
                  </a:cubicBezTo>
                  <a:cubicBezTo>
                    <a:pt x="240966" y="649844"/>
                    <a:pt x="241092" y="993893"/>
                    <a:pt x="241092" y="1352619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2340759"/>
                <a:satOff val="-2919"/>
                <a:lumOff val="68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1" tIns="14944" rIns="14944" bIns="14945" numCol="1" spcCol="1270" anchor="ctr" anchorCtr="0">
              <a:noAutofit/>
            </a:bodyPr>
            <a:lstStyle/>
            <a:p>
              <a:pPr marL="57150" lvl="1" indent="-57150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500" kern="1200" dirty="0"/>
            </a:p>
            <a:p>
              <a:pPr marL="57150" lvl="1" indent="-57150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400" kern="1200" dirty="0" smtClean="0"/>
                <a:t>  Department Chair/Head, Program Faculty and Dean: </a:t>
              </a:r>
              <a:r>
                <a:rPr lang="en-US" sz="1400" dirty="0" smtClean="0"/>
                <a:t> </a:t>
              </a:r>
              <a:r>
                <a:rPr lang="en-US" sz="1400" kern="1200" dirty="0" smtClean="0"/>
                <a:t>Prepare Response</a:t>
              </a:r>
              <a:endParaRPr lang="en-US" sz="14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04800" y="3134226"/>
              <a:ext cx="762000" cy="1666374"/>
            </a:xfrm>
            <a:custGeom>
              <a:avLst/>
              <a:gdLst>
                <a:gd name="connsiteX0" fmla="*/ 0 w 489646"/>
                <a:gd name="connsiteY0" fmla="*/ 0 h 342752"/>
                <a:gd name="connsiteX1" fmla="*/ 318270 w 489646"/>
                <a:gd name="connsiteY1" fmla="*/ 0 h 342752"/>
                <a:gd name="connsiteX2" fmla="*/ 489646 w 489646"/>
                <a:gd name="connsiteY2" fmla="*/ 171376 h 342752"/>
                <a:gd name="connsiteX3" fmla="*/ 318270 w 489646"/>
                <a:gd name="connsiteY3" fmla="*/ 342752 h 342752"/>
                <a:gd name="connsiteX4" fmla="*/ 0 w 489646"/>
                <a:gd name="connsiteY4" fmla="*/ 342752 h 342752"/>
                <a:gd name="connsiteX5" fmla="*/ 171376 w 489646"/>
                <a:gd name="connsiteY5" fmla="*/ 171376 h 342752"/>
                <a:gd name="connsiteX6" fmla="*/ 0 w 489646"/>
                <a:gd name="connsiteY6" fmla="*/ 0 h 342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646" h="342752">
                  <a:moveTo>
                    <a:pt x="489645" y="0"/>
                  </a:moveTo>
                  <a:lnTo>
                    <a:pt x="489645" y="222789"/>
                  </a:lnTo>
                  <a:lnTo>
                    <a:pt x="244823" y="342752"/>
                  </a:lnTo>
                  <a:lnTo>
                    <a:pt x="1" y="222789"/>
                  </a:lnTo>
                  <a:lnTo>
                    <a:pt x="1" y="0"/>
                  </a:lnTo>
                  <a:lnTo>
                    <a:pt x="244823" y="119963"/>
                  </a:lnTo>
                  <a:lnTo>
                    <a:pt x="489645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3511139"/>
                <a:satOff val="-4379"/>
                <a:lumOff val="1030"/>
                <a:alphaOff val="0"/>
              </a:schemeClr>
            </a:lnRef>
            <a:fillRef idx="1">
              <a:schemeClr val="accent2">
                <a:hueOff val="3511139"/>
                <a:satOff val="-4379"/>
                <a:lumOff val="1030"/>
                <a:alphaOff val="0"/>
              </a:schemeClr>
            </a:fillRef>
            <a:effectRef idx="0">
              <a:schemeClr val="accent2">
                <a:hueOff val="3511139"/>
                <a:satOff val="-4379"/>
                <a:lumOff val="103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" tIns="177091" rIns="5715" bIns="177091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219200" y="2743200"/>
              <a:ext cx="7086599" cy="2286000"/>
            </a:xfrm>
            <a:custGeom>
              <a:avLst/>
              <a:gdLst>
                <a:gd name="connsiteX0" fmla="*/ 173332 w 1039973"/>
                <a:gd name="connsiteY0" fmla="*/ 0 h 8115447"/>
                <a:gd name="connsiteX1" fmla="*/ 866641 w 1039973"/>
                <a:gd name="connsiteY1" fmla="*/ 0 h 8115447"/>
                <a:gd name="connsiteX2" fmla="*/ 989205 w 1039973"/>
                <a:gd name="connsiteY2" fmla="*/ 50768 h 8115447"/>
                <a:gd name="connsiteX3" fmla="*/ 1039973 w 1039973"/>
                <a:gd name="connsiteY3" fmla="*/ 173332 h 8115447"/>
                <a:gd name="connsiteX4" fmla="*/ 1039973 w 1039973"/>
                <a:gd name="connsiteY4" fmla="*/ 8115447 h 8115447"/>
                <a:gd name="connsiteX5" fmla="*/ 1039973 w 1039973"/>
                <a:gd name="connsiteY5" fmla="*/ 8115447 h 8115447"/>
                <a:gd name="connsiteX6" fmla="*/ 1039973 w 1039973"/>
                <a:gd name="connsiteY6" fmla="*/ 8115447 h 8115447"/>
                <a:gd name="connsiteX7" fmla="*/ 0 w 1039973"/>
                <a:gd name="connsiteY7" fmla="*/ 8115447 h 8115447"/>
                <a:gd name="connsiteX8" fmla="*/ 0 w 1039973"/>
                <a:gd name="connsiteY8" fmla="*/ 8115447 h 8115447"/>
                <a:gd name="connsiteX9" fmla="*/ 0 w 1039973"/>
                <a:gd name="connsiteY9" fmla="*/ 8115447 h 8115447"/>
                <a:gd name="connsiteX10" fmla="*/ 0 w 1039973"/>
                <a:gd name="connsiteY10" fmla="*/ 173332 h 8115447"/>
                <a:gd name="connsiteX11" fmla="*/ 50768 w 1039973"/>
                <a:gd name="connsiteY11" fmla="*/ 50768 h 8115447"/>
                <a:gd name="connsiteX12" fmla="*/ 173332 w 1039973"/>
                <a:gd name="connsiteY12" fmla="*/ 0 h 811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9973" h="8115447">
                  <a:moveTo>
                    <a:pt x="1039973" y="1352599"/>
                  </a:moveTo>
                  <a:lnTo>
                    <a:pt x="1039973" y="6762848"/>
                  </a:lnTo>
                  <a:cubicBezTo>
                    <a:pt x="1039973" y="7121583"/>
                    <a:pt x="1037633" y="7465617"/>
                    <a:pt x="1033467" y="7719278"/>
                  </a:cubicBezTo>
                  <a:cubicBezTo>
                    <a:pt x="1029302" y="7972939"/>
                    <a:pt x="1023652" y="8115447"/>
                    <a:pt x="1017761" y="8115447"/>
                  </a:cubicBezTo>
                  <a:lnTo>
                    <a:pt x="0" y="8115447"/>
                  </a:lnTo>
                  <a:lnTo>
                    <a:pt x="0" y="8115447"/>
                  </a:lnTo>
                  <a:lnTo>
                    <a:pt x="0" y="81154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17761" y="0"/>
                  </a:lnTo>
                  <a:cubicBezTo>
                    <a:pt x="1023652" y="0"/>
                    <a:pt x="1029302" y="142508"/>
                    <a:pt x="1033467" y="396169"/>
                  </a:cubicBezTo>
                  <a:cubicBezTo>
                    <a:pt x="1037633" y="649830"/>
                    <a:pt x="1039973" y="993872"/>
                    <a:pt x="1039973" y="1352599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3511139"/>
                <a:satOff val="-4379"/>
                <a:lumOff val="103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5" tIns="58386" rIns="58386" bIns="58389" numCol="1" spcCol="1270" anchor="ctr" anchorCtr="0">
              <a:noAutofit/>
            </a:bodyPr>
            <a:lstStyle/>
            <a:p>
              <a:pPr marL="119063" lvl="1" indent="-119063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itchFamily="34" charset="0"/>
                <a:buChar char="•"/>
              </a:pPr>
              <a:r>
                <a:rPr lang="en-US" sz="1400" kern="1200" dirty="0" smtClean="0"/>
                <a:t>Provost:  Reviews all materials</a:t>
              </a:r>
              <a:endParaRPr lang="en-US" sz="14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itchFamily="34" charset="0"/>
                <a:buChar char="•"/>
              </a:pPr>
              <a:r>
                <a:rPr lang="en-US" sz="1400" kern="1200" dirty="0" smtClean="0"/>
                <a:t>Consults as  Appropriate  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itchFamily="34" charset="0"/>
                <a:buChar char="•"/>
              </a:pPr>
              <a:r>
                <a:rPr lang="en-US" sz="1400" kern="1200" dirty="0" smtClean="0"/>
                <a:t>Takes Action</a:t>
              </a:r>
            </a:p>
            <a:p>
              <a:pPr marL="571500" lvl="2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400" kern="1200" dirty="0" smtClean="0"/>
                <a:t>a.  Approval of Program’s Action Plan</a:t>
              </a:r>
            </a:p>
            <a:p>
              <a:pPr marL="571500" lvl="2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400" kern="1200" dirty="0" smtClean="0"/>
                <a:t>b.  Development of Recovery Plan</a:t>
              </a:r>
            </a:p>
            <a:p>
              <a:pPr marL="571500" lvl="2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400" kern="1200" dirty="0" smtClean="0"/>
                <a:t>c.  Resource Enhancement</a:t>
              </a:r>
            </a:p>
            <a:p>
              <a:pPr marL="571500" lvl="2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400" kern="1200" dirty="0" smtClean="0"/>
                <a:t>d.  Consolidation</a:t>
              </a:r>
            </a:p>
            <a:p>
              <a:pPr marL="571500" lvl="2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400" kern="1200" dirty="0" smtClean="0"/>
                <a:t>e.  Reduction</a:t>
              </a:r>
            </a:p>
            <a:p>
              <a:pPr marL="571500" lvl="2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400" kern="1200" dirty="0" smtClean="0"/>
                <a:t>f.   Discontinuance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7966" y="-132941"/>
              <a:ext cx="8890196" cy="5895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>
                  <a:solidFill>
                    <a:schemeClr val="accent6">
                      <a:lumMod val="75000"/>
                    </a:schemeClr>
                  </a:solidFill>
                </a:rPr>
                <a:t>Academic Program Review Process: 7-Year Cycle</a:t>
              </a:r>
              <a:endParaRPr lang="en-US" sz="3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" name="Bent Arrow 15"/>
            <p:cNvSpPr/>
            <p:nvPr/>
          </p:nvSpPr>
          <p:spPr>
            <a:xfrm rot="5400000">
              <a:off x="3508916" y="3120489"/>
              <a:ext cx="1752602" cy="1912434"/>
            </a:xfrm>
            <a:prstGeom prst="bentArrow">
              <a:avLst>
                <a:gd name="adj1" fmla="val 7813"/>
                <a:gd name="adj2" fmla="val 16713"/>
                <a:gd name="adj3" fmla="val 25000"/>
                <a:gd name="adj4" fmla="val 4375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Round Same Side Corner Rectangle 17"/>
          <p:cNvSpPr/>
          <p:nvPr/>
        </p:nvSpPr>
        <p:spPr>
          <a:xfrm rot="5400000">
            <a:off x="4200852" y="2132171"/>
            <a:ext cx="1123296" cy="7086600"/>
          </a:xfrm>
          <a:prstGeom prst="round2SameRect">
            <a:avLst>
              <a:gd name="adj1" fmla="val 16667"/>
              <a:gd name="adj2" fmla="val 4792"/>
            </a:avLst>
          </a:prstGeom>
        </p:spPr>
        <p:style>
          <a:lnRef idx="2">
            <a:schemeClr val="accent2">
              <a:hueOff val="4681519"/>
              <a:satOff val="-5839"/>
              <a:lumOff val="137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95400" y="51816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Academic Program Review Advisory Council (APRAC)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400" dirty="0" smtClean="0"/>
              <a:t>Provides counsel to the Provost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400" dirty="0" smtClean="0"/>
              <a:t>Faculty governance represented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400" dirty="0" smtClean="0"/>
              <a:t>Always convened if program discontinuance is recommended </a:t>
            </a:r>
          </a:p>
        </p:txBody>
      </p:sp>
      <p:sp>
        <p:nvSpPr>
          <p:cNvPr id="17" name="Freeform 16"/>
          <p:cNvSpPr/>
          <p:nvPr/>
        </p:nvSpPr>
        <p:spPr>
          <a:xfrm>
            <a:off x="304800" y="5051957"/>
            <a:ext cx="762000" cy="1185164"/>
          </a:xfrm>
          <a:custGeom>
            <a:avLst/>
            <a:gdLst>
              <a:gd name="connsiteX0" fmla="*/ 0 w 489646"/>
              <a:gd name="connsiteY0" fmla="*/ 0 h 342752"/>
              <a:gd name="connsiteX1" fmla="*/ 318270 w 489646"/>
              <a:gd name="connsiteY1" fmla="*/ 0 h 342752"/>
              <a:gd name="connsiteX2" fmla="*/ 489646 w 489646"/>
              <a:gd name="connsiteY2" fmla="*/ 171376 h 342752"/>
              <a:gd name="connsiteX3" fmla="*/ 318270 w 489646"/>
              <a:gd name="connsiteY3" fmla="*/ 342752 h 342752"/>
              <a:gd name="connsiteX4" fmla="*/ 0 w 489646"/>
              <a:gd name="connsiteY4" fmla="*/ 342752 h 342752"/>
              <a:gd name="connsiteX5" fmla="*/ 171376 w 489646"/>
              <a:gd name="connsiteY5" fmla="*/ 171376 h 342752"/>
              <a:gd name="connsiteX6" fmla="*/ 0 w 489646"/>
              <a:gd name="connsiteY6" fmla="*/ 0 h 34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9646" h="342752">
                <a:moveTo>
                  <a:pt x="489645" y="0"/>
                </a:moveTo>
                <a:lnTo>
                  <a:pt x="489645" y="222789"/>
                </a:lnTo>
                <a:lnTo>
                  <a:pt x="244823" y="342752"/>
                </a:lnTo>
                <a:lnTo>
                  <a:pt x="1" y="222789"/>
                </a:lnTo>
                <a:lnTo>
                  <a:pt x="1" y="0"/>
                </a:lnTo>
                <a:lnTo>
                  <a:pt x="244823" y="119963"/>
                </a:lnTo>
                <a:lnTo>
                  <a:pt x="489645" y="0"/>
                </a:lnTo>
                <a:close/>
              </a:path>
            </a:pathLst>
          </a:custGeom>
        </p:spPr>
        <p:style>
          <a:lnRef idx="2">
            <a:schemeClr val="accent2">
              <a:hueOff val="4681519"/>
              <a:satOff val="-5839"/>
              <a:lumOff val="1373"/>
              <a:alphaOff val="0"/>
            </a:schemeClr>
          </a:lnRef>
          <a:fillRef idx="1">
            <a:schemeClr val="accent2">
              <a:hueOff val="4681519"/>
              <a:satOff val="-5839"/>
              <a:lumOff val="1373"/>
              <a:alphaOff val="0"/>
            </a:schemeClr>
          </a:fillRef>
          <a:effectRef idx="0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177091" rIns="5715" bIns="177091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kern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04799" y="6352143"/>
            <a:ext cx="29736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514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81058" y="1987200"/>
            <a:ext cx="6273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73104"/>
                </a:solidFill>
              </a:rPr>
              <a:t>Since 2008, we now carefully track the performance of new degrees against their projections.</a:t>
            </a:r>
            <a:endParaRPr lang="en-US" sz="3200" dirty="0">
              <a:solidFill>
                <a:srgbClr val="6731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9928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43" y="0"/>
            <a:ext cx="7830157" cy="61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3561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Semester Conversion Impact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Timeline</a:t>
            </a:r>
          </a:p>
          <a:p>
            <a:r>
              <a:rPr lang="en-US" dirty="0" smtClean="0"/>
              <a:t>Impact of the conversion on portfolio</a:t>
            </a:r>
          </a:p>
          <a:p>
            <a:r>
              <a:rPr lang="en-US" dirty="0" smtClean="0"/>
              <a:t>Moratorium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732" y="568135"/>
            <a:ext cx="60071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790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303"/>
            <a:ext cx="8229600" cy="906041"/>
          </a:xfrm>
        </p:spPr>
        <p:txBody>
          <a:bodyPr>
            <a:normAutofit/>
          </a:bodyPr>
          <a:lstStyle/>
          <a:p>
            <a:r>
              <a:rPr lang="en-US" b="1" dirty="0"/>
              <a:t>Agenda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922186" y="1511108"/>
            <a:ext cx="7764614" cy="4614949"/>
          </a:xfrm>
        </p:spPr>
        <p:txBody>
          <a:bodyPr>
            <a:noAutofit/>
          </a:bodyPr>
          <a:lstStyle/>
          <a:p>
            <a:pPr marL="0" indent="0">
              <a:buSzPct val="100000"/>
              <a:buNone/>
            </a:pPr>
            <a:r>
              <a:rPr lang="en-US" sz="3400" dirty="0" smtClean="0">
                <a:solidFill>
                  <a:schemeClr val="tx1"/>
                </a:solidFill>
              </a:rPr>
              <a:t> What is the portfolio? </a:t>
            </a:r>
          </a:p>
          <a:p>
            <a:pPr lvl="1">
              <a:spcBef>
                <a:spcPts val="0"/>
              </a:spcBef>
              <a:buSzPct val="100000"/>
            </a:pPr>
            <a:r>
              <a:rPr lang="en-US" sz="2200" dirty="0" smtClean="0"/>
              <a:t>What are the characteristics?</a:t>
            </a:r>
            <a:endParaRPr lang="en-US" sz="2200" dirty="0"/>
          </a:p>
          <a:p>
            <a:pPr lvl="1">
              <a:spcBef>
                <a:spcPts val="0"/>
              </a:spcBef>
              <a:buSzPct val="100000"/>
            </a:pPr>
            <a:r>
              <a:rPr lang="en-US" sz="2200" dirty="0" smtClean="0"/>
              <a:t>How is the portfolio managed?</a:t>
            </a:r>
            <a:endParaRPr lang="en-US" sz="2200" dirty="0"/>
          </a:p>
          <a:p>
            <a:pPr marL="0" indent="0">
              <a:buSzPct val="100000"/>
              <a:buNone/>
            </a:pPr>
            <a:r>
              <a:rPr lang="en-US" sz="3400" dirty="0"/>
              <a:t>C</a:t>
            </a:r>
            <a:r>
              <a:rPr lang="en-US" sz="3400" dirty="0" smtClean="0"/>
              <a:t>alendar </a:t>
            </a:r>
            <a:r>
              <a:rPr lang="en-US" sz="3400" dirty="0"/>
              <a:t>conversion impact</a:t>
            </a:r>
          </a:p>
          <a:p>
            <a:pPr lvl="1">
              <a:spcBef>
                <a:spcPts val="0"/>
              </a:spcBef>
              <a:buSzPct val="100000"/>
            </a:pPr>
            <a:r>
              <a:rPr lang="en-US" sz="2200" dirty="0" smtClean="0"/>
              <a:t>Timeline</a:t>
            </a:r>
          </a:p>
          <a:p>
            <a:pPr lvl="1">
              <a:spcBef>
                <a:spcPts val="0"/>
              </a:spcBef>
              <a:buSzPct val="100000"/>
            </a:pPr>
            <a:r>
              <a:rPr lang="en-US" sz="2200" dirty="0" smtClean="0"/>
              <a:t>Impact</a:t>
            </a:r>
          </a:p>
          <a:p>
            <a:pPr lvl="1">
              <a:spcBef>
                <a:spcPts val="0"/>
              </a:spcBef>
              <a:buSzPct val="100000"/>
            </a:pPr>
            <a:r>
              <a:rPr lang="en-US" sz="2200" dirty="0" smtClean="0"/>
              <a:t>Moratorium</a:t>
            </a:r>
          </a:p>
          <a:p>
            <a:pPr marL="0" indent="0">
              <a:buSzPct val="100000"/>
              <a:buNone/>
            </a:pPr>
            <a:r>
              <a:rPr lang="en-US" sz="3400" dirty="0" smtClean="0">
                <a:solidFill>
                  <a:schemeClr val="tx1"/>
                </a:solidFill>
              </a:rPr>
              <a:t>Academic Portfolio blueprint</a:t>
            </a:r>
          </a:p>
          <a:p>
            <a:pPr lvl="1">
              <a:spcBef>
                <a:spcPts val="0"/>
              </a:spcBef>
              <a:buSzPct val="100000"/>
            </a:pPr>
            <a:r>
              <a:rPr lang="en-US" sz="2200" dirty="0" smtClean="0"/>
              <a:t>Why have a blueprint?</a:t>
            </a:r>
          </a:p>
          <a:p>
            <a:pPr lvl="1">
              <a:spcBef>
                <a:spcPts val="0"/>
              </a:spcBef>
              <a:buSzPct val="100000"/>
            </a:pPr>
            <a:r>
              <a:rPr lang="en-US" sz="2200" dirty="0" smtClean="0">
                <a:solidFill>
                  <a:schemeClr val="tx1"/>
                </a:solidFill>
              </a:rPr>
              <a:t>What is the blueprint?</a:t>
            </a:r>
          </a:p>
          <a:p>
            <a:pPr lvl="1">
              <a:spcBef>
                <a:spcPts val="0"/>
              </a:spcBef>
              <a:buSzPct val="100000"/>
            </a:pPr>
            <a:r>
              <a:rPr lang="en-US" sz="2200" dirty="0" smtClean="0"/>
              <a:t>Discussion</a:t>
            </a:r>
            <a:endParaRPr lang="en-US" sz="2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817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487753"/>
            <a:ext cx="8229600" cy="1039091"/>
          </a:xfrm>
        </p:spPr>
        <p:txBody>
          <a:bodyPr>
            <a:normAutofit/>
          </a:bodyPr>
          <a:lstStyle/>
          <a:p>
            <a:r>
              <a:rPr lang="en-US" cap="small" dirty="0" smtClean="0">
                <a:solidFill>
                  <a:schemeClr val="bg1">
                    <a:lumMod val="50000"/>
                  </a:schemeClr>
                </a:solidFill>
              </a:rPr>
              <a:t>Timeline</a:t>
            </a:r>
            <a:endParaRPr lang="en-US" cap="smal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754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5"/>
          <p:cNvSpPr txBox="1">
            <a:spLocks/>
          </p:cNvSpPr>
          <p:nvPr/>
        </p:nvSpPr>
        <p:spPr>
          <a:xfrm>
            <a:off x="533400" y="1066800"/>
            <a:ext cx="4343400" cy="5791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85800" y="97407"/>
            <a:ext cx="7772400" cy="1143000"/>
          </a:xfrm>
        </p:spPr>
        <p:txBody>
          <a:bodyPr/>
          <a:lstStyle/>
          <a:p>
            <a:r>
              <a:rPr lang="en-US" dirty="0" smtClean="0"/>
              <a:t>Project Timeline: 2010 - 2013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685800" y="1241441"/>
            <a:ext cx="3733800" cy="762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673104"/>
                </a:solidFill>
              </a:rPr>
              <a:t>Phase 1: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673104"/>
                </a:solidFill>
              </a:rPr>
              <a:t>July 2010 – June 2011</a:t>
            </a:r>
            <a:endParaRPr lang="en-US" dirty="0">
              <a:solidFill>
                <a:srgbClr val="673104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half" idx="3"/>
          </p:nvPr>
        </p:nvSpPr>
        <p:spPr>
          <a:xfrm>
            <a:off x="4724400" y="1241441"/>
            <a:ext cx="3733800" cy="762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673104"/>
                </a:solidFill>
              </a:rPr>
              <a:t>Phase 2: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673104"/>
                </a:solidFill>
              </a:rPr>
              <a:t>July 2011 – June 2012</a:t>
            </a:r>
            <a:endParaRPr lang="en-US" dirty="0">
              <a:solidFill>
                <a:srgbClr val="673104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685800" y="1906740"/>
            <a:ext cx="3733800" cy="24003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2000" dirty="0" smtClean="0"/>
              <a:t>Begin SIS Implementation</a:t>
            </a:r>
          </a:p>
          <a:p>
            <a:pPr lvl="0">
              <a:defRPr/>
            </a:pPr>
            <a:r>
              <a:rPr lang="en-US" sz="2000" dirty="0" smtClean="0"/>
              <a:t>Complete expedited program review</a:t>
            </a:r>
          </a:p>
          <a:p>
            <a:pPr lvl="0">
              <a:defRPr/>
            </a:pPr>
            <a:r>
              <a:rPr lang="en-US" sz="2000" dirty="0" smtClean="0"/>
              <a:t>Complete general education framework</a:t>
            </a:r>
          </a:p>
          <a:p>
            <a:r>
              <a:rPr lang="en-US" sz="2000" dirty="0" smtClean="0"/>
              <a:t>Curriculum redesign and campus approval</a:t>
            </a:r>
            <a:endParaRPr lang="en-US" sz="2000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4"/>
          </p:nvPr>
        </p:nvSpPr>
        <p:spPr>
          <a:xfrm>
            <a:off x="4648199" y="1984843"/>
            <a:ext cx="4217729" cy="2216564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2200" dirty="0" smtClean="0"/>
              <a:t>Programs sent to NYSED </a:t>
            </a:r>
          </a:p>
          <a:p>
            <a:pPr lvl="0">
              <a:buNone/>
              <a:defRPr/>
            </a:pPr>
            <a:r>
              <a:rPr lang="en-US" sz="2200" dirty="0" smtClean="0"/>
              <a:t>	for review</a:t>
            </a:r>
          </a:p>
          <a:p>
            <a:pPr lvl="0">
              <a:defRPr/>
            </a:pPr>
            <a:r>
              <a:rPr lang="en-US" sz="2200" dirty="0" smtClean="0"/>
              <a:t>SIS implementation complete</a:t>
            </a:r>
          </a:p>
          <a:p>
            <a:pPr lvl="0">
              <a:defRPr/>
            </a:pPr>
            <a:r>
              <a:rPr lang="en-US" sz="2200" dirty="0" smtClean="0"/>
              <a:t>Revise processes and policies</a:t>
            </a:r>
          </a:p>
          <a:p>
            <a:pPr lvl="0">
              <a:defRPr/>
            </a:pPr>
            <a:r>
              <a:rPr lang="en-US" sz="2200" dirty="0" smtClean="0"/>
              <a:t>Scheduling of courses</a:t>
            </a:r>
          </a:p>
          <a:p>
            <a:pPr lvl="0">
              <a:defRPr/>
            </a:pPr>
            <a:endParaRPr lang="en-US" sz="2800" dirty="0" smtClean="0"/>
          </a:p>
          <a:p>
            <a:pPr lvl="0">
              <a:defRPr/>
            </a:pPr>
            <a:endParaRPr lang="en-US" sz="2800" dirty="0" smtClean="0"/>
          </a:p>
          <a:p>
            <a:pPr lvl="0">
              <a:defRPr/>
            </a:pPr>
            <a:endParaRPr lang="en-US" sz="2800" dirty="0" smtClean="0"/>
          </a:p>
          <a:p>
            <a:endParaRPr lang="en-US" dirty="0"/>
          </a:p>
        </p:txBody>
      </p:sp>
      <p:sp>
        <p:nvSpPr>
          <p:cNvPr id="18" name="Text Placeholder 16"/>
          <p:cNvSpPr txBox="1">
            <a:spLocks/>
          </p:cNvSpPr>
          <p:nvPr/>
        </p:nvSpPr>
        <p:spPr>
          <a:xfrm>
            <a:off x="685800" y="4572000"/>
            <a:ext cx="7696200" cy="1729836"/>
          </a:xfrm>
          <a:prstGeom prst="rect">
            <a:avLst/>
          </a:prstGeom>
          <a:noFill/>
          <a:ln w="12700" cap="sq" cmpd="sng" algn="ctr">
            <a:solidFill>
              <a:schemeClr val="bg1"/>
            </a:solidFill>
            <a:prstDash val="solid"/>
          </a:ln>
        </p:spPr>
        <p:txBody>
          <a:bodyPr lIns="9144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3104"/>
                </a:solidFill>
                <a:effectLst/>
                <a:uLnTx/>
                <a:uFillTx/>
                <a:ea typeface="+mj-ea"/>
                <a:cs typeface="+mj-cs"/>
              </a:rPr>
              <a:t>Phase 3: July 2012 – August 2013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lang="en-US" sz="2400" b="1" dirty="0">
              <a:solidFill>
                <a:srgbClr val="673104"/>
              </a:solidFill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673104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673104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lang="en-US" sz="2400" b="1" dirty="0">
              <a:solidFill>
                <a:srgbClr val="673104"/>
              </a:solidFill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673104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lang="en-US" sz="2400" b="1" dirty="0">
              <a:solidFill>
                <a:srgbClr val="673104"/>
              </a:solidFill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673104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73104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9" name="Content Placeholder 14"/>
          <p:cNvSpPr txBox="1">
            <a:spLocks/>
          </p:cNvSpPr>
          <p:nvPr/>
        </p:nvSpPr>
        <p:spPr>
          <a:xfrm>
            <a:off x="4953000" y="5524500"/>
            <a:ext cx="3733800" cy="24765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ontent Placeholder 14"/>
          <p:cNvSpPr txBox="1">
            <a:spLocks/>
          </p:cNvSpPr>
          <p:nvPr/>
        </p:nvSpPr>
        <p:spPr>
          <a:xfrm>
            <a:off x="685800" y="4917688"/>
            <a:ext cx="7696200" cy="1286262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ct val="8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Programs approved by state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ct val="85000"/>
              <a:buFont typeface="Arial"/>
              <a:buChar char="•"/>
              <a:tabLst/>
              <a:defRPr/>
            </a:pPr>
            <a:r>
              <a:rPr lang="en-US" sz="2400" noProof="0" dirty="0" smtClean="0"/>
              <a:t>2013 students admission process begins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ct val="8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Individual student advising begins for returning students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78421" y="16341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2905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487753"/>
            <a:ext cx="8229600" cy="1257755"/>
          </a:xfrm>
        </p:spPr>
        <p:txBody>
          <a:bodyPr>
            <a:noAutofit/>
          </a:bodyPr>
          <a:lstStyle/>
          <a:p>
            <a:r>
              <a:rPr lang="en-US" cap="small" dirty="0" smtClean="0">
                <a:solidFill>
                  <a:schemeClr val="bg1">
                    <a:lumMod val="50000"/>
                  </a:schemeClr>
                </a:solidFill>
              </a:rPr>
              <a:t>Impact of the conversion</a:t>
            </a:r>
            <a:br>
              <a:rPr lang="en-US" cap="small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cap="small" dirty="0" smtClean="0">
                <a:solidFill>
                  <a:schemeClr val="bg1">
                    <a:lumMod val="50000"/>
                  </a:schemeClr>
                </a:solidFill>
              </a:rPr>
              <a:t>on the portfolio</a:t>
            </a:r>
            <a:endParaRPr lang="en-US" cap="smal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689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8244"/>
          </a:xfrm>
        </p:spPr>
        <p:txBody>
          <a:bodyPr>
            <a:noAutofit/>
          </a:bodyPr>
          <a:lstStyle/>
          <a:p>
            <a:pPr marL="342900" indent="-342900"/>
            <a:r>
              <a:rPr lang="en-US" b="1" dirty="0"/>
              <a:t>Calendar Conversion: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200" b="1" i="1" dirty="0" smtClean="0"/>
              <a:t>56 Deactivation </a:t>
            </a:r>
            <a:r>
              <a:rPr lang="en-US" sz="3200" b="1" i="1" dirty="0"/>
              <a:t>and </a:t>
            </a:r>
            <a:r>
              <a:rPr lang="en-US" sz="3200" b="1" i="1" dirty="0" smtClean="0"/>
              <a:t>Discontinuance</a:t>
            </a:r>
            <a:endParaRPr lang="en-US" sz="3200" b="1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6134110"/>
              </p:ext>
            </p:extLst>
          </p:nvPr>
        </p:nvGraphicFramePr>
        <p:xfrm>
          <a:off x="517932" y="1584696"/>
          <a:ext cx="8096064" cy="33949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2352"/>
                <a:gridCol w="2159856"/>
                <a:gridCol w="2263856"/>
              </a:tblGrid>
              <a:tr h="475156">
                <a:tc>
                  <a:txBody>
                    <a:bodyPr/>
                    <a:lstStyle/>
                    <a:p>
                      <a:r>
                        <a:rPr lang="en-US" sz="2400" u="sng" dirty="0" smtClean="0">
                          <a:solidFill>
                            <a:srgbClr val="673104"/>
                          </a:solidFill>
                        </a:rPr>
                        <a:t>Degree Level</a:t>
                      </a:r>
                      <a:endParaRPr lang="en-US" sz="2400" u="sng" dirty="0">
                        <a:solidFill>
                          <a:srgbClr val="67310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>
                          <a:solidFill>
                            <a:srgbClr val="673104"/>
                          </a:solidFill>
                        </a:rPr>
                        <a:t>Deactivated</a:t>
                      </a:r>
                      <a:endParaRPr lang="en-US" sz="2400" u="sng" dirty="0">
                        <a:solidFill>
                          <a:srgbClr val="67310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>
                          <a:solidFill>
                            <a:srgbClr val="673104"/>
                          </a:solidFill>
                        </a:rPr>
                        <a:t>Discontinued</a:t>
                      </a:r>
                      <a:endParaRPr lang="en-US" sz="2400" u="sng" dirty="0">
                        <a:solidFill>
                          <a:srgbClr val="673104"/>
                        </a:solidFill>
                      </a:endParaRPr>
                    </a:p>
                  </a:txBody>
                  <a:tcPr/>
                </a:tc>
              </a:tr>
              <a:tr h="52723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Associate Level/ Diploma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27</a:t>
                      </a:r>
                      <a:endParaRPr lang="en-US" sz="2400" dirty="0"/>
                    </a:p>
                  </a:txBody>
                  <a:tcPr/>
                </a:tc>
              </a:tr>
              <a:tr h="47515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Cert/AC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/>
                </a:tc>
              </a:tr>
              <a:tr h="47515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Bachelors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2</a:t>
                      </a:r>
                      <a:endParaRPr lang="en-US" sz="2400" dirty="0"/>
                    </a:p>
                  </a:txBody>
                  <a:tcPr/>
                </a:tc>
              </a:tr>
              <a:tr h="47515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Masters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3</a:t>
                      </a:r>
                      <a:endParaRPr lang="en-US" sz="2400" dirty="0"/>
                    </a:p>
                  </a:txBody>
                  <a:tcPr/>
                </a:tc>
              </a:tr>
              <a:tr h="49193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Dual Degree (BS/MS)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4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15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Totals: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47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1083" y="5324789"/>
            <a:ext cx="8312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285750"/>
            <a:r>
              <a:rPr lang="en-US" sz="2400" b="1" i="1" dirty="0" smtClean="0"/>
              <a:t>*In addition, 33 inactive programs eliminated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xmlns="" val="133324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396" y="7680"/>
            <a:ext cx="8229600" cy="1076333"/>
          </a:xfrm>
        </p:spPr>
        <p:txBody>
          <a:bodyPr>
            <a:normAutofit/>
          </a:bodyPr>
          <a:lstStyle/>
          <a:p>
            <a:r>
              <a:rPr lang="en-US" b="1" dirty="0"/>
              <a:t>Calendar </a:t>
            </a:r>
            <a:r>
              <a:rPr lang="en-US" b="1" dirty="0" smtClean="0"/>
              <a:t>Conversion </a:t>
            </a:r>
            <a:endParaRPr lang="en-US" sz="3200" b="1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1592" y="975016"/>
            <a:ext cx="8619052" cy="5037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Arial"/>
              <a:buChar char="•"/>
            </a:pPr>
            <a:r>
              <a:rPr lang="en-US" sz="2400" b="1" dirty="0" smtClean="0">
                <a:solidFill>
                  <a:srgbClr val="E46C0A"/>
                </a:solidFill>
              </a:rPr>
              <a:t>Program Consolidation = 4:</a:t>
            </a:r>
          </a:p>
          <a:p>
            <a:pPr marL="744538" lvl="1" indent="-347663">
              <a:spcAft>
                <a:spcPts val="800"/>
              </a:spcAft>
              <a:buFont typeface="+mj-lt"/>
              <a:buAutoNum type="arabicPeriod"/>
            </a:pPr>
            <a:r>
              <a:rPr lang="en-US" sz="2400" dirty="0" smtClean="0"/>
              <a:t>BS Urban and Community Studies</a:t>
            </a:r>
            <a:r>
              <a:rPr lang="en-US" sz="2400" dirty="0" smtClean="0">
                <a:solidFill>
                  <a:srgbClr val="E46C0A"/>
                </a:solidFill>
              </a:rPr>
              <a:t> </a:t>
            </a:r>
            <a:r>
              <a:rPr lang="en-US" sz="2400" dirty="0" smtClean="0">
                <a:solidFill>
                  <a:srgbClr val="E46C0A"/>
                </a:solidFill>
                <a:sym typeface="Wingdings"/>
              </a:rPr>
              <a:t></a:t>
            </a:r>
            <a:r>
              <a:rPr lang="en-US" sz="2400" dirty="0" smtClean="0">
                <a:solidFill>
                  <a:srgbClr val="E46C0A"/>
                </a:solidFill>
              </a:rPr>
              <a:t> </a:t>
            </a:r>
            <a:r>
              <a:rPr lang="en-US" sz="2400" dirty="0" smtClean="0"/>
              <a:t>BS Sociology and Anthropology (multiple program concentrations)</a:t>
            </a:r>
          </a:p>
          <a:p>
            <a:pPr marL="744538" lvl="1" indent="-347663">
              <a:spcAft>
                <a:spcPts val="800"/>
              </a:spcAft>
              <a:buFont typeface="+mj-lt"/>
              <a:buAutoNum type="arabicPeriod"/>
            </a:pPr>
            <a:r>
              <a:rPr lang="en-US" sz="2400" dirty="0" smtClean="0"/>
              <a:t>BS Biomedical Photographic Communications </a:t>
            </a:r>
            <a:r>
              <a:rPr lang="en-US" sz="2400" b="1" dirty="0" smtClean="0">
                <a:solidFill>
                  <a:srgbClr val="E46C0A"/>
                </a:solidFill>
              </a:rPr>
              <a:t>+</a:t>
            </a:r>
            <a:r>
              <a:rPr lang="en-US" sz="2400" dirty="0" smtClean="0">
                <a:solidFill>
                  <a:srgbClr val="E46C0A"/>
                </a:solidFill>
              </a:rPr>
              <a:t> </a:t>
            </a:r>
            <a:r>
              <a:rPr lang="en-US" sz="2400" dirty="0" smtClean="0"/>
              <a:t>BS Imaging and Photographic Technologies</a:t>
            </a:r>
            <a:r>
              <a:rPr lang="en-US" sz="2400" dirty="0" smtClean="0">
                <a:solidFill>
                  <a:srgbClr val="E46C0A"/>
                </a:solidFill>
              </a:rPr>
              <a:t> </a:t>
            </a:r>
            <a:r>
              <a:rPr lang="en-US" sz="2400" dirty="0" smtClean="0">
                <a:solidFill>
                  <a:srgbClr val="E46C0A"/>
                </a:solidFill>
                <a:sym typeface="Wingdings"/>
              </a:rPr>
              <a:t> </a:t>
            </a:r>
            <a:r>
              <a:rPr lang="en-US" sz="2400" dirty="0" smtClean="0"/>
              <a:t>BS Photographic and Imaging Technologies</a:t>
            </a:r>
          </a:p>
          <a:p>
            <a:pPr marL="744538" lvl="1" indent="-347663">
              <a:spcAft>
                <a:spcPts val="800"/>
              </a:spcAft>
              <a:buFont typeface="+mj-lt"/>
              <a:buAutoNum type="arabicPeriod"/>
            </a:pPr>
            <a:r>
              <a:rPr lang="en-US" sz="2400" dirty="0" smtClean="0"/>
              <a:t>MFA Computer Graphics Design</a:t>
            </a:r>
            <a:r>
              <a:rPr lang="en-US" sz="2400" dirty="0" smtClean="0">
                <a:solidFill>
                  <a:srgbClr val="E46C0A"/>
                </a:solidFill>
              </a:rPr>
              <a:t> </a:t>
            </a:r>
            <a:r>
              <a:rPr lang="en-US" sz="2400" b="1" dirty="0" smtClean="0">
                <a:solidFill>
                  <a:srgbClr val="E46C0A"/>
                </a:solidFill>
              </a:rPr>
              <a:t>+</a:t>
            </a:r>
            <a:r>
              <a:rPr lang="en-US" sz="2400" dirty="0" smtClean="0">
                <a:solidFill>
                  <a:srgbClr val="E46C0A"/>
                </a:solidFill>
              </a:rPr>
              <a:t> </a:t>
            </a:r>
            <a:r>
              <a:rPr lang="en-US" sz="2400" dirty="0" smtClean="0"/>
              <a:t>MFA Graphic Design </a:t>
            </a:r>
            <a:r>
              <a:rPr lang="en-US" sz="2400" dirty="0" smtClean="0">
                <a:solidFill>
                  <a:srgbClr val="E46C0A"/>
                </a:solidFill>
                <a:sym typeface="Wingdings"/>
              </a:rPr>
              <a:t> </a:t>
            </a:r>
            <a:r>
              <a:rPr lang="en-US" sz="2400" dirty="0" smtClean="0"/>
              <a:t>MFA Visual Communication Design</a:t>
            </a:r>
          </a:p>
          <a:p>
            <a:pPr marL="744538" lvl="1" indent="-347663">
              <a:spcAft>
                <a:spcPts val="800"/>
              </a:spcAft>
              <a:buFont typeface="+mj-lt"/>
              <a:buAutoNum type="arabicPeriod"/>
            </a:pPr>
            <a:r>
              <a:rPr lang="en-US" sz="2400" dirty="0" smtClean="0"/>
              <a:t>BFA Visual Media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r>
              <a:rPr lang="en-US" sz="2400" dirty="0" smtClean="0"/>
              <a:t> BFA Professional Photographic Illustration</a:t>
            </a:r>
            <a:r>
              <a:rPr lang="en-US" sz="2400" dirty="0" smtClean="0">
                <a:solidFill>
                  <a:srgbClr val="E46C0A"/>
                </a:solidFill>
              </a:rPr>
              <a:t> </a:t>
            </a:r>
            <a:r>
              <a:rPr lang="en-US" sz="2400" dirty="0" smtClean="0">
                <a:solidFill>
                  <a:srgbClr val="E46C0A"/>
                </a:solidFill>
                <a:sym typeface="Wingdings"/>
              </a:rPr>
              <a:t> </a:t>
            </a:r>
            <a:r>
              <a:rPr lang="en-US" sz="2400" dirty="0" smtClean="0"/>
              <a:t>BFA Photographic and Imaging Arts</a:t>
            </a:r>
          </a:p>
          <a:p>
            <a:pPr marL="346075" lvl="1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</a:pPr>
            <a:r>
              <a:rPr lang="en-US" sz="2400" b="1" dirty="0" smtClean="0">
                <a:solidFill>
                  <a:srgbClr val="E46C0A"/>
                </a:solidFill>
              </a:rPr>
              <a:t>New Tracks/Options within Programs = 22</a:t>
            </a:r>
          </a:p>
          <a:p>
            <a:pPr marL="346075" lvl="1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</a:pPr>
            <a:r>
              <a:rPr lang="en-US" sz="2400" b="1" dirty="0" smtClean="0">
                <a:solidFill>
                  <a:srgbClr val="E46C0A"/>
                </a:solidFill>
              </a:rPr>
              <a:t>New Program Titles = 26</a:t>
            </a:r>
          </a:p>
        </p:txBody>
      </p:sp>
    </p:spTree>
    <p:extLst>
      <p:ext uri="{BB962C8B-B14F-4D97-AF65-F5344CB8AC3E}">
        <p14:creationId xmlns:p14="http://schemas.microsoft.com/office/powerpoint/2010/main" xmlns="" val="1913315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574" y="2195512"/>
            <a:ext cx="8704142" cy="400924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3100" dirty="0" smtClean="0"/>
              <a:t>RIT football begins (again)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100" dirty="0" smtClean="0"/>
              <a:t>The </a:t>
            </a:r>
            <a:r>
              <a:rPr lang="en-US" sz="3100" dirty="0"/>
              <a:t>p</a:t>
            </a:r>
            <a:r>
              <a:rPr lang="en-US" sz="3100" dirty="0" smtClean="0"/>
              <a:t>rovostial fountain is finally finished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100" dirty="0" smtClean="0"/>
              <a:t>The provost launches a study abroad program in Antarctica and, curiously, the President launches a search for a new provost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100" dirty="0" smtClean="0"/>
              <a:t>The moratorium on new degree proposals </a:t>
            </a:r>
          </a:p>
          <a:p>
            <a:pPr marL="514350" indent="-514350">
              <a:buNone/>
            </a:pPr>
            <a:r>
              <a:rPr lang="en-US" sz="3100" dirty="0" smtClean="0"/>
              <a:t>	is lifted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44644" y="677083"/>
            <a:ext cx="56884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chemeClr val="accent6">
                    <a:lumMod val="75000"/>
                  </a:schemeClr>
                </a:solidFill>
              </a:rPr>
              <a:t>What is the significance of fall 2013</a:t>
            </a:r>
            <a:r>
              <a:rPr lang="en-US" sz="4000" b="1" i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sz="4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64100" cy="207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5925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487753"/>
            <a:ext cx="8229600" cy="1039091"/>
          </a:xfrm>
        </p:spPr>
        <p:txBody>
          <a:bodyPr>
            <a:normAutofit/>
          </a:bodyPr>
          <a:lstStyle/>
          <a:p>
            <a:r>
              <a:rPr lang="en-US" cap="small" dirty="0" smtClean="0">
                <a:solidFill>
                  <a:schemeClr val="bg1">
                    <a:lumMod val="50000"/>
                  </a:schemeClr>
                </a:solidFill>
              </a:rPr>
              <a:t>Moratorium</a:t>
            </a:r>
            <a:endParaRPr lang="en-US" cap="smal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770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What is the moratorium?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new programs will be approved during conversion period 2010-2013</a:t>
            </a:r>
          </a:p>
          <a:p>
            <a:r>
              <a:rPr lang="en-US" dirty="0" smtClean="0"/>
              <a:t>Focus </a:t>
            </a:r>
            <a:r>
              <a:rPr lang="en-US" dirty="0"/>
              <a:t>on conversion and existing programs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Ensure that state reviews program changes expeditiously</a:t>
            </a:r>
          </a:p>
          <a:p>
            <a:r>
              <a:rPr lang="en-US" dirty="0" smtClean="0"/>
              <a:t>Earliest </a:t>
            </a:r>
            <a:r>
              <a:rPr lang="en-US" dirty="0"/>
              <a:t>Provost will approve new programs is Spring 2013 for 2014 start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0" name="Content Placeholder 10"/>
          <p:cNvSpPr txBox="1">
            <a:spLocks/>
          </p:cNvSpPr>
          <p:nvPr/>
        </p:nvSpPr>
        <p:spPr>
          <a:xfrm>
            <a:off x="-3046259" y="370488"/>
            <a:ext cx="3733800" cy="3886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129193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8240688" cy="1362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Drafting a 5 year blueprint for the Academic Portfolio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Why have a Blueprint?</a:t>
            </a:r>
          </a:p>
          <a:p>
            <a:r>
              <a:rPr lang="en-US" dirty="0"/>
              <a:t>	</a:t>
            </a:r>
            <a:r>
              <a:rPr lang="en-US" dirty="0" smtClean="0"/>
              <a:t>- Lessons learned</a:t>
            </a:r>
          </a:p>
          <a:p>
            <a:r>
              <a:rPr lang="en-US" dirty="0"/>
              <a:t>	</a:t>
            </a:r>
            <a:r>
              <a:rPr lang="en-US" dirty="0" smtClean="0"/>
              <a:t>- Strategic alignment</a:t>
            </a:r>
          </a:p>
          <a:p>
            <a:r>
              <a:rPr lang="en-US" dirty="0"/>
              <a:t>	</a:t>
            </a:r>
            <a:r>
              <a:rPr lang="en-US" dirty="0" smtClean="0"/>
              <a:t>- Clarity</a:t>
            </a:r>
          </a:p>
          <a:p>
            <a:r>
              <a:rPr lang="en-US" dirty="0" smtClean="0"/>
              <a:t>The Academic Portfolio Blueprint: 2013-2018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7840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793118"/>
            <a:ext cx="7772400" cy="1362075"/>
          </a:xfrm>
        </p:spPr>
        <p:txBody>
          <a:bodyPr/>
          <a:lstStyle/>
          <a:p>
            <a:pPr algn="ctr"/>
            <a:r>
              <a:rPr lang="en-US" cap="small" dirty="0" smtClean="0">
                <a:solidFill>
                  <a:schemeClr val="bg1">
                    <a:lumMod val="50000"/>
                  </a:schemeClr>
                </a:solidFill>
              </a:rPr>
              <a:t>Why have a blueprint?</a:t>
            </a:r>
            <a:endParaRPr lang="en-US" cap="smal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990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Portfolio?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the characteristics?</a:t>
            </a:r>
          </a:p>
          <a:p>
            <a:r>
              <a:rPr lang="en-US" dirty="0" smtClean="0"/>
              <a:t>How is the Portfolio managed?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2877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361277" y="2542478"/>
            <a:ext cx="4121372" cy="318510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  5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10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15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20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29191" y="598634"/>
            <a:ext cx="47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E46C0A"/>
                </a:solidFill>
              </a:rPr>
              <a:t>How many programs did RIT create in 2006?</a:t>
            </a:r>
            <a:endParaRPr lang="en-US" sz="3200" b="1" i="1" dirty="0">
              <a:solidFill>
                <a:srgbClr val="E46C0A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5" y="0"/>
            <a:ext cx="3082512" cy="223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3136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9976903"/>
              </p:ext>
            </p:extLst>
          </p:nvPr>
        </p:nvGraphicFramePr>
        <p:xfrm>
          <a:off x="760292" y="1417641"/>
          <a:ext cx="3931044" cy="4543965"/>
        </p:xfrm>
        <a:graphic>
          <a:graphicData uri="http://schemas.openxmlformats.org/drawingml/2006/table">
            <a:tbl>
              <a:tblPr/>
              <a:tblGrid>
                <a:gridCol w="742785"/>
                <a:gridCol w="354251"/>
                <a:gridCol w="354251"/>
                <a:gridCol w="354251"/>
                <a:gridCol w="354251"/>
                <a:gridCol w="354251"/>
                <a:gridCol w="354251"/>
                <a:gridCol w="354251"/>
                <a:gridCol w="354251"/>
                <a:gridCol w="354251"/>
              </a:tblGrid>
              <a:tr h="302931"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Certificate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BFA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BS/MS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BS/ME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MBA type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M.Arch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444" y="1647260"/>
            <a:ext cx="3910888" cy="2361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5444" y="4377980"/>
            <a:ext cx="3910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St. John Fisher		20 programs</a:t>
            </a:r>
          </a:p>
          <a:p>
            <a:r>
              <a:rPr lang="en-US" sz="2200" i="1" dirty="0" smtClean="0"/>
              <a:t>Nazareth			17 programs</a:t>
            </a:r>
          </a:p>
          <a:p>
            <a:r>
              <a:rPr lang="en-US" sz="2200" i="1" dirty="0" smtClean="0"/>
              <a:t>SUNY Empire		  8 programs</a:t>
            </a:r>
          </a:p>
          <a:p>
            <a:r>
              <a:rPr lang="en-US" sz="2200" i="1" dirty="0" smtClean="0"/>
              <a:t>Alfred </a:t>
            </a:r>
            <a:r>
              <a:rPr lang="en-US" sz="2200" i="1" dirty="0" smtClean="0"/>
              <a:t>Univ</a:t>
            </a:r>
            <a:r>
              <a:rPr lang="en-US" sz="2200" i="1" dirty="0" smtClean="0"/>
              <a:t>	.		  6 programs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xmlns="" val="2759134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59" y="279214"/>
            <a:ext cx="8229600" cy="668337"/>
          </a:xfrm>
        </p:spPr>
        <p:txBody>
          <a:bodyPr>
            <a:noAutofit/>
          </a:bodyPr>
          <a:lstStyle/>
          <a:p>
            <a:r>
              <a:rPr lang="en-US" dirty="0" smtClean="0"/>
              <a:t>New </a:t>
            </a:r>
            <a:r>
              <a:rPr lang="en-US" dirty="0"/>
              <a:t>p</a:t>
            </a:r>
            <a:r>
              <a:rPr lang="en-US" dirty="0" smtClean="0"/>
              <a:t>rogram </a:t>
            </a:r>
            <a:r>
              <a:rPr lang="en-US" dirty="0"/>
              <a:t>d</a:t>
            </a:r>
            <a:r>
              <a:rPr lang="en-US" dirty="0" smtClean="0"/>
              <a:t>evelopment: </a:t>
            </a:r>
            <a:r>
              <a:rPr lang="en-US" sz="3200" i="1" dirty="0" smtClean="0"/>
              <a:t>2003-2011 (by type)</a:t>
            </a:r>
            <a:endParaRPr lang="en-US" sz="32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6135985"/>
              </p:ext>
            </p:extLst>
          </p:nvPr>
        </p:nvGraphicFramePr>
        <p:xfrm>
          <a:off x="1515196" y="1183648"/>
          <a:ext cx="5883578" cy="51206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261255"/>
                <a:gridCol w="1622323"/>
              </a:tblGrid>
              <a:tr h="35070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+mn-lt"/>
                        </a:rPr>
                        <a:t>Degree</a:t>
                      </a:r>
                      <a:r>
                        <a:rPr lang="en-US" sz="1800" baseline="0" dirty="0" smtClean="0">
                          <a:latin typeface="+mn-lt"/>
                        </a:rPr>
                        <a:t> Type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+mn-lt"/>
                        </a:rPr>
                        <a:t>Number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50703">
                <a:tc>
                  <a:txBody>
                    <a:bodyPr/>
                    <a:lstStyle/>
                    <a:p>
                      <a:pPr algn="l"/>
                      <a:r>
                        <a:rPr lang="en-US" sz="1800" kern="100" dirty="0" smtClean="0">
                          <a:latin typeface="+mn-lt"/>
                        </a:rPr>
                        <a:t>BS</a:t>
                      </a:r>
                      <a:endParaRPr lang="en-US" sz="1800" kern="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00" dirty="0" smtClean="0">
                          <a:latin typeface="+mn-lt"/>
                        </a:rPr>
                        <a:t>      13</a:t>
                      </a:r>
                      <a:endParaRPr lang="en-US" sz="1800" kern="100" dirty="0">
                        <a:latin typeface="+mn-lt"/>
                      </a:endParaRPr>
                    </a:p>
                  </a:txBody>
                  <a:tcPr/>
                </a:tc>
              </a:tr>
              <a:tr h="350703">
                <a:tc>
                  <a:txBody>
                    <a:bodyPr/>
                    <a:lstStyle/>
                    <a:p>
                      <a:pPr algn="l"/>
                      <a:r>
                        <a:rPr lang="en-US" sz="1800" kern="100" dirty="0" smtClean="0">
                          <a:latin typeface="+mn-lt"/>
                        </a:rPr>
                        <a:t>BFA</a:t>
                      </a:r>
                      <a:endParaRPr lang="en-US" sz="1800" kern="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00" dirty="0" smtClean="0">
                          <a:latin typeface="+mn-lt"/>
                        </a:rPr>
                        <a:t>        2</a:t>
                      </a:r>
                      <a:endParaRPr lang="en-US" sz="1800" kern="100" dirty="0">
                        <a:latin typeface="+mn-lt"/>
                      </a:endParaRPr>
                    </a:p>
                  </a:txBody>
                  <a:tcPr/>
                </a:tc>
              </a:tr>
              <a:tr h="350703">
                <a:tc>
                  <a:txBody>
                    <a:bodyPr/>
                    <a:lstStyle/>
                    <a:p>
                      <a:pPr algn="l"/>
                      <a:r>
                        <a:rPr lang="en-US" sz="1800" kern="100" dirty="0" smtClean="0">
                          <a:latin typeface="+mn-lt"/>
                        </a:rPr>
                        <a:t>MS</a:t>
                      </a:r>
                      <a:endParaRPr lang="en-US" sz="1800" kern="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00" dirty="0" smtClean="0">
                          <a:latin typeface="+mn-lt"/>
                        </a:rPr>
                        <a:t>      14</a:t>
                      </a:r>
                      <a:endParaRPr lang="en-US" sz="1800" kern="100" dirty="0">
                        <a:latin typeface="+mn-lt"/>
                      </a:endParaRPr>
                    </a:p>
                  </a:txBody>
                  <a:tcPr/>
                </a:tc>
              </a:tr>
              <a:tr h="350703">
                <a:tc>
                  <a:txBody>
                    <a:bodyPr/>
                    <a:lstStyle/>
                    <a:p>
                      <a:pPr algn="l"/>
                      <a:r>
                        <a:rPr lang="en-US" sz="1800" kern="100" dirty="0" smtClean="0">
                          <a:latin typeface="+mn-lt"/>
                        </a:rPr>
                        <a:t>MST</a:t>
                      </a:r>
                      <a:endParaRPr lang="en-US" sz="1800" kern="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00" dirty="0" smtClean="0">
                          <a:latin typeface="+mn-lt"/>
                        </a:rPr>
                        <a:t>        1</a:t>
                      </a:r>
                      <a:endParaRPr lang="en-US" sz="1800" kern="100" dirty="0">
                        <a:latin typeface="+mn-lt"/>
                      </a:endParaRPr>
                    </a:p>
                  </a:txBody>
                  <a:tcPr/>
                </a:tc>
              </a:tr>
              <a:tr h="350703">
                <a:tc>
                  <a:txBody>
                    <a:bodyPr/>
                    <a:lstStyle/>
                    <a:p>
                      <a:pPr algn="l"/>
                      <a:r>
                        <a:rPr lang="en-US" sz="1800" kern="100" dirty="0" smtClean="0">
                          <a:latin typeface="+mn-lt"/>
                        </a:rPr>
                        <a:t>ME</a:t>
                      </a:r>
                      <a:endParaRPr lang="en-US" sz="1800" kern="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00" dirty="0" smtClean="0">
                          <a:latin typeface="+mn-lt"/>
                        </a:rPr>
                        <a:t>        1</a:t>
                      </a:r>
                      <a:endParaRPr lang="en-US" sz="1800" kern="100" dirty="0">
                        <a:latin typeface="+mn-lt"/>
                      </a:endParaRPr>
                    </a:p>
                  </a:txBody>
                  <a:tcPr/>
                </a:tc>
              </a:tr>
              <a:tr h="350703">
                <a:tc>
                  <a:txBody>
                    <a:bodyPr/>
                    <a:lstStyle/>
                    <a:p>
                      <a:pPr algn="l"/>
                      <a:r>
                        <a:rPr lang="en-US" sz="1800" kern="100" dirty="0" smtClean="0">
                          <a:latin typeface="+mn-lt"/>
                        </a:rPr>
                        <a:t>MFA</a:t>
                      </a:r>
                      <a:endParaRPr lang="en-US" sz="1800" kern="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00" dirty="0" smtClean="0">
                          <a:latin typeface="+mn-lt"/>
                        </a:rPr>
                        <a:t>        1</a:t>
                      </a:r>
                      <a:endParaRPr lang="en-US" sz="1800" kern="100" dirty="0">
                        <a:latin typeface="+mn-lt"/>
                      </a:endParaRPr>
                    </a:p>
                  </a:txBody>
                  <a:tcPr/>
                </a:tc>
              </a:tr>
              <a:tr h="350703">
                <a:tc>
                  <a:txBody>
                    <a:bodyPr/>
                    <a:lstStyle/>
                    <a:p>
                      <a:pPr algn="l"/>
                      <a:r>
                        <a:rPr lang="en-US" sz="1800" kern="100" dirty="0" smtClean="0">
                          <a:latin typeface="+mn-lt"/>
                        </a:rPr>
                        <a:t>MBA</a:t>
                      </a:r>
                      <a:endParaRPr lang="en-US" sz="1800" kern="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00" dirty="0" smtClean="0">
                          <a:latin typeface="+mn-lt"/>
                        </a:rPr>
                        <a:t>        2</a:t>
                      </a:r>
                      <a:endParaRPr lang="en-US" sz="1800" kern="100" dirty="0">
                        <a:latin typeface="+mn-lt"/>
                      </a:endParaRPr>
                    </a:p>
                  </a:txBody>
                  <a:tcPr/>
                </a:tc>
              </a:tr>
              <a:tr h="350703">
                <a:tc>
                  <a:txBody>
                    <a:bodyPr/>
                    <a:lstStyle/>
                    <a:p>
                      <a:pPr algn="l"/>
                      <a:r>
                        <a:rPr lang="en-US" sz="1800" kern="100" dirty="0" smtClean="0">
                          <a:latin typeface="+mn-lt"/>
                        </a:rPr>
                        <a:t>M</a:t>
                      </a:r>
                      <a:r>
                        <a:rPr lang="en-US" sz="1800" kern="100" baseline="0" dirty="0" smtClean="0">
                          <a:latin typeface="+mn-lt"/>
                        </a:rPr>
                        <a:t> </a:t>
                      </a:r>
                      <a:r>
                        <a:rPr lang="en-US" sz="1800" kern="100" dirty="0" smtClean="0">
                          <a:latin typeface="+mn-lt"/>
                        </a:rPr>
                        <a:t>Arch</a:t>
                      </a:r>
                      <a:endParaRPr lang="en-US" sz="1800" kern="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00" dirty="0" smtClean="0">
                          <a:latin typeface="+mn-lt"/>
                        </a:rPr>
                        <a:t>        1</a:t>
                      </a:r>
                      <a:endParaRPr lang="en-US" sz="1800" kern="100" dirty="0">
                        <a:latin typeface="+mn-lt"/>
                      </a:endParaRPr>
                    </a:p>
                  </a:txBody>
                  <a:tcPr/>
                </a:tc>
              </a:tr>
              <a:tr h="350703">
                <a:tc>
                  <a:txBody>
                    <a:bodyPr/>
                    <a:lstStyle/>
                    <a:p>
                      <a:pPr algn="l"/>
                      <a:r>
                        <a:rPr lang="en-US" sz="1800" kern="100" dirty="0" smtClean="0">
                          <a:latin typeface="+mn-lt"/>
                        </a:rPr>
                        <a:t>BS/MS (BS/ME; BSIE/MS; BSIE/ME)</a:t>
                      </a:r>
                      <a:endParaRPr lang="en-US" sz="1800" kern="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00" dirty="0" smtClean="0">
                          <a:latin typeface="+mn-lt"/>
                        </a:rPr>
                        <a:t>      18</a:t>
                      </a:r>
                      <a:endParaRPr lang="en-US" sz="1800" kern="100" dirty="0">
                        <a:latin typeface="+mn-lt"/>
                      </a:endParaRPr>
                    </a:p>
                  </a:txBody>
                  <a:tcPr/>
                </a:tc>
              </a:tr>
              <a:tr h="350703">
                <a:tc>
                  <a:txBody>
                    <a:bodyPr/>
                    <a:lstStyle/>
                    <a:p>
                      <a:pPr algn="l"/>
                      <a:r>
                        <a:rPr lang="en-US" sz="1800" kern="100" dirty="0" smtClean="0">
                          <a:latin typeface="+mn-lt"/>
                        </a:rPr>
                        <a:t>Ph.D.</a:t>
                      </a:r>
                      <a:endParaRPr lang="en-US" sz="1800" kern="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00" dirty="0" smtClean="0">
                          <a:latin typeface="+mn-lt"/>
                        </a:rPr>
                        <a:t>        4</a:t>
                      </a:r>
                      <a:endParaRPr lang="en-US" sz="1800" kern="100" dirty="0">
                        <a:latin typeface="+mn-lt"/>
                      </a:endParaRPr>
                    </a:p>
                  </a:txBody>
                  <a:tcPr/>
                </a:tc>
              </a:tr>
              <a:tr h="350703">
                <a:tc>
                  <a:txBody>
                    <a:bodyPr/>
                    <a:lstStyle/>
                    <a:p>
                      <a:pPr algn="l"/>
                      <a:r>
                        <a:rPr lang="en-US" sz="1800" kern="100" dirty="0" smtClean="0">
                          <a:latin typeface="+mn-lt"/>
                        </a:rPr>
                        <a:t>Certificate</a:t>
                      </a:r>
                      <a:endParaRPr lang="en-US" sz="1800" kern="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00" dirty="0" smtClean="0">
                          <a:latin typeface="+mn-lt"/>
                        </a:rPr>
                        <a:t>        4</a:t>
                      </a:r>
                      <a:endParaRPr lang="en-US" sz="1800" kern="100" dirty="0">
                        <a:latin typeface="+mn-lt"/>
                      </a:endParaRPr>
                    </a:p>
                  </a:txBody>
                  <a:tcPr/>
                </a:tc>
              </a:tr>
              <a:tr h="350703">
                <a:tc>
                  <a:txBody>
                    <a:bodyPr/>
                    <a:lstStyle/>
                    <a:p>
                      <a:pPr algn="l"/>
                      <a:r>
                        <a:rPr lang="en-US" sz="1800" kern="100" dirty="0" smtClean="0">
                          <a:latin typeface="+mn-lt"/>
                        </a:rPr>
                        <a:t>Advanced</a:t>
                      </a:r>
                      <a:r>
                        <a:rPr lang="en-US" sz="1800" kern="100" baseline="0" dirty="0" smtClean="0">
                          <a:latin typeface="+mn-lt"/>
                        </a:rPr>
                        <a:t> Certificate</a:t>
                      </a:r>
                      <a:endParaRPr lang="en-US" sz="1800" kern="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00" dirty="0" smtClean="0">
                          <a:latin typeface="+mn-lt"/>
                        </a:rPr>
                        <a:t>      13</a:t>
                      </a:r>
                      <a:endParaRPr lang="en-US" sz="1800" kern="100" dirty="0">
                        <a:latin typeface="+mn-lt"/>
                      </a:endParaRPr>
                    </a:p>
                  </a:txBody>
                  <a:tcPr/>
                </a:tc>
              </a:tr>
              <a:tr h="350703"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00" dirty="0" smtClean="0">
                          <a:latin typeface="+mn-lt"/>
                        </a:rPr>
                        <a:t>Total:</a:t>
                      </a:r>
                      <a:endParaRPr lang="en-US" sz="1800" b="1" kern="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00" dirty="0" smtClean="0">
                          <a:latin typeface="+mn-lt"/>
                        </a:rPr>
                        <a:t>      81</a:t>
                      </a:r>
                      <a:endParaRPr lang="en-US" sz="1800" b="1" kern="1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10257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0623" y="219411"/>
            <a:ext cx="8229600" cy="871539"/>
          </a:xfrm>
        </p:spPr>
        <p:txBody>
          <a:bodyPr>
            <a:noAutofit/>
          </a:bodyPr>
          <a:lstStyle/>
          <a:p>
            <a:r>
              <a:rPr lang="en-US" dirty="0" smtClean="0"/>
              <a:t>New program enrollment: </a:t>
            </a:r>
            <a:br>
              <a:rPr lang="en-US" dirty="0" smtClean="0"/>
            </a:br>
            <a:r>
              <a:rPr lang="en-US" sz="3200" i="1" dirty="0" smtClean="0"/>
              <a:t>2003 - 2011</a:t>
            </a:r>
            <a:endParaRPr lang="en-US" sz="3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4767289"/>
              </p:ext>
            </p:extLst>
          </p:nvPr>
        </p:nvGraphicFramePr>
        <p:xfrm>
          <a:off x="440623" y="1214438"/>
          <a:ext cx="8246176" cy="4921610"/>
        </p:xfrm>
        <a:graphic>
          <a:graphicData uri="http://schemas.openxmlformats.org/drawingml/2006/table">
            <a:tbl>
              <a:tblPr/>
              <a:tblGrid>
                <a:gridCol w="1870053"/>
                <a:gridCol w="1853476"/>
                <a:gridCol w="1236523"/>
                <a:gridCol w="1500918"/>
                <a:gridCol w="907477"/>
                <a:gridCol w="877729"/>
              </a:tblGrid>
              <a:tr h="302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College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Degree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Registration Year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Enrollment 2007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Enrollment 2011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293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KGCOE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Chemical Engineering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0293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COLA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Museum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Studies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93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COLA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Philosophy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93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COLA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Political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Science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93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COLA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Journalism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93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COLA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International Studies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93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COLA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Urban &amp; Community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Studies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93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CHST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Biomedical Sciences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93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CIAS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Motion Picture Science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93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GCCIS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Game Design &amp; Development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latin typeface="Calibri" pitchFamily="34" charset="0"/>
                        </a:rPr>
                        <a:t>BS</a:t>
                      </a:r>
                      <a:endParaRPr lang="en-US" sz="1200" b="1" dirty="0">
                        <a:latin typeface="Calibri" pitchFamily="34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0293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GCCIS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Information Security &amp; Forensics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latin typeface="Calibri" pitchFamily="34" charset="0"/>
                        </a:rPr>
                        <a:t>BS</a:t>
                      </a:r>
                      <a:endParaRPr lang="en-US" sz="1200" b="1" dirty="0">
                        <a:latin typeface="Calibri" pitchFamily="34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93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KGCOE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Industrial Engineering/ Engineering Management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latin typeface="Calibri" pitchFamily="34" charset="0"/>
                        </a:rPr>
                        <a:t>BS/ME</a:t>
                      </a:r>
                      <a:endParaRPr lang="en-US" sz="1200" b="1" dirty="0">
                        <a:latin typeface="Calibri" pitchFamily="34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93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KGCOE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Industrial Engineering/ Systems Engineering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latin typeface="Calibri" pitchFamily="34" charset="0"/>
                        </a:rPr>
                        <a:t>BS/ME</a:t>
                      </a:r>
                      <a:endParaRPr lang="en-US" sz="1200" b="1" dirty="0">
                        <a:latin typeface="Calibri" pitchFamily="34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0293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KGCOE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Mechanical Engineering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latin typeface="Calibri" pitchFamily="34" charset="0"/>
                        </a:rPr>
                        <a:t>BS/ME</a:t>
                      </a:r>
                      <a:endParaRPr lang="en-US" sz="1200" b="1" dirty="0">
                        <a:latin typeface="Calibri" pitchFamily="34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48319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941295" y="2441773"/>
            <a:ext cx="3583582" cy="3802135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06006" y="2354089"/>
            <a:ext cx="3583582" cy="3802135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41926"/>
          </a:xfrm>
        </p:spPr>
        <p:txBody>
          <a:bodyPr>
            <a:noAutofit/>
          </a:bodyPr>
          <a:lstStyle/>
          <a:p>
            <a:r>
              <a:rPr lang="en-US" dirty="0"/>
              <a:t>L</a:t>
            </a:r>
            <a:r>
              <a:rPr lang="en-US" dirty="0" smtClean="0"/>
              <a:t>esson learned from new programs and enrollment growth?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59117" y="3096491"/>
            <a:ext cx="28597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From 2005 to 2011, </a:t>
            </a:r>
            <a:r>
              <a:rPr lang="en-US" sz="3200" b="1" dirty="0" smtClean="0"/>
              <a:t>overall enrollment</a:t>
            </a:r>
            <a:r>
              <a:rPr lang="en-US" sz="3200" dirty="0" smtClean="0"/>
              <a:t> at RIT grew by </a:t>
            </a:r>
            <a:r>
              <a:rPr lang="en-US" sz="3200" dirty="0" smtClean="0">
                <a:solidFill>
                  <a:srgbClr val="FF0000"/>
                </a:solidFill>
              </a:rPr>
              <a:t>2,452</a:t>
            </a:r>
            <a:r>
              <a:rPr lang="en-US" sz="3200" dirty="0" smtClean="0"/>
              <a:t> students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480362" y="3016519"/>
            <a:ext cx="27060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From 2005 to 2011, </a:t>
            </a:r>
            <a:r>
              <a:rPr lang="en-US" sz="3200" b="1" dirty="0" smtClean="0"/>
              <a:t>new programs </a:t>
            </a:r>
            <a:r>
              <a:rPr lang="en-US" sz="3200" dirty="0" smtClean="0"/>
              <a:t>enrolled </a:t>
            </a:r>
            <a:r>
              <a:rPr lang="en-US" sz="3200" dirty="0" smtClean="0">
                <a:solidFill>
                  <a:srgbClr val="FF0000"/>
                </a:solidFill>
              </a:rPr>
              <a:t>2,139</a:t>
            </a:r>
            <a:r>
              <a:rPr lang="en-US" sz="3200" dirty="0" smtClean="0"/>
              <a:t> students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22658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direction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1966" y="1655743"/>
            <a:ext cx="40548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73104"/>
                </a:solidFill>
              </a:rPr>
              <a:t>RIT Mission</a:t>
            </a:r>
            <a:r>
              <a:rPr lang="en-US" sz="2800" dirty="0" smtClean="0">
                <a:solidFill>
                  <a:srgbClr val="673104"/>
                </a:solidFill>
              </a:rPr>
              <a:t>: </a:t>
            </a:r>
            <a:r>
              <a:rPr lang="en-US" sz="2800" dirty="0" smtClean="0"/>
              <a:t>career oriented educational programs…innovative, creative…global society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524163" y="1655743"/>
            <a:ext cx="43482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73104"/>
                </a:solidFill>
              </a:rPr>
              <a:t>RIT Vision</a:t>
            </a:r>
            <a:r>
              <a:rPr lang="en-US" sz="2800" dirty="0" smtClean="0">
                <a:solidFill>
                  <a:srgbClr val="673104"/>
                </a:solidFill>
              </a:rPr>
              <a:t>: </a:t>
            </a:r>
            <a:r>
              <a:rPr lang="en-US" sz="2800" dirty="0" smtClean="0"/>
              <a:t>…preparing students for innovative, creative, and successful careers in a global society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61966" y="3903794"/>
            <a:ext cx="16772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KRA 1</a:t>
            </a:r>
            <a:r>
              <a:rPr lang="en-US" sz="2800" i="1" dirty="0" smtClean="0"/>
              <a:t> Student success</a:t>
            </a:r>
            <a:endParaRPr lang="en-US" sz="2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453268" y="3903794"/>
            <a:ext cx="24349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KRA 2</a:t>
            </a:r>
            <a:endParaRPr lang="en-US" sz="2800" i="1" dirty="0" smtClean="0"/>
          </a:p>
          <a:p>
            <a:r>
              <a:rPr lang="en-US" sz="2800" i="1" dirty="0" smtClean="0"/>
              <a:t>Innovation, creativity, research, and scholarship</a:t>
            </a:r>
            <a:endParaRPr lang="en-US" sz="28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65452" y="3903794"/>
            <a:ext cx="20836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KRA 3</a:t>
            </a:r>
            <a:r>
              <a:rPr lang="en-US" sz="2800" i="1" dirty="0" smtClean="0"/>
              <a:t> Excellence</a:t>
            </a:r>
            <a:endParaRPr lang="en-US" sz="28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49063" y="3909053"/>
            <a:ext cx="22094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KRA 4</a:t>
            </a:r>
            <a:r>
              <a:rPr lang="en-US" sz="2800" i="1" dirty="0" smtClean="0"/>
              <a:t> Stakeholder satisfaction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xmlns="" val="1335944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the future portfolio intentionally support the goals: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720840"/>
            <a:ext cx="8229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/>
              <a:t>S</a:t>
            </a:r>
            <a:r>
              <a:rPr lang="en-US" sz="3200" dirty="0" smtClean="0"/>
              <a:t>tudent </a:t>
            </a:r>
            <a:r>
              <a:rPr lang="en-US" sz="3200" dirty="0"/>
              <a:t>success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Excellence</a:t>
            </a: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Innovation, research</a:t>
            </a:r>
            <a:r>
              <a:rPr lang="en-US" sz="3200" dirty="0"/>
              <a:t>, scholarship and creativity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Global education </a:t>
            </a: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Increasing </a:t>
            </a:r>
            <a:r>
              <a:rPr lang="en-US" sz="3200" dirty="0"/>
              <a:t>the numbers of female and AALANA students on campus </a:t>
            </a:r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5 Essential learning outcomes…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81855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Lastly, clarity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336" y="1417638"/>
            <a:ext cx="3117948" cy="444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894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273192"/>
            <a:ext cx="7772400" cy="1882002"/>
          </a:xfrm>
        </p:spPr>
        <p:txBody>
          <a:bodyPr>
            <a:normAutofit fontScale="90000"/>
          </a:bodyPr>
          <a:lstStyle/>
          <a:p>
            <a:pPr algn="ctr"/>
            <a:r>
              <a:rPr lang="en-US" cap="small" dirty="0" smtClean="0">
                <a:solidFill>
                  <a:schemeClr val="bg1">
                    <a:lumMod val="50000"/>
                  </a:schemeClr>
                </a:solidFill>
              </a:rPr>
              <a:t>The Academic Portfolio Blueprint (2013-2018)</a:t>
            </a:r>
            <a:br>
              <a:rPr lang="en-US" cap="small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cap="small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cap="small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i="1" cap="small" dirty="0" smtClean="0">
                <a:solidFill>
                  <a:schemeClr val="bg1">
                    <a:lumMod val="50000"/>
                  </a:schemeClr>
                </a:solidFill>
              </a:rPr>
              <a:t>…This is where you come in</a:t>
            </a:r>
            <a:endParaRPr lang="en-US" i="1" cap="smal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5680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Portfolio Blueprint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8769" r="18769" b="6309"/>
          <a:stretch/>
        </p:blipFill>
        <p:spPr>
          <a:xfrm>
            <a:off x="457200" y="1600201"/>
            <a:ext cx="3526162" cy="3702391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311578" y="1600200"/>
            <a:ext cx="4623528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Effective: 2013-2018</a:t>
            </a:r>
          </a:p>
          <a:p>
            <a:r>
              <a:rPr lang="en-US" sz="3600" dirty="0" smtClean="0"/>
              <a:t>Not prescriptive</a:t>
            </a:r>
          </a:p>
          <a:p>
            <a:r>
              <a:rPr lang="en-US" sz="3600" dirty="0" smtClean="0"/>
              <a:t>Make-up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Boundary conditions or parameters that characterize the portfolio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Criteria for adding new programs to the portfolio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2574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97000"/>
            <a:ext cx="3048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0287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Academic Portfolio Blue Print Taskforce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6538" r="16538"/>
          <a:stretch>
            <a:fillRect/>
          </a:stretch>
        </p:blipFill>
        <p:spPr>
          <a:xfrm>
            <a:off x="4648200" y="1600200"/>
            <a:ext cx="4038600" cy="4525963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53356" y="1600200"/>
            <a:ext cx="4038600" cy="4525963"/>
          </a:xfrm>
        </p:spPr>
        <p:txBody>
          <a:bodyPr/>
          <a:lstStyle/>
          <a:p>
            <a:r>
              <a:rPr lang="en-US" dirty="0" smtClean="0"/>
              <a:t>TF jointly sponsored by Provost and Academic Senate</a:t>
            </a:r>
          </a:p>
          <a:p>
            <a:r>
              <a:rPr lang="en-US" dirty="0" smtClean="0"/>
              <a:t>Co-chairs:</a:t>
            </a:r>
          </a:p>
          <a:p>
            <a:pPr lvl="1"/>
            <a:r>
              <a:rPr lang="en-US" dirty="0" smtClean="0"/>
              <a:t>Carole Woodlock, Assoc. Professor, CIAS</a:t>
            </a:r>
          </a:p>
          <a:p>
            <a:pPr lvl="1"/>
            <a:r>
              <a:rPr lang="en-US" dirty="0" smtClean="0"/>
              <a:t>Risa Robinson, Assoc. Professor, KGCOE</a:t>
            </a:r>
          </a:p>
          <a:p>
            <a:r>
              <a:rPr lang="en-US" dirty="0" smtClean="0"/>
              <a:t>Other members from EMCS and 9 colleges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5696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Guiding questions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07428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100" b="1" u="sng" dirty="0" smtClean="0"/>
              <a:t>Number </a:t>
            </a:r>
            <a:r>
              <a:rPr lang="en-US" sz="3100" b="1" u="sng" dirty="0"/>
              <a:t>of </a:t>
            </a:r>
            <a:r>
              <a:rPr lang="en-US" sz="3100" b="1" u="sng" dirty="0" smtClean="0"/>
              <a:t>Programs</a:t>
            </a:r>
            <a:endParaRPr lang="en-US" sz="3100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/>
              <a:t>the current size of the RIT portfolio appropriate</a:t>
            </a:r>
            <a:r>
              <a:rPr lang="en-US" dirty="0" smtClean="0"/>
              <a:t>?</a:t>
            </a:r>
          </a:p>
          <a:p>
            <a:r>
              <a:rPr lang="en-US" dirty="0" smtClean="0"/>
              <a:t>Should </a:t>
            </a:r>
            <a:r>
              <a:rPr lang="en-US" dirty="0"/>
              <a:t>the portfolio be limited to a certain number of undergraduate and graduate degree </a:t>
            </a:r>
            <a:r>
              <a:rPr lang="en-US" dirty="0" smtClean="0"/>
              <a:t>programs? </a:t>
            </a:r>
          </a:p>
          <a:p>
            <a:r>
              <a:rPr lang="en-US" dirty="0" smtClean="0"/>
              <a:t>If </a:t>
            </a:r>
            <a:r>
              <a:rPr lang="en-US" dirty="0"/>
              <a:t>not, should there be any parameter regarding the growth of the portfolio?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5746" y="1600200"/>
            <a:ext cx="383602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100" b="1" u="sng" dirty="0" smtClean="0"/>
              <a:t>Attraction </a:t>
            </a:r>
            <a:r>
              <a:rPr lang="en-US" sz="3100" b="1" u="sng" dirty="0"/>
              <a:t>v. </a:t>
            </a:r>
            <a:r>
              <a:rPr lang="en-US" sz="3100" b="1" u="sng" dirty="0" smtClean="0"/>
              <a:t>Retention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is the appropriate balance between attractor and retainer programs?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4134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Guiding questions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0523"/>
            <a:ext cx="3896615" cy="41870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u="sng" dirty="0" smtClean="0"/>
              <a:t>Research &amp; Scholarship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600" dirty="0" smtClean="0"/>
              <a:t>Is </a:t>
            </a:r>
            <a:r>
              <a:rPr lang="en-US" sz="2600" dirty="0"/>
              <a:t>the current portfolio sufficiently </a:t>
            </a:r>
            <a:r>
              <a:rPr lang="en-US" sz="2600" dirty="0" smtClean="0"/>
              <a:t>supportive</a:t>
            </a:r>
            <a:r>
              <a:rPr lang="en-US" sz="2600" dirty="0"/>
              <a:t> </a:t>
            </a:r>
            <a:r>
              <a:rPr lang="en-US" sz="2600" dirty="0" smtClean="0"/>
              <a:t>of </a:t>
            </a:r>
            <a:r>
              <a:rPr lang="en-US" sz="2600" dirty="0"/>
              <a:t>this goal? </a:t>
            </a:r>
            <a:endParaRPr lang="en-US" sz="2600" dirty="0" smtClean="0"/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600" dirty="0" smtClean="0"/>
              <a:t>Is </a:t>
            </a:r>
            <a:r>
              <a:rPr lang="en-US" sz="2600" dirty="0"/>
              <a:t>the balance of graduate versus undergraduate programs appropriate?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017" y="1310523"/>
            <a:ext cx="4237656" cy="54109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u="sng" dirty="0" smtClean="0"/>
              <a:t>Types </a:t>
            </a:r>
            <a:r>
              <a:rPr lang="en-US" b="1" u="sng" dirty="0"/>
              <a:t>of </a:t>
            </a:r>
            <a:r>
              <a:rPr lang="en-US" b="1" u="sng" dirty="0" smtClean="0"/>
              <a:t>Programs</a:t>
            </a:r>
            <a:r>
              <a:rPr lang="en-US" u="sng" dirty="0" smtClean="0"/>
              <a:t> </a:t>
            </a:r>
          </a:p>
          <a:p>
            <a:pPr marL="0" indent="0">
              <a:buNone/>
            </a:pPr>
            <a:endParaRPr lang="en-US" sz="2200" u="sng" dirty="0"/>
          </a:p>
          <a:p>
            <a:pPr marL="0" indent="0">
              <a:buNone/>
            </a:pPr>
            <a:r>
              <a:rPr lang="en-US" sz="2600" i="1" dirty="0" smtClean="0"/>
              <a:t>The </a:t>
            </a:r>
            <a:r>
              <a:rPr lang="en-US" sz="2600" i="1" dirty="0"/>
              <a:t>current portfolio has a number of technology-</a:t>
            </a:r>
            <a:r>
              <a:rPr lang="en-US" sz="2600" i="1" dirty="0" smtClean="0"/>
              <a:t>related, art and design, natural science, social science and humanity </a:t>
            </a:r>
            <a:r>
              <a:rPr lang="en-US" sz="2600" i="1" dirty="0"/>
              <a:t>programs. </a:t>
            </a:r>
            <a:endParaRPr lang="en-US" sz="2600" i="1" dirty="0" smtClean="0"/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600" dirty="0" smtClean="0"/>
              <a:t>Is </a:t>
            </a:r>
            <a:r>
              <a:rPr lang="en-US" sz="2600" dirty="0"/>
              <a:t>the current balance and synergy appropriate? </a:t>
            </a:r>
            <a:endParaRPr lang="en-US" sz="2600" dirty="0" smtClean="0"/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600" dirty="0" smtClean="0"/>
              <a:t>If </a:t>
            </a:r>
            <a:r>
              <a:rPr lang="en-US" sz="2600" dirty="0"/>
              <a:t>not, what parameter would the taskforce recommend regarding this balance and synergy?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4711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Guiding questions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524"/>
            <a:ext cx="4038600" cy="4693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Inclusive Excellence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dirty="0"/>
          </a:p>
          <a:p>
            <a:r>
              <a:rPr lang="en-US" sz="2400" dirty="0" smtClean="0"/>
              <a:t>Is </a:t>
            </a:r>
            <a:r>
              <a:rPr lang="en-US" sz="2400" dirty="0"/>
              <a:t>the current portfolio sufficiently supportive of these goals? </a:t>
            </a:r>
            <a:endParaRPr lang="en-US" sz="2400" dirty="0" smtClean="0"/>
          </a:p>
          <a:p>
            <a:r>
              <a:rPr lang="en-US" sz="2400" dirty="0" smtClean="0"/>
              <a:t>Is </a:t>
            </a:r>
            <a:r>
              <a:rPr lang="en-US" sz="2400" dirty="0"/>
              <a:t>there a parameter or criterion for the portfolio that will support the campus in achieving these goals?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524"/>
            <a:ext cx="403860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Career Education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</a:t>
            </a:r>
          </a:p>
          <a:p>
            <a:r>
              <a:rPr lang="en-US" sz="2400" dirty="0" smtClean="0"/>
              <a:t>Is </a:t>
            </a:r>
            <a:r>
              <a:rPr lang="en-US" sz="2400" dirty="0"/>
              <a:t>the current portfolio sufficiently supportive of this goal? </a:t>
            </a:r>
            <a:endParaRPr lang="en-US" sz="2400" dirty="0" smtClean="0"/>
          </a:p>
          <a:p>
            <a:r>
              <a:rPr lang="en-US" sz="2400" dirty="0" smtClean="0"/>
              <a:t>Is </a:t>
            </a:r>
            <a:r>
              <a:rPr lang="en-US" sz="2400" dirty="0"/>
              <a:t>there a parameter or criterion for the portfolio that will support this part of our mission?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4036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Guiding questions 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Use </a:t>
            </a:r>
            <a:r>
              <a:rPr lang="en-US" b="1" u="sng" dirty="0"/>
              <a:t>of </a:t>
            </a:r>
            <a:r>
              <a:rPr lang="en-US" b="1" u="sng" dirty="0" smtClean="0"/>
              <a:t>Technology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sz="2400" dirty="0" smtClean="0"/>
              <a:t>Should </a:t>
            </a:r>
            <a:r>
              <a:rPr lang="en-US" sz="2400" dirty="0"/>
              <a:t>one criterion address the extent to which the program will use technology (e.g., online, in class, etc.) to deliver content?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Co</a:t>
            </a:r>
            <a:r>
              <a:rPr lang="en-US" b="1" u="sng" dirty="0"/>
              <a:t>-op </a:t>
            </a:r>
            <a:r>
              <a:rPr lang="en-US" b="1" u="sng" dirty="0" smtClean="0"/>
              <a:t>&amp; Experiential Learning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sz="2400" dirty="0" smtClean="0"/>
              <a:t>To what extent should the criteria address experiential education? </a:t>
            </a:r>
          </a:p>
          <a:p>
            <a:r>
              <a:rPr lang="en-US" sz="2400" dirty="0" smtClean="0"/>
              <a:t>Specifically, should the criteria include an experiential education factor?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8270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3532" y="1906859"/>
            <a:ext cx="2163336" cy="1929161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Guiding questions 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42067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Multicultural Education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sz="2400" dirty="0" smtClean="0"/>
              <a:t>To </a:t>
            </a:r>
            <a:r>
              <a:rPr lang="en-US" sz="2400" dirty="0"/>
              <a:t>what extent should the criteria address global and multicultural education?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5930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793118"/>
            <a:ext cx="7772400" cy="1362075"/>
          </a:xfrm>
        </p:spPr>
        <p:txBody>
          <a:bodyPr/>
          <a:lstStyle/>
          <a:p>
            <a:pPr algn="ctr"/>
            <a:r>
              <a:rPr lang="en-US" cap="small" dirty="0" smtClean="0">
                <a:solidFill>
                  <a:schemeClr val="bg1">
                    <a:lumMod val="50000"/>
                  </a:schemeClr>
                </a:solidFill>
              </a:rPr>
              <a:t>Discussion</a:t>
            </a:r>
            <a:endParaRPr lang="en-US" cap="smal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5680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793118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Question #1: </a:t>
            </a:r>
            <a:r>
              <a:rPr lang="en-US" dirty="0" smtClean="0"/>
              <a:t>Do we have the right 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8944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33815"/>
            <a:ext cx="8229600" cy="892098"/>
          </a:xfrm>
        </p:spPr>
        <p:txBody>
          <a:bodyPr>
            <a:normAutofit/>
          </a:bodyPr>
          <a:lstStyle/>
          <a:p>
            <a:r>
              <a:rPr lang="en-US" dirty="0" smtClean="0"/>
              <a:t>Questions posed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33815" y="1025913"/>
            <a:ext cx="8876370" cy="5330437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8400" dirty="0"/>
              <a:t>Is the current size of the RIT portfolio appropriate?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8400" dirty="0" smtClean="0"/>
              <a:t>Should there </a:t>
            </a:r>
            <a:r>
              <a:rPr lang="en-US" sz="8400" dirty="0"/>
              <a:t>be any parameter regarding the growth of the portfolio? </a:t>
            </a:r>
            <a:endParaRPr lang="en-US" sz="8400" dirty="0" smtClean="0"/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8400" dirty="0"/>
              <a:t>What is the appropriate balance between attractor and retainer programs? 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8400" dirty="0" smtClean="0"/>
              <a:t>Is </a:t>
            </a:r>
            <a:r>
              <a:rPr lang="en-US" sz="8400" dirty="0"/>
              <a:t>the current portfolio </a:t>
            </a:r>
            <a:r>
              <a:rPr lang="en-US" sz="8400" dirty="0" smtClean="0"/>
              <a:t>supportive of research and scholarship? </a:t>
            </a:r>
            <a:endParaRPr lang="en-US" sz="8400" dirty="0"/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8400" dirty="0"/>
              <a:t>Is the balance of graduate versus undergraduate programs appropriate</a:t>
            </a:r>
            <a:r>
              <a:rPr lang="en-US" sz="8400" dirty="0" smtClean="0"/>
              <a:t>?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8400" dirty="0" smtClean="0"/>
              <a:t>Is </a:t>
            </a:r>
            <a:r>
              <a:rPr lang="en-US" sz="8400" dirty="0"/>
              <a:t>the </a:t>
            </a:r>
            <a:r>
              <a:rPr lang="en-US" sz="8400" dirty="0" smtClean="0"/>
              <a:t>proportion of tech, arts, science, and humanities in the portfolio appropriate? </a:t>
            </a:r>
            <a:endParaRPr lang="en-US" sz="8400" dirty="0"/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8400" dirty="0" smtClean="0"/>
              <a:t>Should there be a </a:t>
            </a:r>
            <a:r>
              <a:rPr lang="en-US" sz="8400" dirty="0"/>
              <a:t>parameter or criterion for the portfolio that </a:t>
            </a:r>
            <a:r>
              <a:rPr lang="en-US" sz="8400" dirty="0" smtClean="0"/>
              <a:t>supports inclusivit</a:t>
            </a:r>
            <a:r>
              <a:rPr lang="en-US" sz="8400" dirty="0"/>
              <a:t>y</a:t>
            </a:r>
            <a:r>
              <a:rPr lang="en-US" sz="8400" dirty="0" smtClean="0"/>
              <a:t>? 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8400" dirty="0" smtClean="0"/>
              <a:t>Should there be a </a:t>
            </a:r>
            <a:r>
              <a:rPr lang="en-US" sz="8400" dirty="0"/>
              <a:t>parameter or criterion for the portfolio </a:t>
            </a:r>
            <a:r>
              <a:rPr lang="en-US" sz="8400" dirty="0" smtClean="0"/>
              <a:t>to support our mission of career education?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8400" dirty="0"/>
              <a:t>Should </a:t>
            </a:r>
            <a:r>
              <a:rPr lang="en-US" sz="8400" dirty="0" smtClean="0"/>
              <a:t>there be a criterion that addresses </a:t>
            </a:r>
            <a:r>
              <a:rPr lang="en-US" sz="8400" dirty="0"/>
              <a:t>the extent to which the program will use technology (e.g., online, in class, etc.) to deliver content? 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8400" dirty="0" smtClean="0"/>
              <a:t>Should there be a criterion that addresses the extent to which the program includes </a:t>
            </a:r>
            <a:r>
              <a:rPr lang="en-US" sz="8400" dirty="0"/>
              <a:t>an experiential education factor?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1077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793118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Question #2: </a:t>
            </a:r>
            <a:r>
              <a:rPr lang="en-US" dirty="0" smtClean="0"/>
              <a:t>What questions should we ask the members of the Education Committee to answer?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8944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487753"/>
            <a:ext cx="8229600" cy="1039091"/>
          </a:xfrm>
        </p:spPr>
        <p:txBody>
          <a:bodyPr>
            <a:normAutofit fontScale="90000"/>
          </a:bodyPr>
          <a:lstStyle/>
          <a:p>
            <a:r>
              <a:rPr lang="en-US" cap="small" dirty="0" smtClean="0">
                <a:solidFill>
                  <a:schemeClr val="bg1">
                    <a:lumMod val="50000"/>
                  </a:schemeClr>
                </a:solidFill>
              </a:rPr>
              <a:t>What are the characteristics?</a:t>
            </a:r>
            <a:endParaRPr lang="en-US" cap="smal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5833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9536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7918" y="1574410"/>
            <a:ext cx="7788882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3200" dirty="0"/>
              <a:t>A</a:t>
            </a:r>
            <a:r>
              <a:rPr lang="en-US" sz="3200" dirty="0" smtClean="0"/>
              <a:t>ssociate degrees (</a:t>
            </a:r>
            <a:r>
              <a:rPr lang="en-US" sz="3200" i="1" dirty="0" smtClean="0"/>
              <a:t>2 year</a:t>
            </a:r>
            <a:r>
              <a:rPr lang="en-US" sz="3200" dirty="0" smtClean="0"/>
              <a:t>)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3200" dirty="0" smtClean="0"/>
              <a:t>Bachelor of Science and Bachelor of Fine Arts degrees (</a:t>
            </a:r>
            <a:r>
              <a:rPr lang="en-US" sz="3200" i="1" dirty="0" smtClean="0"/>
              <a:t>4-5 years</a:t>
            </a:r>
            <a:r>
              <a:rPr lang="en-US" sz="3200" dirty="0" smtClean="0"/>
              <a:t>)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3200" dirty="0" smtClean="0"/>
              <a:t>Master of Science and Master of Fine Arts, Master of Business Administration, and (now) Master of Architecture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3200" dirty="0" smtClean="0"/>
              <a:t>Doctorate of Philosophy (Ph.D.) degrees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4759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accent6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Portfolio at its core…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923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9" y="150729"/>
            <a:ext cx="8408729" cy="1011393"/>
          </a:xfrm>
        </p:spPr>
        <p:txBody>
          <a:bodyPr>
            <a:noAutofit/>
          </a:bodyPr>
          <a:lstStyle/>
          <a:p>
            <a:r>
              <a:rPr lang="en-US" dirty="0" smtClean="0"/>
              <a:t>RIT’s Academic Portfolio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7173" y="1129578"/>
            <a:ext cx="860875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Current Active RIT Degree Programs to be Converted = 240</a:t>
            </a:r>
          </a:p>
          <a:p>
            <a:pPr marL="342900" indent="-342900"/>
            <a:endParaRPr lang="en-US" sz="1400" b="1" dirty="0" smtClean="0">
              <a:latin typeface="+mj-lt"/>
            </a:endParaRPr>
          </a:p>
          <a:p>
            <a:pPr marL="342900" indent="-342900"/>
            <a:endParaRPr lang="en-US" sz="1400" b="1" dirty="0" smtClean="0">
              <a:latin typeface="+mj-lt"/>
            </a:endParaRPr>
          </a:p>
          <a:p>
            <a:pPr marL="342900" indent="-342900">
              <a:buAutoNum type="alphaLcPeriod"/>
            </a:pPr>
            <a:endParaRPr lang="en-US" sz="1400" b="1" dirty="0" smtClean="0">
              <a:latin typeface="+mj-lt"/>
            </a:endParaRPr>
          </a:p>
          <a:p>
            <a:pPr marL="342900" indent="-342900">
              <a:buAutoNum type="alphaLcPeriod"/>
            </a:pPr>
            <a:endParaRPr lang="en-US" sz="1400" b="1" dirty="0" smtClean="0">
              <a:latin typeface="+mj-lt"/>
            </a:endParaRPr>
          </a:p>
          <a:p>
            <a:pPr marL="342900" indent="-342900">
              <a:buAutoNum type="alphaLcPeriod"/>
            </a:pPr>
            <a:endParaRPr lang="en-US" sz="1400" b="1" dirty="0" smtClean="0">
              <a:latin typeface="+mj-lt"/>
            </a:endParaRPr>
          </a:p>
          <a:p>
            <a:pPr marL="342900" indent="-342900">
              <a:buAutoNum type="alphaLcPeriod"/>
            </a:pPr>
            <a:endParaRPr lang="en-US" sz="1400" b="1" dirty="0" smtClean="0">
              <a:latin typeface="+mj-lt"/>
            </a:endParaRPr>
          </a:p>
          <a:p>
            <a:pPr marL="342900" indent="-342900">
              <a:buAutoNum type="alphaLcPeriod"/>
            </a:pPr>
            <a:endParaRPr lang="en-US" sz="1400" b="1" dirty="0" smtClean="0">
              <a:latin typeface="+mj-lt"/>
            </a:endParaRPr>
          </a:p>
          <a:p>
            <a:pPr marL="342900" indent="-342900">
              <a:buAutoNum type="alphaLcPeriod"/>
            </a:pPr>
            <a:endParaRPr lang="en-US" sz="1400" b="1" dirty="0" smtClean="0">
              <a:latin typeface="+mj-lt"/>
            </a:endParaRPr>
          </a:p>
          <a:p>
            <a:pPr marL="342900" indent="-342900">
              <a:buAutoNum type="alphaLcPeriod"/>
            </a:pPr>
            <a:endParaRPr lang="en-US" sz="1400" b="1" dirty="0" smtClean="0">
              <a:latin typeface="+mj-lt"/>
            </a:endParaRPr>
          </a:p>
          <a:p>
            <a:pPr marL="342900" indent="-342900">
              <a:buAutoNum type="alphaLcPeriod"/>
            </a:pPr>
            <a:endParaRPr lang="en-US" sz="1400" b="1" dirty="0" smtClean="0">
              <a:latin typeface="+mj-lt"/>
            </a:endParaRPr>
          </a:p>
          <a:p>
            <a:pPr marL="342900" indent="-342900">
              <a:buAutoNum type="alphaLcPeriod"/>
            </a:pPr>
            <a:endParaRPr lang="en-US" sz="1400" b="1" dirty="0" smtClean="0">
              <a:latin typeface="+mj-lt"/>
            </a:endParaRPr>
          </a:p>
          <a:p>
            <a:pPr marL="342900" indent="-342900">
              <a:buAutoNum type="alphaLcPeriod"/>
            </a:pPr>
            <a:endParaRPr lang="en-US" sz="1400" b="1" dirty="0" smtClean="0">
              <a:latin typeface="+mj-lt"/>
            </a:endParaRPr>
          </a:p>
          <a:p>
            <a:pPr marL="342900" indent="-342900">
              <a:buAutoNum type="alphaLcPeriod"/>
            </a:pPr>
            <a:endParaRPr lang="en-US" sz="1400" b="1" dirty="0" smtClean="0">
              <a:latin typeface="+mj-lt"/>
            </a:endParaRPr>
          </a:p>
          <a:p>
            <a:pPr marL="342900" indent="-342900">
              <a:buAutoNum type="alphaLcPeriod"/>
            </a:pPr>
            <a:endParaRPr lang="en-US" sz="1400" b="1" dirty="0" smtClean="0">
              <a:latin typeface="+mj-lt"/>
            </a:endParaRPr>
          </a:p>
          <a:p>
            <a:pPr marL="342900" indent="-342900">
              <a:buAutoNum type="alphaLcPeriod"/>
            </a:pPr>
            <a:endParaRPr lang="en-US" sz="1400" b="1" dirty="0">
              <a:latin typeface="+mj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9163918"/>
              </p:ext>
            </p:extLst>
          </p:nvPr>
        </p:nvGraphicFramePr>
        <p:xfrm>
          <a:off x="257172" y="1558106"/>
          <a:ext cx="8668513" cy="48051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2160"/>
                <a:gridCol w="561651"/>
                <a:gridCol w="885416"/>
                <a:gridCol w="828291"/>
                <a:gridCol w="885415"/>
                <a:gridCol w="499831"/>
                <a:gridCol w="692626"/>
                <a:gridCol w="806866"/>
                <a:gridCol w="656921"/>
                <a:gridCol w="499840"/>
                <a:gridCol w="749748"/>
                <a:gridCol w="749748"/>
              </a:tblGrid>
              <a:tr h="595269">
                <a:tc gridSpan="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US" sz="1400" i="1" u="none" dirty="0" smtClean="0"/>
                        <a:t>Undergraduate</a:t>
                      </a:r>
                    </a:p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US" sz="1400" i="1" u="none" dirty="0" smtClean="0"/>
                        <a:t>Degree #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endParaRPr lang="en-US" sz="1400" i="1" u="none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i="1" u="none" dirty="0" smtClean="0"/>
                        <a:t>2011 Enrollment</a:t>
                      </a:r>
                    </a:p>
                    <a:p>
                      <a:r>
                        <a:rPr lang="en-US" sz="1400" i="1" u="none" dirty="0" smtClean="0"/>
                        <a:t>FT        /       HC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i="1" u="none" dirty="0" smtClean="0"/>
                        <a:t>Graduate Degree 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i="1" u="none" dirty="0" smtClean="0"/>
                        <a:t>2011 Enrollment</a:t>
                      </a:r>
                    </a:p>
                    <a:p>
                      <a:r>
                        <a:rPr lang="en-US" sz="1400" i="1" u="none" dirty="0" smtClean="0"/>
                        <a:t>FT        /       HC</a:t>
                      </a:r>
                      <a:endParaRPr lang="en-US" sz="1400" i="1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i="1" u="none" dirty="0" smtClean="0"/>
                        <a:t>Dual</a:t>
                      </a:r>
                      <a:r>
                        <a:rPr lang="en-US" sz="1400" i="1" u="none" baseline="0" dirty="0" smtClean="0"/>
                        <a:t> </a:t>
                      </a:r>
                    </a:p>
                    <a:p>
                      <a:r>
                        <a:rPr lang="en-US" sz="1400" i="1" u="none" baseline="0" dirty="0" smtClean="0"/>
                        <a:t>Degree 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i="1" u="none" dirty="0" smtClean="0"/>
                        <a:t>2011 Enrollment</a:t>
                      </a:r>
                    </a:p>
                    <a:p>
                      <a:r>
                        <a:rPr lang="en-US" sz="1400" i="1" u="none" dirty="0" smtClean="0"/>
                        <a:t>FT        /       HC</a:t>
                      </a:r>
                      <a:endParaRPr lang="en-US" sz="1400" i="1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94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BS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66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8,581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9,945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MS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48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1,113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1,944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BS/ME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27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36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294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BFA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1,590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1,620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MFA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140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185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BS/MS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33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79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112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470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CT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MST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91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109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470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62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103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470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AAS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22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565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579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MBA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120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129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470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AOS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M.Arch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4708">
                <a:tc>
                  <a:txBody>
                    <a:bodyPr/>
                    <a:lstStyle/>
                    <a:p>
                      <a:r>
                        <a:rPr lang="en-US" dirty="0" smtClean="0"/>
                        <a:t>Dipl.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129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Ph.D.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156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172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470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70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Total: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107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10,738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12,293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95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1,683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2,677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38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106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148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ight Brace 8"/>
          <p:cNvSpPr/>
          <p:nvPr/>
        </p:nvSpPr>
        <p:spPr>
          <a:xfrm>
            <a:off x="750092" y="3723234"/>
            <a:ext cx="300037" cy="117544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2738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4096" y="2756351"/>
            <a:ext cx="7845507" cy="2460967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/>
              <a:t>Game design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/>
              <a:t>Business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/>
              <a:t>Mechanical engineering</a:t>
            </a:r>
            <a:endParaRPr lang="en-US" dirty="0"/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/>
              <a:t>Computer science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/>
              <a:t>Philosophy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46982" y="468969"/>
            <a:ext cx="59126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What RIT program has </a:t>
            </a:r>
          </a:p>
          <a:p>
            <a:pPr algn="ctr"/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the distinction </a:t>
            </a:r>
          </a:p>
          <a:p>
            <a:pPr algn="ctr"/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of the largest headcount?</a:t>
            </a:r>
            <a:endParaRPr lang="en-US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5" y="0"/>
            <a:ext cx="3082512" cy="223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7321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6C3B-D737-C74E-8316-FD84536E1F8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8803" y="1142599"/>
            <a:ext cx="8159780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schemeClr val="accent6">
                    <a:lumMod val="75000"/>
                  </a:schemeClr>
                </a:solidFill>
              </a:rPr>
              <a:t>Rank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	</a:t>
            </a:r>
            <a:r>
              <a:rPr lang="en-US" sz="2800" u="sng" dirty="0" smtClean="0">
                <a:solidFill>
                  <a:schemeClr val="accent6">
                    <a:lumMod val="75000"/>
                  </a:schemeClr>
                </a:solidFill>
              </a:rPr>
              <a:t>Program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							 </a:t>
            </a:r>
            <a:r>
              <a:rPr lang="en-US" sz="2800" u="sng" dirty="0" smtClean="0">
                <a:solidFill>
                  <a:schemeClr val="accent6">
                    <a:lumMod val="75000"/>
                  </a:schemeClr>
                </a:solidFill>
              </a:rPr>
              <a:t>Headcount</a:t>
            </a:r>
          </a:p>
          <a:p>
            <a:endParaRPr lang="en-US" sz="900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 smtClean="0"/>
              <a:t>   1		 	Computer Science					   925	</a:t>
            </a:r>
          </a:p>
          <a:p>
            <a:r>
              <a:rPr lang="en-US" sz="2800" dirty="0" smtClean="0"/>
              <a:t>   2			Mechanical </a:t>
            </a:r>
            <a:r>
              <a:rPr lang="en-US" sz="2800" dirty="0"/>
              <a:t>Engineering	</a:t>
            </a:r>
            <a:r>
              <a:rPr lang="en-US" sz="2800" dirty="0" smtClean="0"/>
              <a:t>		   858</a:t>
            </a:r>
            <a:r>
              <a:rPr lang="en-US" sz="2800" dirty="0"/>
              <a:t>	</a:t>
            </a:r>
            <a:endParaRPr lang="en-US" sz="2800" dirty="0" smtClean="0"/>
          </a:p>
          <a:p>
            <a:r>
              <a:rPr lang="en-US" sz="2800" dirty="0" smtClean="0"/>
              <a:t>   3 </a:t>
            </a:r>
            <a:r>
              <a:rPr lang="en-US" sz="2800" dirty="0"/>
              <a:t>	</a:t>
            </a:r>
            <a:r>
              <a:rPr lang="en-US" sz="2800" dirty="0" smtClean="0"/>
              <a:t>	Electrical </a:t>
            </a:r>
            <a:r>
              <a:rPr lang="en-US" sz="2800" dirty="0"/>
              <a:t>Engineering	</a:t>
            </a:r>
            <a:r>
              <a:rPr lang="en-US" sz="2800" dirty="0" smtClean="0"/>
              <a:t>			   570</a:t>
            </a:r>
            <a:endParaRPr lang="en-US" sz="2800" dirty="0"/>
          </a:p>
          <a:p>
            <a:r>
              <a:rPr lang="en-US" sz="2800" dirty="0" smtClean="0"/>
              <a:t>   4			Information Technology		        507	</a:t>
            </a:r>
            <a:endParaRPr lang="en-US" sz="2800" dirty="0"/>
          </a:p>
          <a:p>
            <a:r>
              <a:rPr lang="en-US" sz="2800" dirty="0" smtClean="0"/>
              <a:t>   5</a:t>
            </a:r>
            <a:r>
              <a:rPr lang="en-US" sz="2800" dirty="0"/>
              <a:t>	</a:t>
            </a:r>
            <a:r>
              <a:rPr lang="en-US" sz="2800" dirty="0" smtClean="0"/>
              <a:t>		Mechanical </a:t>
            </a:r>
            <a:r>
              <a:rPr lang="en-US" sz="2800" dirty="0"/>
              <a:t>Engineering </a:t>
            </a:r>
            <a:r>
              <a:rPr lang="en-US" sz="2800" dirty="0" smtClean="0"/>
              <a:t>Tech</a:t>
            </a:r>
            <a:r>
              <a:rPr lang="en-US" sz="2800" dirty="0"/>
              <a:t>	</a:t>
            </a:r>
            <a:r>
              <a:rPr lang="en-US" sz="2800" dirty="0" smtClean="0"/>
              <a:t>   480</a:t>
            </a:r>
            <a:r>
              <a:rPr lang="en-US" sz="2800" dirty="0"/>
              <a:t>	</a:t>
            </a:r>
          </a:p>
          <a:p>
            <a:r>
              <a:rPr lang="en-US" sz="2800" dirty="0" smtClean="0"/>
              <a:t>   6			Applied Arts &amp; Science		        448</a:t>
            </a:r>
            <a:r>
              <a:rPr lang="en-US" sz="2800" dirty="0"/>
              <a:t>	</a:t>
            </a:r>
          </a:p>
          <a:p>
            <a:r>
              <a:rPr lang="en-US" sz="2800" dirty="0" smtClean="0"/>
              <a:t>   7</a:t>
            </a:r>
            <a:r>
              <a:rPr lang="en-US" sz="2800" dirty="0"/>
              <a:t>	</a:t>
            </a:r>
            <a:r>
              <a:rPr lang="en-US" sz="2800" dirty="0" smtClean="0"/>
              <a:t>		Game </a:t>
            </a:r>
            <a:r>
              <a:rPr lang="en-US" sz="2800" dirty="0"/>
              <a:t>Design &amp; </a:t>
            </a:r>
            <a:r>
              <a:rPr lang="en-US" sz="2800" dirty="0" smtClean="0"/>
              <a:t>Development      </a:t>
            </a:r>
            <a:r>
              <a:rPr lang="en-US" sz="1200" dirty="0" smtClean="0"/>
              <a:t> </a:t>
            </a:r>
            <a:r>
              <a:rPr lang="en-US" sz="2800" dirty="0" smtClean="0"/>
              <a:t>428</a:t>
            </a:r>
            <a:endParaRPr lang="en-US" sz="2800" dirty="0"/>
          </a:p>
          <a:p>
            <a:r>
              <a:rPr lang="en-US" sz="2800" dirty="0" smtClean="0"/>
              <a:t>   8</a:t>
            </a:r>
            <a:r>
              <a:rPr lang="en-US" sz="2800" dirty="0"/>
              <a:t>	</a:t>
            </a:r>
            <a:r>
              <a:rPr lang="en-US" sz="2800" dirty="0" smtClean="0"/>
              <a:t>		Computer </a:t>
            </a:r>
            <a:r>
              <a:rPr lang="en-US" sz="2800" dirty="0"/>
              <a:t>Engineering	</a:t>
            </a:r>
            <a:r>
              <a:rPr lang="en-US" sz="2800" dirty="0" smtClean="0"/>
              <a:t>		        405</a:t>
            </a:r>
            <a:r>
              <a:rPr lang="en-US" sz="2800" dirty="0"/>
              <a:t>	</a:t>
            </a:r>
          </a:p>
          <a:p>
            <a:r>
              <a:rPr lang="en-US" sz="2800" dirty="0" smtClean="0"/>
              <a:t>   9</a:t>
            </a:r>
            <a:r>
              <a:rPr lang="en-US" sz="2800" dirty="0"/>
              <a:t>	</a:t>
            </a:r>
            <a:r>
              <a:rPr lang="en-US" sz="2800" dirty="0" smtClean="0"/>
              <a:t>		Software </a:t>
            </a:r>
            <a:r>
              <a:rPr lang="en-US" sz="2800" dirty="0"/>
              <a:t>Engineering	</a:t>
            </a:r>
            <a:r>
              <a:rPr lang="en-US" sz="2800" dirty="0" smtClean="0"/>
              <a:t>		        327</a:t>
            </a:r>
            <a:endParaRPr lang="en-US" sz="2800" dirty="0"/>
          </a:p>
          <a:p>
            <a:r>
              <a:rPr lang="en-US" sz="2800" dirty="0" smtClean="0"/>
              <a:t> 10</a:t>
            </a:r>
            <a:r>
              <a:rPr lang="en-US" sz="2800" dirty="0"/>
              <a:t>	</a:t>
            </a:r>
            <a:r>
              <a:rPr lang="en-US" sz="2800" dirty="0" smtClean="0"/>
              <a:t>		Graphic </a:t>
            </a:r>
            <a:r>
              <a:rPr lang="en-US" sz="2800" dirty="0"/>
              <a:t>Design	</a:t>
            </a:r>
            <a:r>
              <a:rPr lang="en-US" sz="2800" dirty="0" smtClean="0"/>
              <a:t>				        281</a:t>
            </a:r>
            <a:r>
              <a:rPr lang="en-US" sz="2800" dirty="0"/>
              <a:t>	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302559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accent6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By the numbers…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2481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4958</TotalTime>
  <Words>1769</Words>
  <Application>Microsoft Office PowerPoint</Application>
  <PresentationFormat>On-screen Show (4:3)</PresentationFormat>
  <Paragraphs>644</Paragraphs>
  <Slides>50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1_Office Theme</vt:lpstr>
      <vt:lpstr>Developing the academic program portfolio blueprint</vt:lpstr>
      <vt:lpstr>Agenda</vt:lpstr>
      <vt:lpstr>What is the Portfolio?</vt:lpstr>
      <vt:lpstr>Slide 4</vt:lpstr>
      <vt:lpstr>What are the characteristics?</vt:lpstr>
      <vt:lpstr>Slide 6</vt:lpstr>
      <vt:lpstr>RIT’s Academic Portfolio</vt:lpstr>
      <vt:lpstr>Slide 8</vt:lpstr>
      <vt:lpstr>Slide 9</vt:lpstr>
      <vt:lpstr>Academic Program Profile</vt:lpstr>
      <vt:lpstr>How is the Portfolio managed?</vt:lpstr>
      <vt:lpstr>Slide 12</vt:lpstr>
      <vt:lpstr>Management Framework</vt:lpstr>
      <vt:lpstr>Slide 14</vt:lpstr>
      <vt:lpstr>Slide 15</vt:lpstr>
      <vt:lpstr> </vt:lpstr>
      <vt:lpstr>Slide 17</vt:lpstr>
      <vt:lpstr>Slide 18</vt:lpstr>
      <vt:lpstr>Semester Conversion Impact</vt:lpstr>
      <vt:lpstr>Timeline</vt:lpstr>
      <vt:lpstr>Project Timeline: 2010 - 2013</vt:lpstr>
      <vt:lpstr>Impact of the conversion on the portfolio</vt:lpstr>
      <vt:lpstr>Calendar Conversion:  56 Deactivation and Discontinuance</vt:lpstr>
      <vt:lpstr>Calendar Conversion </vt:lpstr>
      <vt:lpstr>Slide 25</vt:lpstr>
      <vt:lpstr>Moratorium</vt:lpstr>
      <vt:lpstr>What is the moratorium?</vt:lpstr>
      <vt:lpstr>Drafting a 5 year blueprint for the Academic Portfolio</vt:lpstr>
      <vt:lpstr>Why have a blueprint?</vt:lpstr>
      <vt:lpstr>Slide 30</vt:lpstr>
      <vt:lpstr>Lessons learned</vt:lpstr>
      <vt:lpstr>New program development: 2003-2011 (by type)</vt:lpstr>
      <vt:lpstr>New program enrollment:  2003 - 2011</vt:lpstr>
      <vt:lpstr>Lesson learned from new programs and enrollment growth?</vt:lpstr>
      <vt:lpstr>Strategic direction</vt:lpstr>
      <vt:lpstr>How can the future portfolio intentionally support the goals:</vt:lpstr>
      <vt:lpstr>Lastly, clarity</vt:lpstr>
      <vt:lpstr>The Academic Portfolio Blueprint (2013-2018)  …This is where you come in</vt:lpstr>
      <vt:lpstr>Academic Portfolio Blueprint</vt:lpstr>
      <vt:lpstr>Academic Portfolio Blue Print Taskforce</vt:lpstr>
      <vt:lpstr>Guiding questions I</vt:lpstr>
      <vt:lpstr>Guiding questions II</vt:lpstr>
      <vt:lpstr>Guiding questions III</vt:lpstr>
      <vt:lpstr>Guiding questions IV</vt:lpstr>
      <vt:lpstr>Guiding questions V</vt:lpstr>
      <vt:lpstr>Discussion</vt:lpstr>
      <vt:lpstr>Question #1: Do we have the right questions?</vt:lpstr>
      <vt:lpstr>Questions posed</vt:lpstr>
      <vt:lpstr>Question #2: What questions should we ask the members of the Education Committee to answer?</vt:lpstr>
      <vt:lpstr>Slide 50</vt:lpstr>
    </vt:vector>
  </TitlesOfParts>
  <Company>The Rochester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Education @ RIT</dc:title>
  <dc:creator>Jeremy Haefner</dc:creator>
  <cp:lastModifiedBy>RIT USER</cp:lastModifiedBy>
  <cp:revision>231</cp:revision>
  <cp:lastPrinted>2011-10-13T18:28:18Z</cp:lastPrinted>
  <dcterms:created xsi:type="dcterms:W3CDTF">2010-11-28T02:37:24Z</dcterms:created>
  <dcterms:modified xsi:type="dcterms:W3CDTF">2011-11-08T14:29:42Z</dcterms:modified>
</cp:coreProperties>
</file>