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1"/>
  </p:notesMasterIdLst>
  <p:sldIdLst>
    <p:sldId id="256" r:id="rId2"/>
    <p:sldId id="318" r:id="rId3"/>
    <p:sldId id="257" r:id="rId4"/>
    <p:sldId id="31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315" r:id="rId25"/>
    <p:sldId id="277" r:id="rId26"/>
    <p:sldId id="278" r:id="rId27"/>
    <p:sldId id="280" r:id="rId28"/>
    <p:sldId id="281" r:id="rId29"/>
    <p:sldId id="282" r:id="rId30"/>
    <p:sldId id="283" r:id="rId31"/>
    <p:sldId id="284" r:id="rId32"/>
    <p:sldId id="317" r:id="rId33"/>
    <p:sldId id="285" r:id="rId34"/>
    <p:sldId id="286" r:id="rId35"/>
    <p:sldId id="287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ECEC"/>
          </a:solidFill>
        </a:fill>
      </a:tcStyle>
    </a:wholeTbl>
    <a:band2H>
      <a:tcTxStyle/>
      <a:tcStyle>
        <a:tcBdr/>
        <a:fill>
          <a:solidFill>
            <a:srgbClr val="E7F6F6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D9E6E6"/>
          </a:solidFill>
        </a:fill>
      </a:tcStyle>
    </a:wholeTbl>
    <a:band2H>
      <a:tcTxStyle/>
      <a:tcStyle>
        <a:tcBdr/>
        <a:fill>
          <a:solidFill>
            <a:srgbClr val="EDF3F3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4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972201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"/>
          <p:cNvGrpSpPr/>
          <p:nvPr/>
        </p:nvGrpSpPr>
        <p:grpSpPr>
          <a:xfrm>
            <a:off x="-4808" y="698942"/>
            <a:ext cx="8691609" cy="4194928"/>
            <a:chOff x="0" y="0"/>
            <a:chExt cx="8691607" cy="4194926"/>
          </a:xfrm>
        </p:grpSpPr>
        <p:sp>
          <p:nvSpPr>
            <p:cNvPr id="15" name="Line 3"/>
            <p:cNvSpPr/>
            <p:nvPr/>
          </p:nvSpPr>
          <p:spPr>
            <a:xfrm>
              <a:off x="1452607" y="1815657"/>
              <a:ext cx="7239001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" name="AutoShape 4"/>
            <p:cNvSpPr/>
            <p:nvPr/>
          </p:nvSpPr>
          <p:spPr>
            <a:xfrm>
              <a:off x="9493" y="807988"/>
              <a:ext cx="1138315" cy="3386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" y="0"/>
                  </a:moveTo>
                  <a:cubicBezTo>
                    <a:pt x="13062" y="1790"/>
                    <a:pt x="21600" y="6059"/>
                    <a:pt x="21600" y="10800"/>
                  </a:cubicBezTo>
                  <a:cubicBezTo>
                    <a:pt x="21600" y="15540"/>
                    <a:pt x="13062" y="19809"/>
                    <a:pt x="1" y="21600"/>
                  </a:cubicBezTo>
                  <a:cubicBezTo>
                    <a:pt x="0" y="21600"/>
                    <a:pt x="0" y="21600"/>
                    <a:pt x="0" y="21600"/>
                  </a:cubicBezTo>
                  <a:lnTo>
                    <a:pt x="1" y="21600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" name="AutoShape 5"/>
            <p:cNvSpPr/>
            <p:nvPr/>
          </p:nvSpPr>
          <p:spPr>
            <a:xfrm>
              <a:off x="0" y="0"/>
              <a:ext cx="820783" cy="3250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" y="0"/>
                  </a:moveTo>
                  <a:cubicBezTo>
                    <a:pt x="13582" y="2530"/>
                    <a:pt x="21600" y="6538"/>
                    <a:pt x="21600" y="10800"/>
                  </a:cubicBezTo>
                  <a:cubicBezTo>
                    <a:pt x="21600" y="15061"/>
                    <a:pt x="13582" y="19070"/>
                    <a:pt x="2" y="21600"/>
                  </a:cubicBezTo>
                  <a:cubicBezTo>
                    <a:pt x="0" y="21600"/>
                    <a:pt x="0" y="21600"/>
                    <a:pt x="0" y="21600"/>
                  </a:cubicBezTo>
                  <a:lnTo>
                    <a:pt x="2" y="21600"/>
                  </a:lnTo>
                  <a:lnTo>
                    <a:pt x="2" y="0"/>
                  </a:lnTo>
                  <a:lnTo>
                    <a:pt x="0" y="0"/>
                  </a:lnTo>
                  <a:cubicBezTo>
                    <a:pt x="0" y="0"/>
                    <a:pt x="0" y="0"/>
                    <a:pt x="2" y="0"/>
                  </a:cubicBezTo>
                  <a:close/>
                </a:path>
              </a:pathLst>
            </a:custGeom>
            <a:solidFill>
              <a:srgbClr val="006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9" name="Title Text"/>
          <p:cNvSpPr txBox="1">
            <a:spLocks noGrp="1"/>
          </p:cNvSpPr>
          <p:nvPr>
            <p:ph type="title"/>
          </p:nvPr>
        </p:nvSpPr>
        <p:spPr>
          <a:xfrm>
            <a:off x="1443037" y="985837"/>
            <a:ext cx="7239001" cy="14446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443037" y="3427412"/>
            <a:ext cx="7239001" cy="1752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None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3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xfrm>
            <a:off x="1370012" y="1827213"/>
            <a:ext cx="7313613" cy="41148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ClrTx/>
              <a:buSzTx/>
              <a:buNone/>
              <a:defRPr sz="2000"/>
            </a:lvl1pPr>
            <a:lvl2pPr marL="0" indent="457200">
              <a:spcBef>
                <a:spcPts val="400"/>
              </a:spcBef>
              <a:buClrTx/>
              <a:buSzTx/>
              <a:buNone/>
              <a:defRPr sz="2000"/>
            </a:lvl2pPr>
            <a:lvl3pPr marL="0" indent="914400">
              <a:spcBef>
                <a:spcPts val="400"/>
              </a:spcBef>
              <a:buClrTx/>
              <a:buSzTx/>
              <a:buNone/>
              <a:defRPr sz="2000"/>
            </a:lvl3pPr>
            <a:lvl4pPr marL="0" indent="1371600">
              <a:spcBef>
                <a:spcPts val="400"/>
              </a:spcBef>
              <a:buClrTx/>
              <a:buSzTx/>
              <a:buNone/>
              <a:defRPr sz="2000"/>
            </a:lvl4pPr>
            <a:lvl5pPr marL="0" indent="1828800">
              <a:spcBef>
                <a:spcPts val="400"/>
              </a:spcBef>
              <a:buClrTx/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3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370012" y="1827213"/>
            <a:ext cx="3579814" cy="41148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 marL="790575" indent="-333375">
              <a:defRPr sz="2800"/>
            </a:lvl2pPr>
            <a:lvl3pPr marL="1234439" indent="-320039">
              <a:defRPr sz="2800"/>
            </a:lvl3pPr>
            <a:lvl4pPr marL="1727200" indent="-355600">
              <a:defRPr sz="2800"/>
            </a:lvl4pPr>
            <a:lvl5pPr marL="2184400" indent="-355600"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ClrTx/>
              <a:buSzTx/>
              <a:buNone/>
              <a:defRPr sz="2400" b="1"/>
            </a:lvl1pPr>
            <a:lvl2pPr marL="0" indent="457200">
              <a:spcBef>
                <a:spcPts val="500"/>
              </a:spcBef>
              <a:buClrTx/>
              <a:buSzTx/>
              <a:buNone/>
              <a:defRPr sz="2400" b="1"/>
            </a:lvl2pPr>
            <a:lvl3pPr marL="0" indent="914400">
              <a:spcBef>
                <a:spcPts val="500"/>
              </a:spcBef>
              <a:buClrTx/>
              <a:buSzTx/>
              <a:buNone/>
              <a:defRPr sz="2400" b="1"/>
            </a:lvl3pPr>
            <a:lvl4pPr marL="0" indent="1371600">
              <a:spcBef>
                <a:spcPts val="500"/>
              </a:spcBef>
              <a:buClrTx/>
              <a:buSzTx/>
              <a:buNone/>
              <a:defRPr sz="2400" b="1"/>
            </a:lvl4pPr>
            <a:lvl5pPr marL="0" indent="1828800">
              <a:spcBef>
                <a:spcPts val="500"/>
              </a:spcBef>
              <a:buClrTx/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ClrTx/>
              <a:buSzTx/>
              <a:buNone/>
              <a:defRPr sz="2400" b="1"/>
            </a:pPr>
            <a:endParaRPr/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3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1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ClrTx/>
              <a:buSzTx/>
              <a:buNone/>
              <a:defRPr sz="1400"/>
            </a:pPr>
            <a:endParaRPr/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91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ClrTx/>
              <a:buSzTx/>
              <a:buNone/>
              <a:defRPr sz="1400"/>
            </a:lvl1pPr>
            <a:lvl2pPr marL="0" indent="457200">
              <a:spcBef>
                <a:spcPts val="300"/>
              </a:spcBef>
              <a:buClrTx/>
              <a:buSzTx/>
              <a:buNone/>
              <a:defRPr sz="1400"/>
            </a:lvl2pPr>
            <a:lvl3pPr marL="0" indent="914400">
              <a:spcBef>
                <a:spcPts val="300"/>
              </a:spcBef>
              <a:buClrTx/>
              <a:buSzTx/>
              <a:buNone/>
              <a:defRPr sz="1400"/>
            </a:lvl3pPr>
            <a:lvl4pPr marL="0" indent="1371600">
              <a:spcBef>
                <a:spcPts val="300"/>
              </a:spcBef>
              <a:buClrTx/>
              <a:buSzTx/>
              <a:buNone/>
              <a:defRPr sz="1400"/>
            </a:lvl4pPr>
            <a:lvl5pPr marL="0" indent="1828800"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/>
          <p:nvPr/>
        </p:nvGrpSpPr>
        <p:grpSpPr>
          <a:xfrm>
            <a:off x="-4847" y="275760"/>
            <a:ext cx="8691648" cy="3253746"/>
            <a:chOff x="0" y="0"/>
            <a:chExt cx="8691646" cy="3253745"/>
          </a:xfrm>
        </p:grpSpPr>
        <p:sp>
          <p:nvSpPr>
            <p:cNvPr id="2" name="AutoShape 3"/>
            <p:cNvSpPr/>
            <p:nvPr/>
          </p:nvSpPr>
          <p:spPr>
            <a:xfrm>
              <a:off x="0" y="690534"/>
              <a:ext cx="881146" cy="2563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" y="0"/>
                  </a:moveTo>
                  <a:cubicBezTo>
                    <a:pt x="13534" y="2462"/>
                    <a:pt x="21600" y="6495"/>
                    <a:pt x="21600" y="10800"/>
                  </a:cubicBezTo>
                  <a:cubicBezTo>
                    <a:pt x="21600" y="15105"/>
                    <a:pt x="13534" y="19138"/>
                    <a:pt x="2" y="21600"/>
                  </a:cubicBezTo>
                  <a:cubicBezTo>
                    <a:pt x="2" y="21600"/>
                    <a:pt x="2" y="21600"/>
                    <a:pt x="0" y="21600"/>
                  </a:cubicBezTo>
                  <a:lnTo>
                    <a:pt x="2" y="21600"/>
                  </a:lnTo>
                  <a:lnTo>
                    <a:pt x="2" y="0"/>
                  </a:lnTo>
                  <a:lnTo>
                    <a:pt x="0" y="0"/>
                  </a:ln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" name="AutoShape 4"/>
            <p:cNvSpPr/>
            <p:nvPr/>
          </p:nvSpPr>
          <p:spPr>
            <a:xfrm>
              <a:off x="37" y="0"/>
              <a:ext cx="673147" cy="2602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" y="0"/>
                  </a:moveTo>
                  <a:cubicBezTo>
                    <a:pt x="13518" y="2440"/>
                    <a:pt x="21600" y="6481"/>
                    <a:pt x="21600" y="10800"/>
                  </a:cubicBezTo>
                  <a:cubicBezTo>
                    <a:pt x="21600" y="15119"/>
                    <a:pt x="13518" y="19160"/>
                    <a:pt x="2" y="21600"/>
                  </a:cubicBezTo>
                  <a:cubicBezTo>
                    <a:pt x="2" y="21600"/>
                    <a:pt x="2" y="21600"/>
                    <a:pt x="0" y="21600"/>
                  </a:cubicBezTo>
                  <a:lnTo>
                    <a:pt x="2" y="21600"/>
                  </a:lnTo>
                  <a:lnTo>
                    <a:pt x="2" y="0"/>
                  </a:lnTo>
                  <a:lnTo>
                    <a:pt x="0" y="0"/>
                  </a:ln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006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" name="Line 5"/>
            <p:cNvSpPr/>
            <p:nvPr/>
          </p:nvSpPr>
          <p:spPr>
            <a:xfrm>
              <a:off x="1376446" y="1248239"/>
              <a:ext cx="7315201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/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8885" y="6423659"/>
            <a:ext cx="297916" cy="2819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6666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6666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6666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6666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6666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6666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6666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6666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6666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6666"/>
        </a:buClr>
        <a:buSzPct val="70000"/>
        <a:buFontTx/>
        <a:buChar char="○"/>
        <a:tabLst/>
        <a:defRPr sz="2900" b="0" i="0" u="none" strike="noStrike" cap="none" spc="0" baseline="0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1pPr>
      <a:lvl2pPr marL="788669" marR="0" indent="-33146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6666"/>
        </a:buClr>
        <a:buSzPct val="70000"/>
        <a:buFontTx/>
        <a:buChar char="●"/>
        <a:tabLst/>
        <a:defRPr sz="2900" b="0" i="0" u="none" strike="noStrike" cap="none" spc="0" baseline="0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2pPr>
      <a:lvl3pPr marL="1215736" marR="0" indent="-301336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6666"/>
        </a:buClr>
        <a:buSzPct val="65000"/>
        <a:buFontTx/>
        <a:buChar char="○"/>
        <a:tabLst/>
        <a:defRPr sz="2900" b="0" i="0" u="none" strike="noStrike" cap="none" spc="0" baseline="0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3pPr>
      <a:lvl4pPr marL="1720515" marR="0" indent="-34891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6666"/>
        </a:buClr>
        <a:buSzPct val="70000"/>
        <a:buFontTx/>
        <a:buChar char="●"/>
        <a:tabLst/>
        <a:defRPr sz="2900" b="0" i="0" u="none" strike="noStrike" cap="none" spc="0" baseline="0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4pPr>
      <a:lvl5pPr marL="2177715" marR="0" indent="-34891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6666"/>
        </a:buClr>
        <a:buSzPct val="60000"/>
        <a:buFontTx/>
        <a:buChar char="○"/>
        <a:tabLst/>
        <a:defRPr sz="2900" b="0" i="0" u="none" strike="noStrike" cap="none" spc="0" baseline="0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5pPr>
      <a:lvl6pPr marL="2634915" marR="0" indent="-34891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6666"/>
        </a:buClr>
        <a:buSzPct val="60000"/>
        <a:buFontTx/>
        <a:buChar char="○"/>
        <a:tabLst/>
        <a:defRPr sz="2900" b="0" i="0" u="none" strike="noStrike" cap="none" spc="0" baseline="0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6pPr>
      <a:lvl7pPr marL="3092115" marR="0" indent="-34891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6666"/>
        </a:buClr>
        <a:buSzPct val="60000"/>
        <a:buFontTx/>
        <a:buChar char="○"/>
        <a:tabLst/>
        <a:defRPr sz="2900" b="0" i="0" u="none" strike="noStrike" cap="none" spc="0" baseline="0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7pPr>
      <a:lvl8pPr marL="3549315" marR="0" indent="-34891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6666"/>
        </a:buClr>
        <a:buSzPct val="60000"/>
        <a:buFontTx/>
        <a:buChar char="○"/>
        <a:tabLst/>
        <a:defRPr sz="2900" b="0" i="0" u="none" strike="noStrike" cap="none" spc="0" baseline="0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8pPr>
      <a:lvl9pPr marL="4006515" marR="0" indent="-34891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6666"/>
        </a:buClr>
        <a:buSzPct val="60000"/>
        <a:buFontTx/>
        <a:buChar char="○"/>
        <a:tabLst/>
        <a:defRPr sz="2900" b="0" i="0" u="none" strike="noStrike" cap="none" spc="0" baseline="0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www.rit.edu/study/data-science-ms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://www.se.rit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hat.whatsapp.com/LfkSP8gZdwXDjf5rVvJyQy" TargetMode="External"/><Relationship Id="rId5" Type="http://schemas.openxmlformats.org/officeDocument/2006/relationships/hyperlink" Target="https://chat.whatsapp.com/KGJFNjMCQqMLGYQarRXHIw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www.facebook.com/SEatRIT/" TargetMode="External"/><Relationship Id="rId9" Type="http://schemas.openxmlformats.org/officeDocument/2006/relationships/image" Target="../media/image1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6"/>
          <p:cNvSpPr txBox="1">
            <a:spLocks noGrp="1"/>
          </p:cNvSpPr>
          <p:nvPr>
            <p:ph type="title"/>
          </p:nvPr>
        </p:nvSpPr>
        <p:spPr>
          <a:xfrm>
            <a:off x="1443037" y="914400"/>
            <a:ext cx="7239001" cy="304482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/>
              <a:t>Masters of Science </a:t>
            </a:r>
            <a:r>
              <a:rPr dirty="0" smtClean="0"/>
              <a:t>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b="1" dirty="0" smtClean="0"/>
              <a:t>Software </a:t>
            </a:r>
            <a:r>
              <a:rPr b="1" dirty="0"/>
              <a:t>Engineering</a:t>
            </a:r>
            <a:br>
              <a:rPr b="1" dirty="0"/>
            </a:br>
            <a:r>
              <a:rPr b="1" dirty="0"/>
              <a:t/>
            </a:r>
            <a:br>
              <a:rPr b="1" dirty="0"/>
            </a:br>
            <a:r>
              <a:rPr dirty="0"/>
              <a:t>Masters of Science in</a:t>
            </a:r>
            <a:br>
              <a:rPr dirty="0"/>
            </a:br>
            <a:r>
              <a:rPr b="1" dirty="0"/>
              <a:t>Data Science</a:t>
            </a:r>
          </a:p>
        </p:txBody>
      </p:sp>
      <p:sp>
        <p:nvSpPr>
          <p:cNvPr id="103" name="Rectangle 17"/>
          <p:cNvSpPr txBox="1">
            <a:spLocks noGrp="1"/>
          </p:cNvSpPr>
          <p:nvPr>
            <p:ph type="body" sz="half" idx="1"/>
          </p:nvPr>
        </p:nvSpPr>
        <p:spPr>
          <a:xfrm>
            <a:off x="1443037" y="4648200"/>
            <a:ext cx="7239001" cy="1752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Academia Day </a:t>
            </a:r>
            <a:r>
              <a:rPr dirty="0" smtClean="0"/>
              <a:t>Session</a:t>
            </a:r>
            <a:endParaRPr dirty="0"/>
          </a:p>
          <a:p>
            <a:r>
              <a:rPr dirty="0"/>
              <a:t>Fall </a:t>
            </a:r>
            <a:r>
              <a:rPr dirty="0" smtClean="0"/>
              <a:t>20</a:t>
            </a:r>
            <a:r>
              <a:rPr lang="en-US" dirty="0" smtClean="0"/>
              <a:t>20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2"/>
          <p:cNvSpPr txBox="1">
            <a:spLocks noGrp="1"/>
          </p:cNvSpPr>
          <p:nvPr>
            <p:ph type="title"/>
          </p:nvPr>
        </p:nvSpPr>
        <p:spPr>
          <a:xfrm>
            <a:off x="533400" y="685800"/>
            <a:ext cx="8743950" cy="58896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t>What is Software Engineering All About?</a:t>
            </a:r>
          </a:p>
        </p:txBody>
      </p:sp>
      <p:sp>
        <p:nvSpPr>
          <p:cNvPr id="123" name="Content Placeholder 9"/>
          <p:cNvSpPr txBox="1">
            <a:spLocks noGrp="1"/>
          </p:cNvSpPr>
          <p:nvPr>
            <p:ph type="body" sz="half" idx="1"/>
          </p:nvPr>
        </p:nvSpPr>
        <p:spPr>
          <a:xfrm>
            <a:off x="457200" y="2941636"/>
            <a:ext cx="4038600" cy="376396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defRPr sz="2100">
                <a:solidFill>
                  <a:srgbClr val="3C7777"/>
                </a:solidFill>
              </a:defRPr>
            </a:pPr>
            <a:r>
              <a:t>Define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defRPr sz="1800">
                <a:solidFill>
                  <a:srgbClr val="3C7777"/>
                </a:solidFill>
              </a:defRPr>
            </a:pPr>
            <a:r>
              <a:t>What problem are we solving?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defRPr sz="1800">
                <a:solidFill>
                  <a:srgbClr val="3C7777"/>
                </a:solidFill>
              </a:defRPr>
            </a:pPr>
            <a:r>
              <a:t>Can we solve it with software?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100">
                <a:solidFill>
                  <a:srgbClr val="3C7777"/>
                </a:solidFill>
              </a:defRPr>
            </a:pPr>
            <a:r>
              <a:t>Design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defRPr sz="1800">
                <a:solidFill>
                  <a:srgbClr val="3C7777"/>
                </a:solidFill>
              </a:defRPr>
            </a:pPr>
            <a:r>
              <a:t>What components do we need?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defRPr sz="1800">
                <a:solidFill>
                  <a:srgbClr val="3C7777"/>
                </a:solidFill>
              </a:defRPr>
            </a:pPr>
            <a:r>
              <a:t>How do they interact?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defRPr sz="1800">
                <a:solidFill>
                  <a:srgbClr val="3C7777"/>
                </a:solidFill>
              </a:defRPr>
            </a:pPr>
            <a:r>
              <a:t>Buy them, build them, or use a special purpose framework?</a:t>
            </a:r>
          </a:p>
        </p:txBody>
      </p:sp>
      <p:sp>
        <p:nvSpPr>
          <p:cNvPr id="124" name="Content Placeholder 10"/>
          <p:cNvSpPr txBox="1"/>
          <p:nvPr/>
        </p:nvSpPr>
        <p:spPr>
          <a:xfrm>
            <a:off x="4648200" y="2941636"/>
            <a:ext cx="4038600" cy="3763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ts val="500"/>
              </a:spcBef>
              <a:buClr>
                <a:srgbClr val="006666"/>
              </a:buClr>
              <a:buSzPct val="70000"/>
              <a:buChar char="○"/>
              <a:defRPr sz="2100">
                <a:solidFill>
                  <a:srgbClr val="3C7777"/>
                </a:solidFill>
              </a:defRPr>
            </a:pPr>
            <a:r>
              <a:t>Develop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70000"/>
              <a:buChar char="●"/>
              <a:defRPr>
                <a:solidFill>
                  <a:srgbClr val="3C7777"/>
                </a:solidFill>
              </a:defRPr>
            </a:pPr>
            <a:r>
              <a:t>Flesh out details – coding 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70000"/>
              <a:buChar char="●"/>
              <a:defRPr>
                <a:solidFill>
                  <a:srgbClr val="3C7777"/>
                </a:solidFill>
              </a:defRPr>
            </a:pPr>
            <a:r>
              <a:t>Test resulting program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70000"/>
              <a:buChar char="●"/>
              <a:defRPr>
                <a:solidFill>
                  <a:srgbClr val="3C7777"/>
                </a:solidFill>
              </a:defRPr>
            </a:pPr>
            <a:r>
              <a:t>Debug and repair flaws</a:t>
            </a: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buClr>
                <a:srgbClr val="006666"/>
              </a:buClr>
              <a:buSzPct val="70000"/>
              <a:buChar char="○"/>
              <a:defRPr sz="2100">
                <a:solidFill>
                  <a:srgbClr val="3C7777"/>
                </a:solidFill>
              </a:defRPr>
            </a:pPr>
            <a:r>
              <a:t>Deliver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70000"/>
              <a:buChar char="●"/>
              <a:defRPr>
                <a:solidFill>
                  <a:srgbClr val="3C7777"/>
                </a:solidFill>
              </a:defRPr>
            </a:pPr>
            <a:r>
              <a:t>Distribution and installation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70000"/>
              <a:buChar char="●"/>
              <a:defRPr>
                <a:solidFill>
                  <a:srgbClr val="3C7777"/>
                </a:solidFill>
              </a:defRPr>
            </a:pPr>
            <a:r>
              <a:t>User documentation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70000"/>
              <a:buChar char="●"/>
              <a:defRPr>
                <a:solidFill>
                  <a:srgbClr val="3C7777"/>
                </a:solidFill>
              </a:defRPr>
            </a:pPr>
            <a:r>
              <a:t>Developer documentation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70000"/>
              <a:buChar char="●"/>
              <a:defRPr>
                <a:solidFill>
                  <a:srgbClr val="3C7777"/>
                </a:solidFill>
              </a:defRPr>
            </a:pPr>
            <a:r>
              <a:t>Maintenance: fix, extend, integrate</a:t>
            </a:r>
          </a:p>
        </p:txBody>
      </p:sp>
      <p:sp>
        <p:nvSpPr>
          <p:cNvPr id="125" name="Text Box 6"/>
          <p:cNvSpPr txBox="1"/>
          <p:nvPr/>
        </p:nvSpPr>
        <p:spPr>
          <a:xfrm>
            <a:off x="685800" y="1600200"/>
            <a:ext cx="8134351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400" i="1">
                <a:solidFill>
                  <a:srgbClr val="3C7777"/>
                </a:solidFill>
              </a:defRPr>
            </a:lvl1pPr>
          </a:lstStyle>
          <a:p>
            <a:r>
              <a:t>Creating useful, high quality, cost-effective software solutions for individuals and industry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1"/>
          <p:cNvSpPr txBox="1">
            <a:spLocks noGrp="1"/>
          </p:cNvSpPr>
          <p:nvPr>
            <p:ph type="title"/>
          </p:nvPr>
        </p:nvSpPr>
        <p:spPr>
          <a:xfrm>
            <a:off x="457200" y="150009"/>
            <a:ext cx="8229600" cy="95410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A software engineering program should be a balance of areas in the computing realm</a:t>
            </a:r>
          </a:p>
        </p:txBody>
      </p:sp>
      <p:pic>
        <p:nvPicPr>
          <p:cNvPr id="12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0474" y="1207622"/>
            <a:ext cx="6003052" cy="49645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1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8229600" cy="70788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The ACM, AIS, IEEE-CS Computing Curricula 2005 Overview used diagrams to explain the range of computing disciplines</a:t>
            </a:r>
          </a:p>
        </p:txBody>
      </p:sp>
      <p:pic>
        <p:nvPicPr>
          <p:cNvPr id="13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2801" y="1066800"/>
            <a:ext cx="3210600" cy="26278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48200" y="1053277"/>
            <a:ext cx="3200400" cy="26181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4800" y="3886200"/>
            <a:ext cx="3129224" cy="2534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8800" y="3810001"/>
            <a:ext cx="3158307" cy="2590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3598394" y="4039148"/>
            <a:ext cx="1855114" cy="1938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rPr>
              <a:t>2020 draft includes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rPr>
              <a:t> Data Science and others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r"/>
          </a:lstStyle>
          <a:p>
            <a:r>
              <a:t>What Does it Mean to Be A Data Scientist?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1"/>
          <p:cNvSpPr txBox="1">
            <a:spLocks noGrp="1"/>
          </p:cNvSpPr>
          <p:nvPr>
            <p:ph type="title"/>
          </p:nvPr>
        </p:nvSpPr>
        <p:spPr>
          <a:xfrm>
            <a:off x="685800" y="76200"/>
            <a:ext cx="8001000" cy="1143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The data scientist's daily job is to understand and create actionable information from data.</a:t>
            </a:r>
          </a:p>
        </p:txBody>
      </p:sp>
      <p:sp>
        <p:nvSpPr>
          <p:cNvPr id="13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762000" y="1524000"/>
            <a:ext cx="7924800" cy="5336846"/>
          </a:xfrm>
          <a:prstGeom prst="rect">
            <a:avLst/>
          </a:prstGeom>
        </p:spPr>
        <p:txBody>
          <a:bodyPr/>
          <a:lstStyle/>
          <a:p>
            <a:pPr marL="322325" indent="-322325" defTabSz="859536">
              <a:spcBef>
                <a:spcPts val="500"/>
              </a:spcBef>
              <a:defRPr sz="2256"/>
            </a:pPr>
            <a:r>
              <a:t>How do I clean my data to make it machine readable/usable?</a:t>
            </a:r>
          </a:p>
          <a:p>
            <a:pPr marL="322325" indent="-322325" defTabSz="859536">
              <a:spcBef>
                <a:spcPts val="500"/>
              </a:spcBef>
              <a:defRPr sz="2256"/>
            </a:pPr>
            <a:r>
              <a:t>How do I store my data to make it secure and appropriately/easily accessible (big data)? </a:t>
            </a:r>
          </a:p>
          <a:p>
            <a:pPr marL="322325" indent="-322325" defTabSz="859536">
              <a:spcBef>
                <a:spcPts val="500"/>
              </a:spcBef>
              <a:defRPr sz="2256"/>
            </a:pPr>
            <a:r>
              <a:t>What kind of data do I have and what is my approach (unsupervised, semi-supervised, supervised)?</a:t>
            </a:r>
          </a:p>
          <a:p>
            <a:pPr marL="322325" indent="-322325" defTabSz="859536">
              <a:spcBef>
                <a:spcPts val="500"/>
              </a:spcBef>
              <a:defRPr sz="2256"/>
            </a:pPr>
            <a:r>
              <a:t>What algorithms should I use to get the information I need?</a:t>
            </a:r>
          </a:p>
          <a:p>
            <a:pPr marL="322325" indent="-322325" defTabSz="859536">
              <a:spcBef>
                <a:spcPts val="500"/>
              </a:spcBef>
              <a:defRPr sz="2256"/>
            </a:pPr>
            <a:r>
              <a:t>How can I make my analysis as efficient as possible (distributed/high performance computing)?</a:t>
            </a:r>
          </a:p>
          <a:p>
            <a:pPr marL="322325" indent="-322325" defTabSz="859536">
              <a:spcBef>
                <a:spcPts val="500"/>
              </a:spcBef>
              <a:defRPr sz="2256"/>
            </a:pPr>
            <a:r>
              <a:t>How can I visualize and explain the data and my results?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1" build="p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5B9898"/>
                </a:solidFill>
              </a:defRPr>
            </a:lvl1pPr>
          </a:lstStyle>
          <a:p>
            <a:r>
              <a:t>Applied Domains</a:t>
            </a:r>
          </a:p>
        </p:txBody>
      </p:sp>
      <p:sp>
        <p:nvSpPr>
          <p:cNvPr id="142" name="Rectangle 3"/>
          <p:cNvSpPr txBox="1">
            <a:spLocks noGrp="1"/>
          </p:cNvSpPr>
          <p:nvPr>
            <p:ph type="body" idx="4294967295"/>
          </p:nvPr>
        </p:nvSpPr>
        <p:spPr>
          <a:xfrm>
            <a:off x="1370012" y="1827213"/>
            <a:ext cx="7313612" cy="41148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08609" indent="-308609" defTabSz="822959">
              <a:lnSpc>
                <a:spcPct val="90000"/>
              </a:lnSpc>
              <a:spcBef>
                <a:spcPts val="500"/>
              </a:spcBef>
              <a:defRPr sz="2340">
                <a:solidFill>
                  <a:srgbClr val="3C7777"/>
                </a:solidFill>
              </a:defRPr>
            </a:pPr>
            <a:r>
              <a:rPr dirty="0"/>
              <a:t>A good data scientist should have the core knowledge to successfully apply their data science skills to a wide range of applied domains, but it can be beneficial to specialize.</a:t>
            </a:r>
          </a:p>
          <a:p>
            <a:pPr marL="308609" indent="-308609" defTabSz="822959">
              <a:lnSpc>
                <a:spcPct val="90000"/>
              </a:lnSpc>
              <a:spcBef>
                <a:spcPts val="500"/>
              </a:spcBef>
              <a:defRPr sz="2340">
                <a:solidFill>
                  <a:srgbClr val="3C7777"/>
                </a:solidFill>
              </a:defRPr>
            </a:pPr>
            <a:endParaRPr dirty="0"/>
          </a:p>
          <a:p>
            <a:pPr marL="308609" indent="-308609" defTabSz="822959">
              <a:lnSpc>
                <a:spcPct val="90000"/>
              </a:lnSpc>
              <a:spcBef>
                <a:spcPts val="500"/>
              </a:spcBef>
              <a:defRPr sz="2340">
                <a:solidFill>
                  <a:srgbClr val="3C7777"/>
                </a:solidFill>
              </a:defRPr>
            </a:pPr>
            <a:r>
              <a:rPr dirty="0"/>
              <a:t>Example Data Science Specializations:</a:t>
            </a:r>
          </a:p>
          <a:p>
            <a:pPr marL="668654" lvl="1" indent="-257175" defTabSz="822959"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defRPr sz="2070">
                <a:solidFill>
                  <a:srgbClr val="3C7777"/>
                </a:solidFill>
              </a:defRPr>
            </a:pPr>
            <a:r>
              <a:rPr dirty="0"/>
              <a:t>Bioinformatics</a:t>
            </a:r>
          </a:p>
          <a:p>
            <a:pPr marL="668654" lvl="1" indent="-257175" defTabSz="822959"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defRPr sz="2070">
                <a:solidFill>
                  <a:srgbClr val="3C7777"/>
                </a:solidFill>
              </a:defRPr>
            </a:pPr>
            <a:r>
              <a:rPr dirty="0"/>
              <a:t>Computational Finance</a:t>
            </a:r>
          </a:p>
          <a:p>
            <a:pPr marL="668654" lvl="1" indent="-257175" defTabSz="822959"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defRPr sz="2070">
                <a:solidFill>
                  <a:srgbClr val="3C7777"/>
                </a:solidFill>
              </a:defRPr>
            </a:pPr>
            <a:r>
              <a:rPr dirty="0"/>
              <a:t>Business Analytics</a:t>
            </a:r>
          </a:p>
          <a:p>
            <a:pPr marL="668654" lvl="1" indent="-257175" defTabSz="822959"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defRPr sz="2070">
                <a:solidFill>
                  <a:srgbClr val="3C7777"/>
                </a:solidFill>
              </a:defRPr>
            </a:pPr>
            <a:r>
              <a:rPr dirty="0"/>
              <a:t>Computer Vision</a:t>
            </a:r>
          </a:p>
          <a:p>
            <a:pPr marL="668654" lvl="1" indent="-257175" defTabSz="822959"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defRPr sz="2070">
                <a:solidFill>
                  <a:srgbClr val="3C7777"/>
                </a:solidFill>
              </a:defRPr>
            </a:pPr>
            <a:r>
              <a:rPr dirty="0"/>
              <a:t>Time Series Data </a:t>
            </a:r>
            <a:r>
              <a:rPr dirty="0" smtClean="0"/>
              <a:t>Analytic</a:t>
            </a:r>
            <a:r>
              <a:rPr lang="en-US" dirty="0" smtClean="0"/>
              <a:t>s</a:t>
            </a:r>
          </a:p>
          <a:p>
            <a:pPr marL="668654" lvl="1" indent="-257175" defTabSz="822959"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defRPr sz="2070">
                <a:solidFill>
                  <a:srgbClr val="3C7777"/>
                </a:solidFill>
              </a:defRPr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Software Engineering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2"/>
          <p:cNvSpPr txBox="1">
            <a:spLocks noGrp="1"/>
          </p:cNvSpPr>
          <p:nvPr>
            <p:ph type="title"/>
          </p:nvPr>
        </p:nvSpPr>
        <p:spPr>
          <a:xfrm>
            <a:off x="533400" y="685800"/>
            <a:ext cx="8743950" cy="58896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t>What is Data Science All About?</a:t>
            </a:r>
          </a:p>
        </p:txBody>
      </p:sp>
      <p:sp>
        <p:nvSpPr>
          <p:cNvPr id="145" name="Content Placeholder 9"/>
          <p:cNvSpPr txBox="1">
            <a:spLocks noGrp="1"/>
          </p:cNvSpPr>
          <p:nvPr>
            <p:ph type="body" sz="half" idx="1"/>
          </p:nvPr>
        </p:nvSpPr>
        <p:spPr>
          <a:xfrm>
            <a:off x="457200" y="2941636"/>
            <a:ext cx="4038600" cy="376396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defRPr sz="2100">
                <a:solidFill>
                  <a:srgbClr val="3C7777"/>
                </a:solidFill>
              </a:defRPr>
            </a:pPr>
            <a:r>
              <a:t>Pre-processing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defRPr sz="1800">
                <a:solidFill>
                  <a:srgbClr val="3C7777"/>
                </a:solidFill>
              </a:defRPr>
            </a:pPr>
            <a:r>
              <a:t>Data sanitization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100">
                <a:solidFill>
                  <a:srgbClr val="3C7777"/>
                </a:solidFill>
              </a:defRPr>
            </a:pPr>
            <a:r>
              <a:t>Storage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defRPr sz="1800">
                <a:solidFill>
                  <a:srgbClr val="3C7777"/>
                </a:solidFill>
              </a:defRPr>
            </a:pPr>
            <a:r>
              <a:t>Big Data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defRPr sz="1800">
                <a:solidFill>
                  <a:srgbClr val="3C7777"/>
                </a:solidFill>
              </a:defRPr>
            </a:pPr>
            <a:r>
              <a:t>Database Systems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defRPr sz="1800">
                <a:solidFill>
                  <a:srgbClr val="3C7777"/>
                </a:solidFill>
              </a:defRPr>
            </a:pPr>
            <a:r>
              <a:t>Data Security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100">
                <a:solidFill>
                  <a:srgbClr val="3C7777"/>
                </a:solidFill>
              </a:defRPr>
            </a:pPr>
            <a:r>
              <a:t>Computing: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defRPr sz="1800">
                <a:solidFill>
                  <a:srgbClr val="3C7777"/>
                </a:solidFill>
              </a:defRPr>
            </a:pPr>
            <a:r>
              <a:t>Parallel / Multi-threaded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defRPr sz="1800">
                <a:solidFill>
                  <a:srgbClr val="3C7777"/>
                </a:solidFill>
              </a:defRPr>
            </a:pPr>
            <a:r>
              <a:t>Distributed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defRPr sz="1800">
                <a:solidFill>
                  <a:srgbClr val="3C7777"/>
                </a:solidFill>
              </a:defRPr>
            </a:pPr>
            <a:r>
              <a:t>High-Performance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defRPr sz="1800">
                <a:solidFill>
                  <a:srgbClr val="3C7777"/>
                </a:solidFill>
              </a:defRPr>
            </a:pPr>
            <a:r>
              <a:t>Custom Hardware (GPUs)</a:t>
            </a:r>
          </a:p>
        </p:txBody>
      </p:sp>
      <p:sp>
        <p:nvSpPr>
          <p:cNvPr id="146" name="Content Placeholder 10"/>
          <p:cNvSpPr txBox="1"/>
          <p:nvPr/>
        </p:nvSpPr>
        <p:spPr>
          <a:xfrm>
            <a:off x="4648200" y="2941636"/>
            <a:ext cx="4038600" cy="3763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ts val="500"/>
              </a:spcBef>
              <a:buClr>
                <a:srgbClr val="006666"/>
              </a:buClr>
              <a:buSzPct val="70000"/>
              <a:buChar char="○"/>
              <a:defRPr sz="2100">
                <a:solidFill>
                  <a:srgbClr val="3C7777"/>
                </a:solidFill>
              </a:defRPr>
            </a:pPr>
            <a:r>
              <a:t>Analysis/Analytics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70000"/>
              <a:buChar char="●"/>
              <a:defRPr>
                <a:solidFill>
                  <a:srgbClr val="3C7777"/>
                </a:solidFill>
              </a:defRPr>
            </a:pPr>
            <a:r>
              <a:t>Artificial Intelligence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70000"/>
              <a:buChar char="●"/>
              <a:defRPr>
                <a:solidFill>
                  <a:srgbClr val="3C7777"/>
                </a:solidFill>
              </a:defRPr>
            </a:pPr>
            <a:r>
              <a:t>Machine Learning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70000"/>
              <a:buChar char="●"/>
              <a:defRPr>
                <a:solidFill>
                  <a:srgbClr val="3C7777"/>
                </a:solidFill>
              </a:defRPr>
            </a:pPr>
            <a:r>
              <a:t>Statistics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70000"/>
              <a:buChar char="●"/>
              <a:defRPr>
                <a:solidFill>
                  <a:srgbClr val="3C7777"/>
                </a:solidFill>
              </a:defRPr>
            </a:pPr>
            <a:r>
              <a:t>Clustering / Unsupervised Learning</a:t>
            </a: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buClr>
                <a:srgbClr val="006666"/>
              </a:buClr>
              <a:buSzPct val="70000"/>
              <a:buChar char="○"/>
              <a:defRPr sz="2100">
                <a:solidFill>
                  <a:srgbClr val="3C7777"/>
                </a:solidFill>
              </a:defRPr>
            </a:pPr>
            <a:r>
              <a:t>Visualization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70000"/>
              <a:buChar char="●"/>
              <a:defRPr>
                <a:solidFill>
                  <a:srgbClr val="3C7777"/>
                </a:solidFill>
              </a:defRPr>
            </a:pPr>
            <a:r>
              <a:t>Knowledge of visualization tools/frameworks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70000"/>
              <a:buChar char="●"/>
              <a:defRPr>
                <a:solidFill>
                  <a:srgbClr val="3C7777"/>
                </a:solidFill>
              </a:defRPr>
            </a:pPr>
            <a:r>
              <a:t>Types of visualizations</a:t>
            </a:r>
          </a:p>
        </p:txBody>
      </p:sp>
      <p:sp>
        <p:nvSpPr>
          <p:cNvPr id="147" name="Text Box 6"/>
          <p:cNvSpPr txBox="1"/>
          <p:nvPr/>
        </p:nvSpPr>
        <p:spPr>
          <a:xfrm>
            <a:off x="685800" y="1600200"/>
            <a:ext cx="8134351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2000" i="1">
                <a:solidFill>
                  <a:srgbClr val="3C7777"/>
                </a:solidFill>
              </a:defRPr>
            </a:pPr>
            <a:r>
              <a:t>Data science is a multi-disciplinary field that uses scientific methods, processes, algorithms and systems to extract knowledge and insights from structured and unstructured data.</a:t>
            </a:r>
          </a:p>
          <a:p>
            <a:pPr algn="r">
              <a:defRPr sz="1600" i="1">
                <a:solidFill>
                  <a:srgbClr val="3C7777"/>
                </a:solidFill>
              </a:defRPr>
            </a:pPr>
            <a:r>
              <a:t>-- https://en.wikipedia.org/wiki/Data_science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</p:spPr>
        <p:txBody>
          <a:bodyPr/>
          <a:lstStyle/>
          <a:p>
            <a:r>
              <a:t>The College: GCCIS</a:t>
            </a:r>
          </a:p>
        </p:txBody>
      </p:sp>
      <p:sp>
        <p:nvSpPr>
          <p:cNvPr id="150" name="Rectangle 3"/>
          <p:cNvSpPr txBox="1">
            <a:spLocks noGrp="1"/>
          </p:cNvSpPr>
          <p:nvPr>
            <p:ph type="body" idx="1"/>
          </p:nvPr>
        </p:nvSpPr>
        <p:spPr>
          <a:xfrm>
            <a:off x="304799" y="1600200"/>
            <a:ext cx="8586218" cy="4456568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</a:t>
            </a:r>
            <a:r>
              <a:rPr>
                <a:solidFill>
                  <a:srgbClr val="000000"/>
                </a:solidFill>
              </a:rPr>
              <a:t>olisano </a:t>
            </a:r>
            <a:r>
              <a:t>C</a:t>
            </a:r>
            <a:r>
              <a:rPr>
                <a:solidFill>
                  <a:srgbClr val="000000"/>
                </a:solidFill>
              </a:rPr>
              <a:t>ollege of </a:t>
            </a:r>
            <a:r>
              <a:t>C</a:t>
            </a:r>
            <a:r>
              <a:rPr>
                <a:solidFill>
                  <a:srgbClr val="000000"/>
                </a:solidFill>
              </a:rPr>
              <a:t>omputing and </a:t>
            </a:r>
            <a:r>
              <a:t>I</a:t>
            </a:r>
            <a:r>
              <a:rPr>
                <a:solidFill>
                  <a:srgbClr val="000000"/>
                </a:solidFill>
              </a:rPr>
              <a:t>nformation </a:t>
            </a:r>
            <a:r>
              <a:t>S</a:t>
            </a:r>
            <a:r>
              <a:rPr>
                <a:solidFill>
                  <a:srgbClr val="000000"/>
                </a:solidFill>
              </a:rPr>
              <a:t>ciences</a:t>
            </a:r>
          </a:p>
          <a:p>
            <a:pPr marL="0" indent="0">
              <a:buSzTx/>
              <a:buFont typeface="Wingdings"/>
              <a:buNone/>
            </a:pPr>
            <a:endParaRPr>
              <a:solidFill>
                <a:srgbClr val="000000"/>
              </a:solidFill>
            </a:endParaRPr>
          </a:p>
          <a:p>
            <a:pPr>
              <a:spcBef>
                <a:spcPts val="400"/>
              </a:spcBef>
              <a:defRPr sz="2000"/>
            </a:pPr>
            <a:r>
              <a:t>Founded July 2001</a:t>
            </a:r>
          </a:p>
          <a:p>
            <a:pPr marL="0" indent="0">
              <a:buSzTx/>
              <a:buFont typeface="Wingdings"/>
              <a:buNone/>
              <a:defRPr sz="2000"/>
            </a:pPr>
            <a:endParaRPr/>
          </a:p>
          <a:p>
            <a:pPr>
              <a:spcBef>
                <a:spcPts val="400"/>
              </a:spcBef>
              <a:defRPr sz="2000"/>
            </a:pPr>
            <a:r>
              <a:t>Dean: Dr. Anne Haake</a:t>
            </a:r>
          </a:p>
        </p:txBody>
      </p:sp>
      <p:sp>
        <p:nvSpPr>
          <p:cNvPr id="151" name="TextBox 4"/>
          <p:cNvSpPr txBox="1"/>
          <p:nvPr/>
        </p:nvSpPr>
        <p:spPr>
          <a:xfrm>
            <a:off x="4729476" y="5641740"/>
            <a:ext cx="3213359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/>
            </a:lvl1pPr>
          </a:lstStyle>
          <a:p>
            <a:r>
              <a:t>www.gccis.rit.edu/anne-haake</a:t>
            </a:r>
          </a:p>
        </p:txBody>
      </p:sp>
      <p:sp>
        <p:nvSpPr>
          <p:cNvPr id="152" name="Slide Number Placeholder 2"/>
          <p:cNvSpPr txBox="1">
            <a:spLocks noGrp="1"/>
          </p:cNvSpPr>
          <p:nvPr>
            <p:ph type="sldNum" sz="quarter" idx="4294967295"/>
          </p:nvPr>
        </p:nvSpPr>
        <p:spPr>
          <a:xfrm>
            <a:off x="8284859" y="5973318"/>
            <a:ext cx="297915" cy="2819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/>
          </a:lstStyle>
          <a:p>
            <a:fld id="{86CB4B4D-7CA3-9044-876B-883B54F8677D}" type="slidenum">
              <a:t>17</a:t>
            </a:fld>
            <a:endParaRPr/>
          </a:p>
        </p:txBody>
      </p:sp>
      <p:pic>
        <p:nvPicPr>
          <p:cNvPr id="15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81343" y="2379134"/>
            <a:ext cx="4669973" cy="2971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 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</p:spPr>
        <p:txBody>
          <a:bodyPr/>
          <a:lstStyle/>
          <a:p>
            <a:r>
              <a:t>The College: GCCIS</a:t>
            </a:r>
          </a:p>
        </p:txBody>
      </p:sp>
      <p:sp>
        <p:nvSpPr>
          <p:cNvPr id="156" name="Rectangle 3"/>
          <p:cNvSpPr txBox="1">
            <a:spLocks noGrp="1"/>
          </p:cNvSpPr>
          <p:nvPr>
            <p:ph type="body" idx="1"/>
          </p:nvPr>
        </p:nvSpPr>
        <p:spPr>
          <a:xfrm>
            <a:off x="304799" y="1600200"/>
            <a:ext cx="8586218" cy="4456568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Department of Software Engineering</a:t>
            </a:r>
          </a:p>
          <a:p>
            <a:pPr marL="0" indent="0">
              <a:buSzTx/>
              <a:buFont typeface="Wingdings"/>
              <a:buNone/>
            </a:pPr>
            <a:endParaRPr dirty="0"/>
          </a:p>
          <a:p>
            <a:pPr marL="0" indent="0">
              <a:buSzTx/>
              <a:buFont typeface="Wingdings"/>
              <a:buNone/>
              <a:defRPr sz="2000"/>
            </a:pPr>
            <a:endParaRPr dirty="0"/>
          </a:p>
          <a:p>
            <a:pPr>
              <a:spcBef>
                <a:spcPts val="400"/>
              </a:spcBef>
              <a:defRPr sz="2000"/>
            </a:pPr>
            <a:r>
              <a:rPr dirty="0"/>
              <a:t>Professor and Chair: </a:t>
            </a:r>
          </a:p>
          <a:p>
            <a:pPr marL="742950" lvl="1" indent="-285750">
              <a:spcBef>
                <a:spcPts val="400"/>
              </a:spcBef>
              <a:buClr>
                <a:schemeClr val="accent2"/>
              </a:buClr>
              <a:defRPr sz="2000"/>
            </a:pPr>
            <a:r>
              <a:rPr dirty="0"/>
              <a:t>Naveen </a:t>
            </a:r>
            <a:r>
              <a:rPr dirty="0" smtClean="0"/>
              <a:t>Sharma</a:t>
            </a:r>
            <a:endParaRPr lang="en-US" dirty="0" smtClean="0"/>
          </a:p>
          <a:p>
            <a:pPr marL="297181" indent="-285750">
              <a:spcBef>
                <a:spcPts val="400"/>
              </a:spcBef>
              <a:buClr>
                <a:schemeClr val="accent2"/>
              </a:buClr>
              <a:defRPr sz="2000"/>
            </a:pPr>
            <a:r>
              <a:rPr lang="en-US" dirty="0" smtClean="0"/>
              <a:t>Houses </a:t>
            </a:r>
          </a:p>
          <a:p>
            <a:pPr marL="742950" lvl="1" indent="-285750">
              <a:spcBef>
                <a:spcPts val="400"/>
              </a:spcBef>
              <a:buClr>
                <a:schemeClr val="accent2"/>
              </a:buClr>
              <a:defRPr sz="2000"/>
            </a:pPr>
            <a:r>
              <a:rPr lang="en-US" dirty="0" smtClean="0"/>
              <a:t>Software Engineering program	</a:t>
            </a:r>
          </a:p>
          <a:p>
            <a:pPr marL="742950" lvl="1" indent="-285750">
              <a:spcBef>
                <a:spcPts val="400"/>
              </a:spcBef>
              <a:buClr>
                <a:schemeClr val="accent2"/>
              </a:buClr>
              <a:defRPr sz="2000"/>
            </a:pPr>
            <a:r>
              <a:rPr lang="en-US" dirty="0" smtClean="0"/>
              <a:t>Data Science program (on campus)</a:t>
            </a:r>
            <a:endParaRPr dirty="0"/>
          </a:p>
        </p:txBody>
      </p:sp>
      <p:sp>
        <p:nvSpPr>
          <p:cNvPr id="157" name="TextBox 4"/>
          <p:cNvSpPr txBox="1"/>
          <p:nvPr/>
        </p:nvSpPr>
        <p:spPr>
          <a:xfrm>
            <a:off x="4729476" y="5641740"/>
            <a:ext cx="4148694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/>
            </a:lvl1pPr>
          </a:lstStyle>
          <a:p>
            <a:r>
              <a:t>https://www.linkedin.com/in/nsharma2</a:t>
            </a:r>
          </a:p>
        </p:txBody>
      </p:sp>
      <p:sp>
        <p:nvSpPr>
          <p:cNvPr id="158" name="Slide Number Placeholder 2"/>
          <p:cNvSpPr txBox="1">
            <a:spLocks noGrp="1"/>
          </p:cNvSpPr>
          <p:nvPr>
            <p:ph type="sldNum" sz="quarter" idx="4294967295"/>
          </p:nvPr>
        </p:nvSpPr>
        <p:spPr>
          <a:xfrm>
            <a:off x="8284859" y="5973318"/>
            <a:ext cx="297915" cy="2819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/>
          </a:lstStyle>
          <a:p>
            <a:fld id="{86CB4B4D-7CA3-9044-876B-883B54F8677D}" type="slidenum">
              <a:t>18</a:t>
            </a:fld>
            <a:endParaRPr/>
          </a:p>
        </p:txBody>
      </p:sp>
      <p:pic>
        <p:nvPicPr>
          <p:cNvPr id="15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37023" y="2127022"/>
            <a:ext cx="2133600" cy="3200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</p:spPr>
        <p:txBody>
          <a:bodyPr/>
          <a:lstStyle/>
          <a:p>
            <a:r>
              <a:t>The College – continued</a:t>
            </a:r>
          </a:p>
        </p:txBody>
      </p:sp>
      <p:sp>
        <p:nvSpPr>
          <p:cNvPr id="162" name="Rectangle 3"/>
          <p:cNvSpPr txBox="1">
            <a:spLocks noGrp="1"/>
          </p:cNvSpPr>
          <p:nvPr>
            <p:ph type="body" idx="1"/>
          </p:nvPr>
        </p:nvSpPr>
        <p:spPr>
          <a:xfrm>
            <a:off x="838200" y="1859279"/>
            <a:ext cx="7409506" cy="3889671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Departments</a:t>
            </a:r>
            <a:endParaRPr sz="2800" dirty="0"/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Software Engineering</a:t>
            </a:r>
            <a:endParaRPr sz="2300" dirty="0"/>
          </a:p>
          <a:p>
            <a:pPr marL="1143000" lvl="2" indent="-228600">
              <a:lnSpc>
                <a:spcPct val="90000"/>
              </a:lnSpc>
              <a:spcBef>
                <a:spcPts val="400"/>
              </a:spcBef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Including Data Science</a:t>
            </a:r>
            <a:endParaRPr sz="2000" dirty="0"/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Computer Science</a:t>
            </a:r>
            <a:endParaRPr sz="2300" dirty="0"/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Computer Security</a:t>
            </a:r>
            <a:endParaRPr sz="2400" dirty="0"/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Information Sciences and Technologies</a:t>
            </a:r>
            <a:endParaRPr sz="2300" dirty="0"/>
          </a:p>
          <a:p>
            <a:pPr marL="1143000" lvl="2" indent="-228600">
              <a:lnSpc>
                <a:spcPct val="90000"/>
              </a:lnSpc>
              <a:spcBef>
                <a:spcPts val="400"/>
              </a:spcBef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Including Human Computer </a:t>
            </a:r>
            <a:r>
              <a:rPr dirty="0" smtClean="0"/>
              <a:t>Interaction</a:t>
            </a:r>
            <a:r>
              <a:rPr lang="en-US" dirty="0" smtClean="0"/>
              <a:t>, </a:t>
            </a:r>
            <a:r>
              <a:rPr dirty="0" smtClean="0"/>
              <a:t>Networking </a:t>
            </a:r>
            <a:r>
              <a:rPr dirty="0"/>
              <a:t>and Systems </a:t>
            </a:r>
            <a:r>
              <a:rPr dirty="0" smtClean="0"/>
              <a:t>Administration</a:t>
            </a:r>
            <a:r>
              <a:rPr lang="en-US" dirty="0" smtClean="0">
                <a:solidFill>
                  <a:schemeClr val="tx1"/>
                </a:solidFill>
              </a:rPr>
              <a:t>, and on-line Data Science</a:t>
            </a:r>
            <a:endParaRPr sz="2000" dirty="0">
              <a:solidFill>
                <a:schemeClr val="tx1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School of Interactive Games &amp; Media</a:t>
            </a:r>
            <a:endParaRPr sz="2300" dirty="0"/>
          </a:p>
          <a:p>
            <a:pPr marL="342900" indent="-342900">
              <a:lnSpc>
                <a:spcPct val="90000"/>
              </a:lnSpc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Ph.D. Program</a:t>
            </a:r>
          </a:p>
        </p:txBody>
      </p:sp>
      <p:sp>
        <p:nvSpPr>
          <p:cNvPr id="163" name="Slide Number Placeholder 1"/>
          <p:cNvSpPr txBox="1">
            <a:spLocks noGrp="1"/>
          </p:cNvSpPr>
          <p:nvPr>
            <p:ph type="sldNum" sz="quarter" idx="4294967295"/>
          </p:nvPr>
        </p:nvSpPr>
        <p:spPr>
          <a:xfrm>
            <a:off x="8284859" y="5973318"/>
            <a:ext cx="297915" cy="2819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/>
          </a:lstStyle>
          <a:p>
            <a:fld id="{86CB4B4D-7CA3-9044-876B-883B54F8677D}" type="slidenum">
              <a:t>19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meeting is being recorded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60404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 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</p:spPr>
        <p:txBody>
          <a:bodyPr/>
          <a:lstStyle/>
          <a:p>
            <a:r>
              <a:t>SE Program Overview</a:t>
            </a:r>
          </a:p>
        </p:txBody>
      </p:sp>
      <p:sp>
        <p:nvSpPr>
          <p:cNvPr id="166" name="Rectangle 3"/>
          <p:cNvSpPr txBox="1">
            <a:spLocks noGrp="1"/>
          </p:cNvSpPr>
          <p:nvPr>
            <p:ph type="body" idx="1"/>
          </p:nvPr>
        </p:nvSpPr>
        <p:spPr>
          <a:xfrm>
            <a:off x="1219200" y="1827213"/>
            <a:ext cx="7620000" cy="4114801"/>
          </a:xfrm>
          <a:prstGeom prst="rect">
            <a:avLst/>
          </a:prstGeom>
        </p:spPr>
        <p:txBody>
          <a:bodyPr/>
          <a:lstStyle/>
          <a:p>
            <a:r>
              <a:t>36 semester credit hours</a:t>
            </a:r>
          </a:p>
          <a:p>
            <a:r>
              <a:t>4 semester program</a:t>
            </a:r>
          </a:p>
          <a:p>
            <a:r>
              <a:t>Co-op is optional but encouraged</a:t>
            </a:r>
          </a:p>
          <a:p>
            <a:r>
              <a:t>Courses are a mixture of hands-on projects and research</a:t>
            </a:r>
          </a:p>
          <a:p>
            <a:r>
              <a:t>Thesis or Capstone option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106051"/>
              </p:ext>
            </p:extLst>
          </p:nvPr>
        </p:nvGraphicFramePr>
        <p:xfrm>
          <a:off x="896677" y="138147"/>
          <a:ext cx="7661844" cy="6637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Visio" r:id="rId3" imgW="7975417" imgH="6908734" progId="Visio.Drawing.11">
                  <p:embed/>
                </p:oleObj>
              </mc:Choice>
              <mc:Fallback>
                <p:oleObj name="Visio" r:id="rId3" imgW="7975417" imgH="690873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6677" y="138147"/>
                        <a:ext cx="7661844" cy="6637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 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</p:spPr>
        <p:txBody>
          <a:bodyPr/>
          <a:lstStyle/>
          <a:p>
            <a:r>
              <a:t>DS Program Overview</a:t>
            </a:r>
          </a:p>
        </p:txBody>
      </p:sp>
      <p:sp>
        <p:nvSpPr>
          <p:cNvPr id="171" name="Rectangle 3"/>
          <p:cNvSpPr txBox="1">
            <a:spLocks noGrp="1"/>
          </p:cNvSpPr>
          <p:nvPr>
            <p:ph type="body" idx="1"/>
          </p:nvPr>
        </p:nvSpPr>
        <p:spPr>
          <a:xfrm>
            <a:off x="1219200" y="1827213"/>
            <a:ext cx="7620000" cy="4114801"/>
          </a:xfrm>
          <a:prstGeom prst="rect">
            <a:avLst/>
          </a:prstGeom>
        </p:spPr>
        <p:txBody>
          <a:bodyPr/>
          <a:lstStyle/>
          <a:p>
            <a:r>
              <a:t>30 semester credit hours</a:t>
            </a:r>
          </a:p>
          <a:p>
            <a:r>
              <a:t>3 semester program</a:t>
            </a:r>
          </a:p>
          <a:p>
            <a:r>
              <a:t>Co-op is optional but encouraged</a:t>
            </a:r>
          </a:p>
          <a:p>
            <a:r>
              <a:t>Courses are a mixture of hands-on projects and research</a:t>
            </a:r>
          </a:p>
          <a:p>
            <a:r>
              <a:t>Thesis or Capstone option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itle 1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/>
              <a:t>DS Curriculum </a:t>
            </a:r>
            <a:r>
              <a:rPr dirty="0" smtClean="0"/>
              <a:t>Flowchart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(Three Semester)</a:t>
            </a:r>
            <a:endParaRPr dirty="0"/>
          </a:p>
        </p:txBody>
      </p:sp>
      <p:pic>
        <p:nvPicPr>
          <p:cNvPr id="4" name="2020_curriculum_3_semester.png" descr="2020_curriculum_3_semest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317" y="1628583"/>
            <a:ext cx="6985001" cy="49421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1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1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/>
              <a:t>DS Curriculum Flowchart</a:t>
            </a:r>
          </a:p>
          <a:p>
            <a:r>
              <a:rPr dirty="0" smtClean="0"/>
              <a:t>(</a:t>
            </a:r>
            <a:r>
              <a:rPr lang="en-US" dirty="0" smtClean="0"/>
              <a:t>Four</a:t>
            </a:r>
            <a:r>
              <a:rPr dirty="0" smtClean="0"/>
              <a:t> </a:t>
            </a:r>
            <a:r>
              <a:rPr dirty="0"/>
              <a:t>Semester)</a:t>
            </a:r>
          </a:p>
        </p:txBody>
      </p:sp>
      <p:pic>
        <p:nvPicPr>
          <p:cNvPr id="191" name="2020_curriculum_4_semester.png" descr="2020_curriculum_4_semest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317" y="1643559"/>
            <a:ext cx="6985001" cy="496942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964198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ectangle 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Introductions – Graduate Program Faculty</a:t>
            </a:r>
          </a:p>
        </p:txBody>
      </p:sp>
      <p:sp>
        <p:nvSpPr>
          <p:cNvPr id="177" name="Rectangle 3"/>
          <p:cNvSpPr txBox="1">
            <a:spLocks noGrp="1"/>
          </p:cNvSpPr>
          <p:nvPr>
            <p:ph type="body" idx="1"/>
          </p:nvPr>
        </p:nvSpPr>
        <p:spPr>
          <a:xfrm>
            <a:off x="1295400" y="1600200"/>
            <a:ext cx="75438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7749" indent="-277749" defTabSz="740663">
              <a:lnSpc>
                <a:spcPct val="90000"/>
              </a:lnSpc>
              <a:spcBef>
                <a:spcPts val="400"/>
              </a:spcBef>
              <a:defRPr sz="2025" b="1"/>
            </a:pPr>
            <a:r>
              <a:rPr dirty="0"/>
              <a:t>Naveen Sharma </a:t>
            </a:r>
            <a:r>
              <a:rPr b="0" dirty="0"/>
              <a:t>– SE Department Chair</a:t>
            </a:r>
          </a:p>
          <a:p>
            <a:pPr marL="277749" indent="-277749" defTabSz="740663">
              <a:lnSpc>
                <a:spcPct val="90000"/>
              </a:lnSpc>
              <a:spcBef>
                <a:spcPts val="400"/>
              </a:spcBef>
              <a:defRPr sz="2025" b="1"/>
            </a:pPr>
            <a:r>
              <a:rPr dirty="0"/>
              <a:t>Scott Hawker </a:t>
            </a:r>
            <a:r>
              <a:rPr b="0" dirty="0"/>
              <a:t>– SE Grad Program Director</a:t>
            </a:r>
          </a:p>
          <a:p>
            <a:pPr marL="277749" indent="-277749" defTabSz="740663">
              <a:lnSpc>
                <a:spcPct val="90000"/>
              </a:lnSpc>
              <a:spcBef>
                <a:spcPts val="400"/>
              </a:spcBef>
              <a:defRPr sz="2025" b="1"/>
            </a:pPr>
            <a:r>
              <a:rPr dirty="0"/>
              <a:t>Travis Desell</a:t>
            </a:r>
            <a:r>
              <a:rPr b="0" dirty="0"/>
              <a:t> – DS Grad Program Director</a:t>
            </a:r>
          </a:p>
          <a:p>
            <a:pPr marL="277749" indent="-277749" defTabSz="740663">
              <a:lnSpc>
                <a:spcPct val="90000"/>
              </a:lnSpc>
              <a:spcBef>
                <a:spcPts val="400"/>
              </a:spcBef>
              <a:defRPr sz="2025" b="1"/>
            </a:pPr>
            <a:r>
              <a:rPr dirty="0" err="1"/>
              <a:t>Mihail</a:t>
            </a:r>
            <a:r>
              <a:rPr dirty="0"/>
              <a:t> </a:t>
            </a:r>
            <a:r>
              <a:rPr dirty="0" err="1"/>
              <a:t>Barbosu</a:t>
            </a:r>
            <a:r>
              <a:rPr b="0" dirty="0"/>
              <a:t> - DS Assoc. Program Director</a:t>
            </a:r>
          </a:p>
          <a:p>
            <a:pPr marL="277749" indent="-277749" defTabSz="740663">
              <a:lnSpc>
                <a:spcPct val="90000"/>
              </a:lnSpc>
              <a:spcBef>
                <a:spcPts val="400"/>
              </a:spcBef>
              <a:defRPr sz="2025" b="1"/>
            </a:pPr>
            <a:r>
              <a:rPr dirty="0" smtClean="0"/>
              <a:t>Dan </a:t>
            </a:r>
            <a:r>
              <a:rPr dirty="0"/>
              <a:t>Krutz</a:t>
            </a:r>
            <a:r>
              <a:rPr b="0" dirty="0"/>
              <a:t> – SE Faculty </a:t>
            </a:r>
          </a:p>
          <a:p>
            <a:pPr marL="277749" indent="-277749" defTabSz="740663">
              <a:lnSpc>
                <a:spcPct val="90000"/>
              </a:lnSpc>
              <a:spcBef>
                <a:spcPts val="400"/>
              </a:spcBef>
              <a:defRPr sz="2025" b="1"/>
            </a:pPr>
            <a:r>
              <a:rPr dirty="0"/>
              <a:t>Andy Meneely </a:t>
            </a:r>
            <a:r>
              <a:rPr b="0" dirty="0"/>
              <a:t>– SE Faculty</a:t>
            </a:r>
          </a:p>
          <a:p>
            <a:pPr marL="277749" indent="-277749" defTabSz="740663">
              <a:lnSpc>
                <a:spcPct val="90000"/>
              </a:lnSpc>
              <a:spcBef>
                <a:spcPts val="400"/>
              </a:spcBef>
              <a:defRPr sz="2025" b="1"/>
            </a:pPr>
            <a:r>
              <a:rPr dirty="0"/>
              <a:t>Mehdi Mirakhorli </a:t>
            </a:r>
            <a:r>
              <a:rPr b="0" dirty="0"/>
              <a:t>– SE Faculty</a:t>
            </a:r>
          </a:p>
          <a:p>
            <a:pPr marL="277749" indent="-277749" defTabSz="740663">
              <a:lnSpc>
                <a:spcPct val="90000"/>
              </a:lnSpc>
              <a:spcBef>
                <a:spcPts val="400"/>
              </a:spcBef>
              <a:defRPr sz="2025" b="1"/>
            </a:pPr>
            <a:r>
              <a:rPr dirty="0"/>
              <a:t>Mohamed Wiem Mkaouer </a:t>
            </a:r>
            <a:r>
              <a:rPr b="0" dirty="0"/>
              <a:t>– SE Faculty </a:t>
            </a:r>
          </a:p>
          <a:p>
            <a:pPr marL="277749" indent="-277749" defTabSz="740663">
              <a:lnSpc>
                <a:spcPct val="90000"/>
              </a:lnSpc>
              <a:spcBef>
                <a:spcPts val="400"/>
              </a:spcBef>
              <a:defRPr sz="2025" b="1"/>
            </a:pPr>
            <a:r>
              <a:rPr dirty="0"/>
              <a:t>Christian Newman</a:t>
            </a:r>
            <a:r>
              <a:rPr b="0" dirty="0"/>
              <a:t>- SE Faculty</a:t>
            </a:r>
          </a:p>
          <a:p>
            <a:pPr marL="277749" indent="-277749" defTabSz="740663">
              <a:lnSpc>
                <a:spcPct val="90000"/>
              </a:lnSpc>
              <a:spcBef>
                <a:spcPts val="400"/>
              </a:spcBef>
              <a:defRPr sz="2025" b="1"/>
            </a:pPr>
            <a:r>
              <a:rPr dirty="0"/>
              <a:t>Qi Yu</a:t>
            </a:r>
            <a:r>
              <a:rPr b="0" dirty="0"/>
              <a:t> - IST/DS </a:t>
            </a:r>
            <a:r>
              <a:rPr b="0" dirty="0" smtClean="0"/>
              <a:t>Faculty</a:t>
            </a:r>
            <a:endParaRPr lang="en-US" b="0" dirty="0" smtClean="0"/>
          </a:p>
          <a:p>
            <a:pPr marL="277749" indent="-277749" defTabSz="740663">
              <a:lnSpc>
                <a:spcPct val="90000"/>
              </a:lnSpc>
              <a:spcBef>
                <a:spcPts val="400"/>
              </a:spcBef>
              <a:defRPr sz="2025" b="1"/>
            </a:pPr>
            <a:r>
              <a:rPr lang="en-US" dirty="0" smtClean="0"/>
              <a:t>Zhe Yu - DS Faculty</a:t>
            </a:r>
          </a:p>
          <a:p>
            <a:pPr marL="277749" indent="-277749" defTabSz="740663">
              <a:lnSpc>
                <a:spcPct val="90000"/>
              </a:lnSpc>
              <a:spcBef>
                <a:spcPts val="400"/>
              </a:spcBef>
              <a:defRPr sz="2025" b="1"/>
            </a:pPr>
            <a:r>
              <a:rPr dirty="0" smtClean="0"/>
              <a:t>Robert </a:t>
            </a:r>
            <a:r>
              <a:rPr dirty="0"/>
              <a:t>Parody</a:t>
            </a:r>
            <a:r>
              <a:rPr b="0" dirty="0"/>
              <a:t> - Applied Statistics/DS Faculty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 1"/>
          <p:cNvSpPr txBox="1">
            <a:spLocks noGrp="1"/>
          </p:cNvSpPr>
          <p:nvPr>
            <p:ph type="title"/>
          </p:nvPr>
        </p:nvSpPr>
        <p:spPr>
          <a:xfrm>
            <a:off x="533400" y="381000"/>
            <a:ext cx="8001000" cy="8382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defTabSz="658368">
              <a:defRPr sz="2592" b="1"/>
            </a:pPr>
            <a:r>
              <a:t>SE and DS Research Areas </a:t>
            </a:r>
            <a:br/>
            <a:r>
              <a:t>– Broad View</a:t>
            </a:r>
          </a:p>
        </p:txBody>
      </p:sp>
      <p:graphicFrame>
        <p:nvGraphicFramePr>
          <p:cNvPr id="180" name="Table 3"/>
          <p:cNvGraphicFramePr/>
          <p:nvPr>
            <p:extLst>
              <p:ext uri="{D42A27DB-BD31-4B8C-83A1-F6EECF244321}">
                <p14:modId xmlns:p14="http://schemas.microsoft.com/office/powerpoint/2010/main" val="2688526542"/>
              </p:ext>
            </p:extLst>
          </p:nvPr>
        </p:nvGraphicFramePr>
        <p:xfrm>
          <a:off x="381000" y="1659626"/>
          <a:ext cx="8382000" cy="467614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5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4600">
                <a:tc>
                  <a:txBody>
                    <a:bodyPr/>
                    <a:lstStyle/>
                    <a:p>
                      <a:pPr algn="ctr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 dirty="0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Faculty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Research Areas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Andy Meneely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Engineering Secure Software Systems | Empirical Software Engineering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Dan Krutz 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Mobile Security/Privacy | Mining Software Repositories | Software Engineering Education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Mehdi Mirakhorli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Application of Machine Learning to Software Architecture | Software Traceability and Software Security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Mohamed Wiem Mkouer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Search-based Software Engineering | Software Refactoring and Re-modularization | Bug Management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Naveen Sharma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Self-* and adaptive software system for immune/resilient infrastructure | Urban data science and software applications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Scott Hawker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en-US" sz="1200" dirty="0" smtClean="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Software Process Mining | Model-Driven</a:t>
                      </a:r>
                      <a:r>
                        <a:rPr lang="en-US" sz="1200" baseline="0" dirty="0" smtClean="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 Software Development</a:t>
                      </a:r>
                      <a:endParaRPr sz="1200" dirty="0">
                        <a:latin typeface="Avenir Book"/>
                        <a:ea typeface="Avenir Book"/>
                        <a:cs typeface="Avenir Book"/>
                        <a:sym typeface="Avenir Book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 dirty="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Christian Newman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Source code analysis and transformation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Travis Desell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Data Science | High-performance &amp; distributed computing | Machine learning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Mihail Barbosu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Mathematics | Statistics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Robert Parody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Applied Statistics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Qi Yu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 dirty="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Machine Learning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en-US" sz="1200" dirty="0" smtClean="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Zhe Yu</a:t>
                      </a:r>
                      <a:endParaRPr sz="1200" dirty="0">
                        <a:latin typeface="Avenir Book"/>
                        <a:ea typeface="Avenir Book"/>
                        <a:cs typeface="Avenir Book"/>
                        <a:sym typeface="Avenir Book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en-US" sz="1200" dirty="0" smtClean="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Machine Learning</a:t>
                      </a:r>
                      <a:r>
                        <a:rPr lang="en-US" sz="1200" baseline="0" dirty="0" smtClean="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 | </a:t>
                      </a:r>
                      <a:r>
                        <a:rPr lang="en-US" sz="1200" dirty="0" smtClean="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Information Retrieval</a:t>
                      </a:r>
                      <a:r>
                        <a:rPr lang="en-US" sz="1200" baseline="0" dirty="0" smtClean="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 | </a:t>
                      </a:r>
                      <a:r>
                        <a:rPr lang="en-US" sz="1200" dirty="0" smtClean="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Human-Centered Software Engineering</a:t>
                      </a:r>
                      <a:endParaRPr sz="1200" dirty="0">
                        <a:latin typeface="Avenir Book"/>
                        <a:ea typeface="Avenir Book"/>
                        <a:cs typeface="Avenir Book"/>
                        <a:sym typeface="Avenir Book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 Computer Account</a:t>
            </a:r>
            <a:endParaRPr lang="en-US"/>
          </a:p>
        </p:txBody>
      </p:sp>
      <p:sp>
        <p:nvSpPr>
          <p:cNvPr id="186" name="Rectangle 3"/>
          <p:cNvSpPr txBox="1"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GCCIS has consolidated its system administration support (gccsit@rit.edu)</a:t>
            </a:r>
          </a:p>
          <a:p>
            <a:r>
              <a:rPr lang="en-US" dirty="0" smtClean="0"/>
              <a:t>You will be assigned a departmental account</a:t>
            </a:r>
          </a:p>
          <a:p>
            <a:r>
              <a:rPr lang="en-US" dirty="0" smtClean="0"/>
              <a:t>Can use it in SE classrooms, labs, team rooms</a:t>
            </a:r>
          </a:p>
          <a:p>
            <a:r>
              <a:rPr lang="en-US" dirty="0" smtClean="0"/>
              <a:t>Print Quota</a:t>
            </a:r>
          </a:p>
          <a:p>
            <a:r>
              <a:rPr lang="en-US" dirty="0" smtClean="0"/>
              <a:t>Storage Quota</a:t>
            </a:r>
          </a:p>
          <a:p>
            <a:r>
              <a:rPr lang="en-US" dirty="0" smtClean="0"/>
              <a:t>Team Room Access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</p:spPr>
        <p:txBody>
          <a:bodyPr/>
          <a:lstStyle/>
          <a:p>
            <a:r>
              <a:t>Codes &amp; Abbreviations to Know</a:t>
            </a:r>
          </a:p>
        </p:txBody>
      </p:sp>
      <p:graphicFrame>
        <p:nvGraphicFramePr>
          <p:cNvPr id="189" name="Group 23"/>
          <p:cNvGraphicFramePr/>
          <p:nvPr/>
        </p:nvGraphicFramePr>
        <p:xfrm>
          <a:off x="1371600" y="1828800"/>
          <a:ext cx="7312024" cy="4535646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6568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552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28303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 i="1"/>
                        <a:t>Software Engineering
Data Science</a:t>
                      </a:r>
                    </a:p>
                  </a:txBody>
                  <a:tcPr marL="45720" marR="45720" anchor="ctr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defRPr sz="1800"/>
                      </a:pPr>
                      <a:r>
                        <a:rPr sz="3600" b="1"/>
                        <a:t>SE
DS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8303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 i="1"/>
                        <a:t>Golisano College of Computing &amp; Information Sciences</a:t>
                      </a:r>
                    </a:p>
                  </a:txBody>
                  <a:tcPr marL="45720" marR="45720" anchor="ctr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defRPr sz="1800"/>
                      </a:pPr>
                      <a:r>
                        <a:rPr sz="3600" b="1"/>
                        <a:t>GCCIS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8303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 i="1"/>
                        <a:t>Program Codes</a:t>
                      </a:r>
                    </a:p>
                  </a:txBody>
                  <a:tcPr marL="45720" marR="45720" anchor="ctr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defRPr sz="3600" b="1"/>
                      </a:pPr>
                      <a:r>
                        <a:t>SWEN</a:t>
                      </a:r>
                      <a:r>
                        <a:rPr b="0"/>
                        <a:t> or </a:t>
                      </a:r>
                      <a:r>
                        <a:t>DSCI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28303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 i="1"/>
                        <a:t>Year level</a:t>
                      </a:r>
                    </a:p>
                  </a:txBody>
                  <a:tcPr marL="45720" marR="45720" anchor="ctr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defRPr sz="1800"/>
                      </a:pPr>
                      <a:r>
                        <a:rPr sz="3600" b="1"/>
                        <a:t>6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</p:spPr>
        <p:txBody>
          <a:bodyPr/>
          <a:lstStyle/>
          <a:p>
            <a:r>
              <a:t>Contacts</a:t>
            </a:r>
          </a:p>
        </p:txBody>
      </p:sp>
      <p:sp>
        <p:nvSpPr>
          <p:cNvPr id="192" name="Rectangle 3"/>
          <p:cNvSpPr txBox="1">
            <a:spLocks noGrp="1"/>
          </p:cNvSpPr>
          <p:nvPr>
            <p:ph type="body" idx="1"/>
          </p:nvPr>
        </p:nvSpPr>
        <p:spPr>
          <a:xfrm>
            <a:off x="1370012" y="1827213"/>
            <a:ext cx="7313612" cy="4114801"/>
          </a:xfrm>
          <a:prstGeom prst="rect">
            <a:avLst/>
          </a:prstGeom>
        </p:spPr>
        <p:txBody>
          <a:bodyPr/>
          <a:lstStyle/>
          <a:p>
            <a:pPr marL="332613" indent="-332613" defTabSz="886968">
              <a:defRPr sz="2813"/>
            </a:pPr>
            <a:r>
              <a:rPr dirty="0"/>
              <a:t>Who to contact</a:t>
            </a:r>
          </a:p>
          <a:p>
            <a:pPr marL="720661" lvl="1" indent="-277177" defTabSz="886968">
              <a:spcBef>
                <a:spcPts val="500"/>
              </a:spcBef>
              <a:buClr>
                <a:schemeClr val="accent2"/>
              </a:buClr>
              <a:defRPr sz="2425"/>
            </a:pPr>
            <a:r>
              <a:rPr lang="en-US" dirty="0" smtClean="0"/>
              <a:t>Britt Stanford </a:t>
            </a:r>
            <a:r>
              <a:rPr dirty="0" smtClean="0"/>
              <a:t>and </a:t>
            </a:r>
            <a:r>
              <a:rPr dirty="0"/>
              <a:t>Dawn Smith: Administrative issues</a:t>
            </a:r>
          </a:p>
          <a:p>
            <a:pPr marL="720661" lvl="1" indent="-277177" defTabSz="886968">
              <a:spcBef>
                <a:spcPts val="500"/>
              </a:spcBef>
              <a:buClr>
                <a:schemeClr val="accent2"/>
              </a:buClr>
              <a:defRPr sz="2425"/>
            </a:pPr>
            <a:r>
              <a:rPr dirty="0"/>
              <a:t>Scott: Academic/Career issues in SE</a:t>
            </a:r>
          </a:p>
          <a:p>
            <a:pPr marL="720661" lvl="1" indent="-277177" defTabSz="886968">
              <a:spcBef>
                <a:spcPts val="500"/>
              </a:spcBef>
              <a:buClr>
                <a:schemeClr val="accent2"/>
              </a:buClr>
              <a:defRPr sz="2425"/>
            </a:pPr>
            <a:r>
              <a:rPr dirty="0"/>
              <a:t>Travis: Academic/Career issues in DS</a:t>
            </a:r>
          </a:p>
          <a:p>
            <a:pPr marL="720661" lvl="1" indent="-277177" defTabSz="886968">
              <a:spcBef>
                <a:spcPts val="500"/>
              </a:spcBef>
              <a:buClr>
                <a:schemeClr val="accent2"/>
              </a:buClr>
              <a:defRPr sz="2425"/>
            </a:pPr>
            <a:r>
              <a:rPr dirty="0"/>
              <a:t>Kurt &amp; Arnela: Computer Account Issues – </a:t>
            </a:r>
            <a:r>
              <a:rPr lang="en-US" u="sng" dirty="0" smtClean="0">
                <a:solidFill>
                  <a:srgbClr val="006666"/>
                </a:solidFill>
                <a:uFill>
                  <a:solidFill>
                    <a:srgbClr val="006666"/>
                  </a:solidFill>
                </a:uFill>
              </a:rPr>
              <a:t>gccisit@rit.edu</a:t>
            </a:r>
            <a:endParaRPr dirty="0" smtClean="0"/>
          </a:p>
          <a:p>
            <a:pPr marL="332613" indent="-332613" defTabSz="886968">
              <a:defRPr sz="2813"/>
            </a:pPr>
            <a:r>
              <a:rPr dirty="0" smtClean="0"/>
              <a:t>Messages from the Department:</a:t>
            </a:r>
          </a:p>
          <a:p>
            <a:pPr marL="720661" lvl="1" indent="-277177" defTabSz="886968">
              <a:spcBef>
                <a:spcPts val="500"/>
              </a:spcBef>
              <a:buClr>
                <a:schemeClr val="accent2"/>
              </a:buClr>
              <a:defRPr sz="2425"/>
            </a:pPr>
            <a:r>
              <a:rPr dirty="0" smtClean="0"/>
              <a:t>RIT </a:t>
            </a:r>
            <a:r>
              <a:rPr dirty="0"/>
              <a:t>email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  <p:sp>
        <p:nvSpPr>
          <p:cNvPr id="106" name="Content Placeholder 2"/>
          <p:cNvSpPr txBox="1"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9:00-9:15 Fill out paperwork</a:t>
            </a:r>
          </a:p>
          <a:p>
            <a:r>
              <a:rPr lang="en-US" dirty="0" smtClean="0"/>
              <a:t>9:15-9:30 Class introductions	</a:t>
            </a:r>
          </a:p>
          <a:p>
            <a:r>
              <a:rPr lang="en-US" dirty="0" smtClean="0"/>
              <a:t>9:30-10:30 Program overviews</a:t>
            </a:r>
          </a:p>
          <a:p>
            <a:r>
              <a:rPr lang="en-US" dirty="0" smtClean="0"/>
              <a:t>10:30-10:45  Break</a:t>
            </a:r>
          </a:p>
          <a:p>
            <a:r>
              <a:rPr lang="en-US" dirty="0" smtClean="0"/>
              <a:t>10:45-11:15 Faculty introductions</a:t>
            </a:r>
          </a:p>
          <a:p>
            <a:r>
              <a:rPr lang="en-US" dirty="0" smtClean="0"/>
              <a:t>11:15-12:00 Open Advising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(Software Eng. - Scott)</a:t>
            </a:r>
          </a:p>
          <a:p>
            <a:r>
              <a:rPr lang="en-US" dirty="0" smtClean="0"/>
              <a:t>12:00-12:45 Open Advising </a:t>
            </a:r>
          </a:p>
          <a:p>
            <a:pPr marL="1828800" lvl="4" indent="0">
              <a:buNone/>
            </a:pPr>
            <a:r>
              <a:rPr lang="en-US" dirty="0"/>
              <a:t>	</a:t>
            </a:r>
            <a:r>
              <a:rPr lang="en-US" dirty="0" smtClean="0"/>
              <a:t>(Data Science - Travis)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</p:spPr>
        <p:txBody>
          <a:bodyPr/>
          <a:lstStyle/>
          <a:p>
            <a:r>
              <a:t>Department Facilities</a:t>
            </a:r>
          </a:p>
        </p:txBody>
      </p:sp>
      <p:sp>
        <p:nvSpPr>
          <p:cNvPr id="195" name="Rectangle 3"/>
          <p:cNvSpPr txBox="1">
            <a:spLocks noGrp="1"/>
          </p:cNvSpPr>
          <p:nvPr>
            <p:ph type="body" idx="1"/>
          </p:nvPr>
        </p:nvSpPr>
        <p:spPr>
          <a:xfrm>
            <a:off x="1370012" y="1827213"/>
            <a:ext cx="7313612" cy="4114801"/>
          </a:xfrm>
          <a:prstGeom prst="rect">
            <a:avLst/>
          </a:prstGeom>
        </p:spPr>
        <p:txBody>
          <a:bodyPr/>
          <a:lstStyle/>
          <a:p>
            <a:pPr marL="305180" indent="-305180" defTabSz="813816">
              <a:spcBef>
                <a:spcPts val="800"/>
              </a:spcBef>
              <a:defRPr sz="2136"/>
            </a:pPr>
            <a:r>
              <a:t>Studio Labs/Classrooms</a:t>
            </a:r>
          </a:p>
          <a:p>
            <a:pPr marL="305180" indent="-305180" defTabSz="813816">
              <a:spcBef>
                <a:spcPts val="800"/>
              </a:spcBef>
              <a:defRPr sz="2136"/>
            </a:pPr>
            <a:r>
              <a:t>Team Rooms</a:t>
            </a:r>
          </a:p>
          <a:p>
            <a:pPr marL="305180" indent="-305180" defTabSz="813816">
              <a:spcBef>
                <a:spcPts val="800"/>
              </a:spcBef>
              <a:defRPr sz="2136"/>
            </a:pPr>
            <a:r>
              <a:t>CoLab</a:t>
            </a:r>
          </a:p>
          <a:p>
            <a:pPr marL="305180" indent="-305180" defTabSz="813816">
              <a:spcBef>
                <a:spcPts val="800"/>
              </a:spcBef>
              <a:defRPr sz="2136"/>
            </a:pPr>
            <a:r>
              <a:t>Mentoring Lab (Society of Software Engineers)</a:t>
            </a:r>
          </a:p>
          <a:p>
            <a:pPr marL="305180" indent="-305180" defTabSz="813816">
              <a:spcBef>
                <a:spcPts val="800"/>
              </a:spcBef>
              <a:defRPr sz="2136"/>
            </a:pPr>
            <a:r>
              <a:t>PhD Lab</a:t>
            </a:r>
          </a:p>
          <a:p>
            <a:pPr marL="305180" indent="-305180" defTabSz="813816">
              <a:spcBef>
                <a:spcPts val="0"/>
              </a:spcBef>
              <a:defRPr sz="2136"/>
            </a:pPr>
            <a:r>
              <a:t>Shared space with Information Systems</a:t>
            </a:r>
          </a:p>
          <a:p>
            <a:pPr marL="661225" lvl="1" indent="-254317" defTabSz="813816">
              <a:spcBef>
                <a:spcPts val="0"/>
              </a:spcBef>
              <a:buClr>
                <a:schemeClr val="accent2"/>
              </a:buClr>
              <a:defRPr sz="1779"/>
            </a:pPr>
            <a:r>
              <a:t>Primary: GOL 2670</a:t>
            </a:r>
          </a:p>
          <a:p>
            <a:pPr marL="661225" lvl="1" indent="-254317" defTabSz="813816">
              <a:spcBef>
                <a:spcPts val="0"/>
              </a:spcBef>
              <a:buClr>
                <a:schemeClr val="accent2"/>
              </a:buClr>
              <a:defRPr sz="1779"/>
            </a:pPr>
            <a:r>
              <a:t>Secondary: either GOL 2130 (Networking lab) or GOL 2320 (Sys Admin lab) when they are not being used for classes</a:t>
            </a:r>
          </a:p>
          <a:p>
            <a:pPr marL="305180" indent="-305180" defTabSz="813816">
              <a:spcBef>
                <a:spcPts val="800"/>
              </a:spcBef>
              <a:defRPr sz="2136"/>
            </a:pPr>
            <a:r>
              <a:t>Faculty and Staff Offices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11498" y="871640"/>
            <a:ext cx="4648200" cy="561022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Golisano</a:t>
            </a:r>
            <a:r>
              <a:rPr lang="en-US" dirty="0"/>
              <a:t> College, </a:t>
            </a:r>
            <a:r>
              <a:rPr lang="en-US" dirty="0" err="1"/>
              <a:t>Bldg</a:t>
            </a:r>
            <a:r>
              <a:rPr lang="en-US" dirty="0"/>
              <a:t> GOL (70)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Protocol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When you come to class, *wait for the prior class to leave* before entering. </a:t>
            </a:r>
          </a:p>
          <a:p>
            <a:pPr lvl="1"/>
            <a:r>
              <a:rPr lang="en-US" dirty="0" smtClean="0"/>
              <a:t>Please don't congregate in the hall. </a:t>
            </a:r>
          </a:p>
          <a:p>
            <a:pPr lvl="1"/>
            <a:r>
              <a:rPr lang="en-US" dirty="0" smtClean="0"/>
              <a:t>Try not to arrive till 5 minutes before class. </a:t>
            </a:r>
          </a:p>
          <a:p>
            <a:pPr lvl="1"/>
            <a:r>
              <a:rPr lang="en-US" dirty="0" smtClean="0"/>
              <a:t>For students in class, please leave the room when class ends, so we have time for crowds to clear out.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Clean off the computer when you sit down, and clean it off again before you leave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Please don't congregate in the halls, or in class after class-time</a:t>
            </a:r>
          </a:p>
          <a:p>
            <a:endParaRPr lang="en-US" dirty="0"/>
          </a:p>
          <a:p>
            <a:r>
              <a:rPr lang="en-US" dirty="0" smtClean="0"/>
              <a:t>If you come to class without a mask, you will be given a disposable mask or asked to leave the room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 know this is hard and this is inconvenient; but this is the right thing to do!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54728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ctangle 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</p:spPr>
        <p:txBody>
          <a:bodyPr/>
          <a:lstStyle/>
          <a:p>
            <a:r>
              <a:t>Curriculum</a:t>
            </a:r>
          </a:p>
        </p:txBody>
      </p:sp>
      <p:sp>
        <p:nvSpPr>
          <p:cNvPr id="200" name="Rectangle 3"/>
          <p:cNvSpPr txBox="1">
            <a:spLocks noGrp="1"/>
          </p:cNvSpPr>
          <p:nvPr>
            <p:ph type="body" idx="1"/>
          </p:nvPr>
        </p:nvSpPr>
        <p:spPr>
          <a:xfrm>
            <a:off x="1370012" y="1827213"/>
            <a:ext cx="7313612" cy="4114801"/>
          </a:xfrm>
          <a:prstGeom prst="rect">
            <a:avLst/>
          </a:prstGeom>
        </p:spPr>
        <p:txBody>
          <a:bodyPr/>
          <a:lstStyle/>
          <a:p>
            <a:r>
              <a:t>Plan of Study</a:t>
            </a:r>
          </a:p>
          <a:p>
            <a:pPr marL="742950" lvl="1" indent="-285750">
              <a:buClr>
                <a:schemeClr val="accent2"/>
              </a:buClr>
              <a:defRPr sz="2500"/>
            </a:pPr>
            <a:r>
              <a:t>Follow the curriculum flow chart</a:t>
            </a:r>
          </a:p>
          <a:p>
            <a:pPr marL="742950" lvl="1" indent="-285750">
              <a:buClr>
                <a:schemeClr val="accent2"/>
              </a:buClr>
              <a:defRPr sz="2500"/>
            </a:pPr>
            <a:r>
              <a:t>Meet with Dr. Hawker or Dr. Desell to discuss your goals and determine your courses</a:t>
            </a:r>
          </a:p>
          <a:p>
            <a:pPr marL="742950" lvl="1" indent="-285750">
              <a:buClr>
                <a:schemeClr val="accent2"/>
              </a:buClr>
              <a:defRPr sz="2500"/>
            </a:pPr>
            <a:r>
              <a:t>You can revise your selections</a:t>
            </a:r>
          </a:p>
          <a:p>
            <a:pPr marL="1143000" lvl="2" indent="-228600">
              <a:spcBef>
                <a:spcPts val="500"/>
              </a:spcBef>
              <a:defRPr sz="2200"/>
            </a:pPr>
            <a:r>
              <a:t>Within constraints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Rectangle 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</p:spPr>
        <p:txBody>
          <a:bodyPr/>
          <a:lstStyle/>
          <a:p>
            <a:r>
              <a:rPr dirty="0" smtClean="0"/>
              <a:t>Recent </a:t>
            </a:r>
            <a:r>
              <a:rPr dirty="0"/>
              <a:t>Electives</a:t>
            </a:r>
          </a:p>
        </p:txBody>
      </p:sp>
      <p:sp>
        <p:nvSpPr>
          <p:cNvPr id="203" name="Rectangle 3"/>
          <p:cNvSpPr txBox="1">
            <a:spLocks noGrp="1"/>
          </p:cNvSpPr>
          <p:nvPr>
            <p:ph type="body" idx="1"/>
          </p:nvPr>
        </p:nvSpPr>
        <p:spPr>
          <a:xfrm>
            <a:off x="1370012" y="1827213"/>
            <a:ext cx="7313612" cy="4114801"/>
          </a:xfrm>
          <a:prstGeom prst="rect">
            <a:avLst/>
          </a:prstGeom>
        </p:spPr>
        <p:txBody>
          <a:bodyPr/>
          <a:lstStyle/>
          <a:p>
            <a:r>
              <a:rPr dirty="0"/>
              <a:t>More graduate faculty results in </a:t>
            </a:r>
            <a:r>
              <a:rPr dirty="0" smtClean="0"/>
              <a:t>more</a:t>
            </a:r>
            <a:r>
              <a:rPr lang="en-US" dirty="0" smtClean="0"/>
              <a:t> </a:t>
            </a:r>
            <a:r>
              <a:rPr dirty="0" smtClean="0"/>
              <a:t>elective </a:t>
            </a:r>
            <a:r>
              <a:rPr dirty="0"/>
              <a:t>opportunities</a:t>
            </a:r>
          </a:p>
          <a:p>
            <a:pPr marL="742950" lvl="1" indent="-285750">
              <a:buClr>
                <a:schemeClr val="accent2"/>
              </a:buClr>
              <a:defRPr sz="2500"/>
            </a:pPr>
            <a:r>
              <a:rPr dirty="0" smtClean="0"/>
              <a:t>Software </a:t>
            </a:r>
            <a:r>
              <a:rPr dirty="0"/>
              <a:t>Engineering Methods in Data Science</a:t>
            </a:r>
          </a:p>
          <a:p>
            <a:pPr marL="742950" lvl="1" indent="-285750">
              <a:buClr>
                <a:schemeClr val="accent2"/>
              </a:buClr>
              <a:defRPr sz="2500"/>
            </a:pPr>
            <a:r>
              <a:rPr dirty="0"/>
              <a:t>Engineering Self-Adaptive Software </a:t>
            </a:r>
            <a:r>
              <a:rPr dirty="0" smtClean="0"/>
              <a:t>Systems</a:t>
            </a:r>
            <a:endParaRPr lang="en-US" dirty="0" smtClean="0"/>
          </a:p>
          <a:p>
            <a:pPr marL="742950" lvl="1" indent="-285750">
              <a:buClr>
                <a:schemeClr val="accent2"/>
              </a:buClr>
              <a:defRPr sz="2500"/>
            </a:pPr>
            <a:r>
              <a:rPr lang="en-US" dirty="0" smtClean="0"/>
              <a:t>Engineering Cloud Software Systems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Rectangle 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</p:spPr>
        <p:txBody>
          <a:bodyPr/>
          <a:lstStyle/>
          <a:p>
            <a:r>
              <a:t>New DS Electives</a:t>
            </a:r>
          </a:p>
        </p:txBody>
      </p:sp>
      <p:sp>
        <p:nvSpPr>
          <p:cNvPr id="206" name="Rectangle 3"/>
          <p:cNvSpPr txBox="1">
            <a:spLocks noGrp="1"/>
          </p:cNvSpPr>
          <p:nvPr>
            <p:ph type="body" idx="1"/>
          </p:nvPr>
        </p:nvSpPr>
        <p:spPr>
          <a:xfrm>
            <a:off x="1370012" y="1827213"/>
            <a:ext cx="7313612" cy="41148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DSCI-789: Neural Networks for Data Science</a:t>
            </a:r>
          </a:p>
          <a:p>
            <a:r>
              <a:rPr lang="en-US" dirty="0"/>
              <a:t>DSCI-650: High Performance Data Science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Rectangle 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</p:spPr>
        <p:txBody>
          <a:bodyPr/>
          <a:lstStyle/>
          <a:p>
            <a:r>
              <a:t>Curriculum – Electives</a:t>
            </a:r>
          </a:p>
        </p:txBody>
      </p:sp>
      <p:sp>
        <p:nvSpPr>
          <p:cNvPr id="212" name="Rectangle 3"/>
          <p:cNvSpPr txBox="1">
            <a:spLocks noGrp="1"/>
          </p:cNvSpPr>
          <p:nvPr>
            <p:ph type="body" idx="1"/>
          </p:nvPr>
        </p:nvSpPr>
        <p:spPr>
          <a:xfrm>
            <a:off x="1370012" y="1827213"/>
            <a:ext cx="7313612" cy="463279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01752" indent="-301752" defTabSz="804672">
              <a:defRPr sz="2552"/>
            </a:pPr>
            <a:r>
              <a:rPr dirty="0"/>
              <a:t>Must be approved</a:t>
            </a:r>
          </a:p>
          <a:p>
            <a:pPr marL="301752" indent="-301752" defTabSz="804672">
              <a:defRPr sz="2552"/>
            </a:pPr>
            <a:r>
              <a:rPr dirty="0"/>
              <a:t>Course number 600 or greater to count</a:t>
            </a:r>
          </a:p>
          <a:p>
            <a:pPr marL="301752" indent="-301752" defTabSz="804672">
              <a:defRPr sz="2552"/>
            </a:pPr>
            <a:r>
              <a:rPr dirty="0"/>
              <a:t>Grade must be a ‘C’ or greater to count</a:t>
            </a:r>
          </a:p>
          <a:p>
            <a:pPr marL="653795" lvl="1" indent="-251459" defTabSz="804672">
              <a:spcBef>
                <a:spcPts val="500"/>
              </a:spcBef>
              <a:buClr>
                <a:schemeClr val="accent2"/>
              </a:buClr>
              <a:defRPr sz="2552"/>
            </a:pPr>
            <a:r>
              <a:rPr dirty="0"/>
              <a:t>‘C-’ is not a ‘C’</a:t>
            </a:r>
          </a:p>
          <a:p>
            <a:pPr marL="301752" indent="-301752" defTabSz="804672">
              <a:defRPr sz="2552"/>
            </a:pPr>
            <a:r>
              <a:rPr dirty="0" smtClean="0"/>
              <a:t>Elective </a:t>
            </a:r>
            <a:r>
              <a:rPr dirty="0"/>
              <a:t>courses typically from SE, DS, CS, CE, HCI, IST, Management (BUSI)</a:t>
            </a:r>
          </a:p>
          <a:p>
            <a:pPr marL="301752" indent="-301752" defTabSz="804672">
              <a:defRPr sz="2552"/>
            </a:pPr>
            <a:r>
              <a:rPr dirty="0"/>
              <a:t>DS Elective courses can also include specializations from applied domains.</a:t>
            </a:r>
          </a:p>
          <a:p>
            <a:pPr marL="301752" indent="-301752" defTabSz="804672">
              <a:defRPr sz="2552"/>
            </a:pPr>
            <a:r>
              <a:rPr dirty="0"/>
              <a:t>Pre-approved list is </a:t>
            </a:r>
            <a:r>
              <a:rPr dirty="0" smtClean="0"/>
              <a:t>on-line</a:t>
            </a:r>
            <a:endParaRPr lang="en-US" dirty="0" smtClean="0"/>
          </a:p>
          <a:p>
            <a:pPr marL="747521" lvl="1" indent="-301752" defTabSz="804672">
              <a:defRPr sz="2552"/>
            </a:pPr>
            <a:r>
              <a:rPr lang="en-US" dirty="0" smtClean="0"/>
              <a:t>You can lobby for courses not on the pre-approved list</a:t>
            </a:r>
          </a:p>
          <a:p>
            <a:pPr marL="747521" lvl="1" indent="-301752" defTabSz="804672">
              <a:defRPr sz="2552"/>
            </a:pPr>
            <a:r>
              <a:rPr lang="en-US" dirty="0" smtClean="0"/>
              <a:t>Either way, fill out an Elective Approval form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ectangle 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</p:spPr>
        <p:txBody>
          <a:bodyPr/>
          <a:lstStyle/>
          <a:p>
            <a:r>
              <a:t>Curriculum</a:t>
            </a:r>
          </a:p>
        </p:txBody>
      </p:sp>
      <p:sp>
        <p:nvSpPr>
          <p:cNvPr id="215" name="Rectangle 3"/>
          <p:cNvSpPr txBox="1">
            <a:spLocks noGrp="1"/>
          </p:cNvSpPr>
          <p:nvPr>
            <p:ph type="body" idx="1"/>
          </p:nvPr>
        </p:nvSpPr>
        <p:spPr>
          <a:xfrm>
            <a:off x="1370012" y="1827213"/>
            <a:ext cx="7313612" cy="4114801"/>
          </a:xfrm>
          <a:prstGeom prst="rect">
            <a:avLst/>
          </a:prstGeom>
        </p:spPr>
        <p:txBody>
          <a:bodyPr/>
          <a:lstStyle/>
          <a:p>
            <a:r>
              <a:rPr dirty="0"/>
              <a:t>Optional Co-op</a:t>
            </a:r>
          </a:p>
          <a:p>
            <a:pPr marL="742950" lvl="1" indent="-285750">
              <a:buClr>
                <a:schemeClr val="accent2"/>
              </a:buClr>
              <a:defRPr sz="2500"/>
            </a:pPr>
            <a:r>
              <a:rPr dirty="0"/>
              <a:t>Can be after </a:t>
            </a:r>
            <a:r>
              <a:rPr dirty="0" smtClean="0"/>
              <a:t>18</a:t>
            </a:r>
            <a:r>
              <a:rPr lang="en-US" dirty="0" smtClean="0"/>
              <a:t> on-campus</a:t>
            </a:r>
            <a:r>
              <a:rPr dirty="0" smtClean="0"/>
              <a:t> </a:t>
            </a:r>
            <a:r>
              <a:rPr dirty="0"/>
              <a:t>credits</a:t>
            </a:r>
          </a:p>
          <a:p>
            <a:pPr marL="742950" lvl="1" indent="-285750">
              <a:buClr>
                <a:schemeClr val="accent2"/>
              </a:buClr>
              <a:defRPr sz="2500"/>
            </a:pPr>
            <a:r>
              <a:rPr dirty="0"/>
              <a:t>What is a co-op? When can I take it?</a:t>
            </a:r>
          </a:p>
          <a:p>
            <a:pPr marL="742950" lvl="1" indent="-285750">
              <a:buClr>
                <a:schemeClr val="accent2"/>
              </a:buClr>
              <a:defRPr sz="2500"/>
            </a:pPr>
            <a:r>
              <a:rPr dirty="0"/>
              <a:t>How do I find one?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 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96111">
              <a:defRPr sz="3136"/>
            </a:lvl1pPr>
          </a:lstStyle>
          <a:p>
            <a:r>
              <a:t>Grading</a:t>
            </a:r>
          </a:p>
        </p:txBody>
      </p:sp>
      <p:sp>
        <p:nvSpPr>
          <p:cNvPr id="218" name="Rectangle 3"/>
          <p:cNvSpPr txBox="1">
            <a:spLocks noGrp="1"/>
          </p:cNvSpPr>
          <p:nvPr>
            <p:ph type="body" idx="1"/>
          </p:nvPr>
        </p:nvSpPr>
        <p:spPr>
          <a:xfrm>
            <a:off x="838200" y="1676400"/>
            <a:ext cx="7772400" cy="47244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spcBef>
                <a:spcPts val="500"/>
              </a:spcBef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You must maintain a grade point average &gt;= 3.0 </a:t>
            </a:r>
          </a:p>
          <a:p>
            <a:pPr>
              <a:lnSpc>
                <a:spcPct val="110000"/>
              </a:lnSpc>
              <a:spcBef>
                <a:spcPts val="500"/>
              </a:spcBef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dirty="0" smtClean="0"/>
              <a:t>You </a:t>
            </a:r>
            <a:r>
              <a:rPr dirty="0"/>
              <a:t>must obtain at least a ‘</a:t>
            </a:r>
            <a:r>
              <a:rPr dirty="0">
                <a:solidFill>
                  <a:srgbClr val="FF0000"/>
                </a:solidFill>
              </a:rPr>
              <a:t>C</a:t>
            </a:r>
            <a:r>
              <a:rPr dirty="0"/>
              <a:t>’ in every graduate course</a:t>
            </a:r>
          </a:p>
          <a:p>
            <a:pPr marL="742950" lvl="1" indent="-285750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 ‘</a:t>
            </a:r>
            <a:r>
              <a:rPr dirty="0">
                <a:solidFill>
                  <a:srgbClr val="FF0000"/>
                </a:solidFill>
              </a:rPr>
              <a:t>C-</a:t>
            </a:r>
            <a:r>
              <a:rPr dirty="0"/>
              <a:t>’ is a failing grade</a:t>
            </a:r>
            <a:endParaRPr sz="2500" dirty="0"/>
          </a:p>
          <a:p>
            <a:pPr>
              <a:lnSpc>
                <a:spcPct val="110000"/>
              </a:lnSpc>
              <a:spcBef>
                <a:spcPts val="500"/>
              </a:spcBef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 GPA is calculated on </a:t>
            </a:r>
            <a:r>
              <a:rPr b="1" dirty="0"/>
              <a:t>ALL</a:t>
            </a:r>
            <a:r>
              <a:rPr dirty="0"/>
              <a:t> courses, including bridge; </a:t>
            </a:r>
            <a:r>
              <a:rPr dirty="0" smtClean="0"/>
              <a:t>36</a:t>
            </a:r>
            <a:r>
              <a:rPr lang="en-US" dirty="0" smtClean="0"/>
              <a:t> (SE) or 30 (DS)</a:t>
            </a:r>
            <a:r>
              <a:rPr dirty="0" smtClean="0"/>
              <a:t> </a:t>
            </a:r>
            <a:r>
              <a:rPr dirty="0"/>
              <a:t>credits used for </a:t>
            </a:r>
            <a:r>
              <a:rPr dirty="0" smtClean="0"/>
              <a:t>certification</a:t>
            </a:r>
            <a:endParaRPr dirty="0"/>
          </a:p>
          <a:p>
            <a:pPr>
              <a:lnSpc>
                <a:spcPct val="110000"/>
              </a:lnSpc>
              <a:spcBef>
                <a:spcPts val="500"/>
              </a:spcBef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Repeating a graduate course does not replace the grade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SE Curriculum: </a:t>
            </a:r>
            <a:br/>
            <a:r>
              <a:t>Capstone or Thesis</a:t>
            </a:r>
          </a:p>
        </p:txBody>
      </p:sp>
      <p:sp>
        <p:nvSpPr>
          <p:cNvPr id="221" name="Rectangle 3"/>
          <p:cNvSpPr txBox="1">
            <a:spLocks noGrp="1"/>
          </p:cNvSpPr>
          <p:nvPr>
            <p:ph type="body" idx="1"/>
          </p:nvPr>
        </p:nvSpPr>
        <p:spPr>
          <a:xfrm>
            <a:off x="1143000" y="1752600"/>
            <a:ext cx="7540625" cy="4114800"/>
          </a:xfrm>
          <a:prstGeom prst="rect">
            <a:avLst/>
          </a:prstGeom>
        </p:spPr>
        <p:txBody>
          <a:bodyPr/>
          <a:lstStyle/>
          <a:p>
            <a:pPr marL="305180" indent="-305180" defTabSz="813816">
              <a:spcBef>
                <a:spcPts val="500"/>
              </a:spcBef>
              <a:defRPr sz="2136"/>
            </a:pPr>
            <a:r>
              <a:rPr dirty="0"/>
              <a:t>Taken at the end of your program</a:t>
            </a:r>
          </a:p>
          <a:p>
            <a:pPr marL="305180" indent="-305180" defTabSz="813816">
              <a:spcBef>
                <a:spcPts val="500"/>
              </a:spcBef>
              <a:defRPr sz="2136"/>
            </a:pPr>
            <a:r>
              <a:rPr dirty="0"/>
              <a:t>Thesis: 6 credit-hour research experience with a faculty advisor and committee</a:t>
            </a:r>
          </a:p>
          <a:p>
            <a:pPr marL="305180" indent="-305180" defTabSz="813816">
              <a:spcBef>
                <a:spcPts val="500"/>
              </a:spcBef>
              <a:defRPr sz="2136"/>
            </a:pPr>
            <a:r>
              <a:rPr dirty="0"/>
              <a:t>Capstone: 3 credit-hour hands-on experience with a faculty advisor</a:t>
            </a:r>
          </a:p>
          <a:p>
            <a:pPr marL="305180" indent="-305180" defTabSz="813816">
              <a:spcBef>
                <a:spcPts val="500"/>
              </a:spcBef>
              <a:defRPr sz="2136">
                <a:solidFill>
                  <a:srgbClr val="FF0000"/>
                </a:solidFill>
              </a:defRPr>
            </a:pPr>
            <a:r>
              <a:rPr dirty="0">
                <a:solidFill>
                  <a:schemeClr val="tx1"/>
                </a:solidFill>
              </a:rPr>
              <a:t>Process starts the second semester with SWEN 640 Research Methods</a:t>
            </a:r>
          </a:p>
          <a:p>
            <a:pPr marL="661225" lvl="1" indent="-254317" defTabSz="813816">
              <a:spcBef>
                <a:spcPts val="500"/>
              </a:spcBef>
              <a:buClr>
                <a:schemeClr val="accent2"/>
              </a:buClr>
              <a:defRPr sz="2136">
                <a:solidFill>
                  <a:srgbClr val="FF0000"/>
                </a:solidFill>
              </a:defRPr>
            </a:pPr>
            <a:r>
              <a:rPr dirty="0">
                <a:solidFill>
                  <a:schemeClr val="tx1"/>
                </a:solidFill>
              </a:rPr>
              <a:t>Topic proposal, with literature review</a:t>
            </a:r>
            <a:endParaRPr sz="2225" dirty="0">
              <a:solidFill>
                <a:schemeClr val="tx1"/>
              </a:solidFill>
            </a:endParaRPr>
          </a:p>
          <a:p>
            <a:pPr marL="661225" lvl="1" indent="-254317" defTabSz="813816">
              <a:spcBef>
                <a:spcPts val="500"/>
              </a:spcBef>
              <a:buClr>
                <a:schemeClr val="accent2"/>
              </a:buClr>
              <a:defRPr sz="2136">
                <a:solidFill>
                  <a:srgbClr val="FF0000"/>
                </a:solidFill>
              </a:defRPr>
            </a:pPr>
            <a:r>
              <a:rPr dirty="0">
                <a:solidFill>
                  <a:schemeClr val="tx1"/>
                </a:solidFill>
              </a:rPr>
              <a:t>Locate advisor and committee*</a:t>
            </a:r>
            <a:endParaRPr sz="2225" dirty="0">
              <a:solidFill>
                <a:schemeClr val="tx1"/>
              </a:solidFill>
            </a:endParaRPr>
          </a:p>
          <a:p>
            <a:pPr marL="305180" indent="-305180" defTabSz="813816">
              <a:spcBef>
                <a:spcPts val="500"/>
              </a:spcBef>
              <a:defRPr sz="2136"/>
            </a:pPr>
            <a:r>
              <a:rPr dirty="0"/>
              <a:t>Refer to Graduate Student Handbook for further details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 1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</p:spPr>
        <p:txBody>
          <a:bodyPr/>
          <a:lstStyle/>
          <a:p>
            <a:r>
              <a:t>Student Introductions</a:t>
            </a:r>
          </a:p>
        </p:txBody>
      </p:sp>
      <p:sp>
        <p:nvSpPr>
          <p:cNvPr id="18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370012" y="1827213"/>
            <a:ext cx="7313612" cy="4114801"/>
          </a:xfrm>
          <a:prstGeom prst="rect">
            <a:avLst/>
          </a:prstGeom>
        </p:spPr>
        <p:txBody>
          <a:bodyPr/>
          <a:lstStyle/>
          <a:p>
            <a:r>
              <a:rPr dirty="0"/>
              <a:t>What is your name?</a:t>
            </a:r>
          </a:p>
          <a:p>
            <a:r>
              <a:rPr dirty="0"/>
              <a:t>Where you are from?</a:t>
            </a:r>
          </a:p>
          <a:p>
            <a:r>
              <a:rPr dirty="0"/>
              <a:t>Affiliated program (Software Engineering or Data Science)</a:t>
            </a:r>
          </a:p>
          <a:p>
            <a:r>
              <a:rPr dirty="0"/>
              <a:t>Why Software Engineering or Data Science at RIT?</a:t>
            </a:r>
          </a:p>
        </p:txBody>
      </p:sp>
    </p:spTree>
    <p:extLst>
      <p:ext uri="{BB962C8B-B14F-4D97-AF65-F5344CB8AC3E}">
        <p14:creationId xmlns:p14="http://schemas.microsoft.com/office/powerpoint/2010/main" val="8981558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ctangle 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DS Curriculum: </a:t>
            </a:r>
            <a:br/>
            <a:r>
              <a:t>Capstone or Thesis</a:t>
            </a:r>
          </a:p>
        </p:txBody>
      </p:sp>
      <p:sp>
        <p:nvSpPr>
          <p:cNvPr id="224" name="Rectangle 3"/>
          <p:cNvSpPr txBox="1">
            <a:spLocks noGrp="1"/>
          </p:cNvSpPr>
          <p:nvPr>
            <p:ph type="body" idx="1"/>
          </p:nvPr>
        </p:nvSpPr>
        <p:spPr>
          <a:xfrm>
            <a:off x="1143000" y="1752600"/>
            <a:ext cx="7540625" cy="4114800"/>
          </a:xfrm>
          <a:prstGeom prst="rect">
            <a:avLst/>
          </a:prstGeom>
        </p:spPr>
        <p:txBody>
          <a:bodyPr/>
          <a:lstStyle/>
          <a:p>
            <a:pPr marL="318897" indent="-318897" defTabSz="850391">
              <a:spcBef>
                <a:spcPts val="500"/>
              </a:spcBef>
              <a:defRPr sz="2232"/>
            </a:pPr>
            <a:r>
              <a:t>Can decide before third semester.</a:t>
            </a:r>
          </a:p>
          <a:p>
            <a:pPr marL="318897" indent="-318897" defTabSz="850391">
              <a:spcBef>
                <a:spcPts val="500"/>
              </a:spcBef>
              <a:defRPr sz="2232"/>
            </a:pPr>
            <a:r>
              <a:t>Capstone: Is developed as part of the Applied Data Science Project course sequence (ADS I, II, III and directed study) with a faculty advisor - begins your first semester.</a:t>
            </a:r>
          </a:p>
          <a:p>
            <a:pPr marL="318897" indent="-318897" defTabSz="850391">
              <a:spcBef>
                <a:spcPts val="500"/>
              </a:spcBef>
              <a:defRPr sz="2232"/>
            </a:pPr>
            <a:r>
              <a:t>Thesis: An additional 3 credit-hours of thesis credit can be taken in place of an elective in the last semester to extend your applied data science project into a full MS thesis.</a:t>
            </a:r>
          </a:p>
          <a:p>
            <a:pPr marL="318897" indent="-318897" defTabSz="850391">
              <a:spcBef>
                <a:spcPts val="500"/>
              </a:spcBef>
              <a:defRPr sz="2232"/>
            </a:pPr>
            <a:r>
              <a:t>Refer to Graduate Student Handbook for further details.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Rectangle 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</p:spPr>
        <p:txBody>
          <a:bodyPr/>
          <a:lstStyle/>
          <a:p>
            <a:r>
              <a:t>Course Registration Process</a:t>
            </a:r>
          </a:p>
        </p:txBody>
      </p:sp>
      <p:sp>
        <p:nvSpPr>
          <p:cNvPr id="227" name="Rectangle 3"/>
          <p:cNvSpPr txBox="1">
            <a:spLocks noGrp="1"/>
          </p:cNvSpPr>
          <p:nvPr>
            <p:ph type="body" idx="1"/>
          </p:nvPr>
        </p:nvSpPr>
        <p:spPr>
          <a:xfrm>
            <a:off x="1370012" y="1827213"/>
            <a:ext cx="7313612" cy="4114801"/>
          </a:xfrm>
          <a:prstGeom prst="rect">
            <a:avLst/>
          </a:prstGeom>
        </p:spPr>
        <p:txBody>
          <a:bodyPr/>
          <a:lstStyle/>
          <a:p>
            <a:pPr marL="933450" lvl="1" indent="-476250">
              <a:spcBef>
                <a:spcPts val="900"/>
              </a:spcBef>
              <a:buClr>
                <a:schemeClr val="accent2"/>
              </a:buClr>
              <a:buAutoNum type="arabicPeriod"/>
              <a:defRPr sz="2500"/>
            </a:pPr>
            <a:r>
              <a:rPr dirty="0"/>
              <a:t>Know your registration date</a:t>
            </a:r>
          </a:p>
          <a:p>
            <a:pPr marL="933450" lvl="1" indent="-476250">
              <a:spcBef>
                <a:spcPts val="900"/>
              </a:spcBef>
              <a:buClr>
                <a:schemeClr val="accent2"/>
              </a:buClr>
              <a:buAutoNum type="arabicPeriod"/>
              <a:defRPr sz="2500"/>
            </a:pPr>
            <a:r>
              <a:rPr dirty="0"/>
              <a:t>Meet with Scott or Travis</a:t>
            </a:r>
          </a:p>
          <a:p>
            <a:pPr marL="933450" lvl="1" indent="-476250">
              <a:spcBef>
                <a:spcPts val="900"/>
              </a:spcBef>
              <a:buClr>
                <a:schemeClr val="accent2"/>
              </a:buClr>
              <a:buAutoNum type="arabicPeriod"/>
              <a:defRPr sz="2500"/>
            </a:pPr>
            <a:r>
              <a:rPr dirty="0"/>
              <a:t>Submit applicable forms</a:t>
            </a:r>
          </a:p>
          <a:p>
            <a:pPr marL="1333500" lvl="2" indent="-476250">
              <a:spcBef>
                <a:spcPts val="700"/>
              </a:spcBef>
              <a:defRPr sz="2200"/>
            </a:pPr>
            <a:r>
              <a:rPr dirty="0"/>
              <a:t>Elective Approval Form</a:t>
            </a:r>
          </a:p>
          <a:p>
            <a:pPr marL="1333500" lvl="2" indent="-476250">
              <a:spcBef>
                <a:spcPts val="700"/>
              </a:spcBef>
              <a:defRPr sz="2200"/>
            </a:pPr>
            <a:r>
              <a:rPr dirty="0"/>
              <a:t>Independent Study Form</a:t>
            </a:r>
          </a:p>
          <a:p>
            <a:pPr marL="1333500" lvl="2" indent="-476250">
              <a:spcBef>
                <a:spcPts val="700"/>
              </a:spcBef>
              <a:defRPr sz="2200"/>
            </a:pPr>
            <a:r>
              <a:rPr dirty="0"/>
              <a:t>Capstone or Thesis Registration Form</a:t>
            </a:r>
          </a:p>
          <a:p>
            <a:pPr marL="1333500" lvl="2" indent="-476250">
              <a:spcBef>
                <a:spcPts val="700"/>
              </a:spcBef>
              <a:defRPr sz="2200"/>
            </a:pPr>
            <a:r>
              <a:rPr dirty="0"/>
              <a:t>Capstone or Thesis Continuation Form</a:t>
            </a:r>
          </a:p>
          <a:p>
            <a:pPr marL="933450" lvl="1" indent="-476250">
              <a:spcBef>
                <a:spcPts val="900"/>
              </a:spcBef>
              <a:buClr>
                <a:schemeClr val="accent2"/>
              </a:buClr>
              <a:buAutoNum type="arabicPeriod"/>
              <a:defRPr sz="2500"/>
            </a:pPr>
            <a:r>
              <a:rPr dirty="0"/>
              <a:t>Register online using </a:t>
            </a:r>
            <a:r>
              <a:rPr dirty="0" smtClean="0"/>
              <a:t>SIS</a:t>
            </a:r>
            <a:r>
              <a:rPr lang="en-US" dirty="0" smtClean="0"/>
              <a:t>/Tiger Center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Rectangle 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</p:spPr>
        <p:txBody>
          <a:bodyPr/>
          <a:lstStyle/>
          <a:p>
            <a:r>
              <a:t>Registration Tips	</a:t>
            </a:r>
          </a:p>
        </p:txBody>
      </p:sp>
      <p:sp>
        <p:nvSpPr>
          <p:cNvPr id="230" name="Rectangle 3"/>
          <p:cNvSpPr txBox="1">
            <a:spLocks noGrp="1"/>
          </p:cNvSpPr>
          <p:nvPr>
            <p:ph type="body" idx="1"/>
          </p:nvPr>
        </p:nvSpPr>
        <p:spPr>
          <a:xfrm>
            <a:off x="1370012" y="1827213"/>
            <a:ext cx="7313612" cy="411480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000"/>
              </a:spcBef>
            </a:pPr>
            <a:r>
              <a:t>Don’t put off registration…. courses may fill up quickly</a:t>
            </a:r>
          </a:p>
          <a:p>
            <a:pPr>
              <a:spcBef>
                <a:spcPts val="1000"/>
              </a:spcBef>
            </a:pPr>
            <a:r>
              <a:t>Most SE/DS courses are offered only once per year…. make sure you stay on track</a:t>
            </a:r>
          </a:p>
          <a:p>
            <a:pPr>
              <a:spcBef>
                <a:spcPts val="1000"/>
              </a:spcBef>
            </a:pPr>
            <a:r>
              <a:t>Use the flowchart to track your progress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ectangle 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Add/Drop and Withdrawing</a:t>
            </a:r>
          </a:p>
        </p:txBody>
      </p:sp>
      <p:sp>
        <p:nvSpPr>
          <p:cNvPr id="233" name="Rectangle 3"/>
          <p:cNvSpPr txBox="1">
            <a:spLocks noGrp="1"/>
          </p:cNvSpPr>
          <p:nvPr>
            <p:ph type="body" idx="1"/>
          </p:nvPr>
        </p:nvSpPr>
        <p:spPr>
          <a:xfrm>
            <a:off x="1370012" y="1827213"/>
            <a:ext cx="7313612" cy="4114801"/>
          </a:xfrm>
          <a:prstGeom prst="rect">
            <a:avLst/>
          </a:prstGeom>
        </p:spPr>
        <p:txBody>
          <a:bodyPr/>
          <a:lstStyle/>
          <a:p>
            <a:pPr marL="339470" indent="-339470" defTabSz="905255">
              <a:defRPr sz="2871"/>
            </a:pPr>
            <a:r>
              <a:t>Add/Drop</a:t>
            </a:r>
          </a:p>
          <a:p>
            <a:pPr marL="735520" lvl="1" indent="-282892" defTabSz="905255">
              <a:spcBef>
                <a:spcPts val="500"/>
              </a:spcBef>
              <a:buClr>
                <a:schemeClr val="accent2"/>
              </a:buClr>
              <a:defRPr sz="2475"/>
            </a:pPr>
            <a:r>
              <a:t>First week of classes</a:t>
            </a:r>
          </a:p>
          <a:p>
            <a:pPr marL="735520" lvl="1" indent="-282892" defTabSz="905255">
              <a:spcBef>
                <a:spcPts val="500"/>
              </a:spcBef>
              <a:buClr>
                <a:schemeClr val="accent2"/>
              </a:buClr>
              <a:defRPr sz="2475"/>
            </a:pPr>
            <a:r>
              <a:t>Changed courses will not be recorded on your transcript</a:t>
            </a:r>
          </a:p>
          <a:p>
            <a:pPr marL="339470" indent="-339470" defTabSz="905255">
              <a:defRPr sz="2871"/>
            </a:pPr>
            <a:r>
              <a:t>Withdrawal</a:t>
            </a:r>
          </a:p>
          <a:p>
            <a:pPr marL="735520" lvl="1" indent="-282892" defTabSz="905255">
              <a:spcBef>
                <a:spcPts val="500"/>
              </a:spcBef>
              <a:buClr>
                <a:schemeClr val="accent2"/>
              </a:buClr>
              <a:defRPr sz="2475"/>
            </a:pPr>
            <a:r>
              <a:t>After add/drop, you can withdraw from a course (consult the academic calendar)</a:t>
            </a:r>
          </a:p>
          <a:p>
            <a:pPr marL="735520" lvl="1" indent="-282892" defTabSz="905255">
              <a:spcBef>
                <a:spcPts val="500"/>
              </a:spcBef>
              <a:buClr>
                <a:schemeClr val="accent2"/>
              </a:buClr>
              <a:defRPr sz="2475"/>
            </a:pPr>
            <a:r>
              <a:t>You will receive a grade of ‘W’ on your transcript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Rectangle 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</p:spPr>
        <p:txBody>
          <a:bodyPr/>
          <a:lstStyle/>
          <a:p>
            <a:r>
              <a:t>Other Policies &amp; Procedures</a:t>
            </a:r>
          </a:p>
        </p:txBody>
      </p:sp>
      <p:sp>
        <p:nvSpPr>
          <p:cNvPr id="236" name="Rectangle 3"/>
          <p:cNvSpPr txBox="1">
            <a:spLocks noGrp="1"/>
          </p:cNvSpPr>
          <p:nvPr>
            <p:ph type="body" idx="1"/>
          </p:nvPr>
        </p:nvSpPr>
        <p:spPr>
          <a:xfrm>
            <a:off x="1370012" y="1827213"/>
            <a:ext cx="7313612" cy="411480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000"/>
              </a:spcBef>
            </a:pPr>
            <a:r>
              <a:t>Academic Probation</a:t>
            </a:r>
          </a:p>
          <a:p>
            <a:pPr>
              <a:spcBef>
                <a:spcPts val="1000"/>
              </a:spcBef>
            </a:pPr>
            <a:r>
              <a:t>Academic Honesty</a:t>
            </a:r>
          </a:p>
          <a:p>
            <a:pPr>
              <a:spcBef>
                <a:spcPts val="1000"/>
              </a:spcBef>
            </a:pPr>
            <a:r>
              <a:t>7-Year Rule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944563"/>
          </a:xfrm>
          <a:prstGeom prst="rect">
            <a:avLst/>
          </a:prstGeom>
        </p:spPr>
        <p:txBody>
          <a:bodyPr/>
          <a:lstStyle/>
          <a:p>
            <a:r>
              <a:t>Scheduling Appointments</a:t>
            </a:r>
          </a:p>
        </p:txBody>
      </p:sp>
      <p:sp>
        <p:nvSpPr>
          <p:cNvPr id="23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066800" y="1828800"/>
            <a:ext cx="6858000" cy="4724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29184" indent="-329184" defTabSz="877823">
              <a:spcBef>
                <a:spcPts val="400"/>
              </a:spcBef>
              <a:defRPr sz="1919"/>
            </a:pPr>
            <a:r>
              <a:rPr lang="en-US" dirty="0" smtClean="0"/>
              <a:t>Preference: During posted open office hours</a:t>
            </a:r>
          </a:p>
          <a:p>
            <a:pPr marL="329184" indent="-329184" defTabSz="877823">
              <a:spcBef>
                <a:spcPts val="400"/>
              </a:spcBef>
              <a:defRPr sz="1919"/>
            </a:pPr>
            <a:r>
              <a:rPr dirty="0" smtClean="0"/>
              <a:t>Contact </a:t>
            </a:r>
            <a:r>
              <a:rPr dirty="0"/>
              <a:t>the front desk or send an email to schedule an appointment</a:t>
            </a:r>
          </a:p>
          <a:p>
            <a:pPr marL="329184" indent="-329184" defTabSz="877823">
              <a:spcBef>
                <a:spcPts val="400"/>
              </a:spcBef>
              <a:defRPr sz="1919"/>
            </a:pPr>
            <a:r>
              <a:rPr dirty="0"/>
              <a:t>No same day appointments</a:t>
            </a:r>
          </a:p>
          <a:p>
            <a:pPr marL="329184" indent="-329184" defTabSz="877823">
              <a:spcBef>
                <a:spcPts val="400"/>
              </a:spcBef>
              <a:defRPr sz="1919"/>
            </a:pPr>
            <a:r>
              <a:rPr dirty="0"/>
              <a:t>Sample advising topics:</a:t>
            </a:r>
          </a:p>
          <a:p>
            <a:pPr marL="713231" lvl="1" indent="-274320" defTabSz="877823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727"/>
            </a:pPr>
            <a:r>
              <a:rPr dirty="0"/>
              <a:t>Registration</a:t>
            </a:r>
            <a:endParaRPr sz="2304" dirty="0"/>
          </a:p>
          <a:p>
            <a:pPr marL="713231" lvl="1" indent="-274320" defTabSz="877823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727"/>
            </a:pPr>
            <a:r>
              <a:rPr dirty="0"/>
              <a:t>Plan of Study Worksheet Review</a:t>
            </a:r>
            <a:endParaRPr sz="2304" dirty="0"/>
          </a:p>
          <a:p>
            <a:pPr marL="713231" lvl="1" indent="-274320" defTabSz="877823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727"/>
            </a:pPr>
            <a:r>
              <a:rPr dirty="0"/>
              <a:t>Leave of Absence/University Withdrawal</a:t>
            </a:r>
            <a:endParaRPr sz="2304" dirty="0"/>
          </a:p>
          <a:p>
            <a:pPr marL="713231" lvl="1" indent="-274320" defTabSz="877823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727"/>
            </a:pPr>
            <a:r>
              <a:rPr dirty="0"/>
              <a:t>Course Withdrawal</a:t>
            </a:r>
            <a:endParaRPr sz="2304" dirty="0"/>
          </a:p>
          <a:p>
            <a:pPr marL="713231" lvl="1" indent="-274320" defTabSz="877823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727"/>
            </a:pPr>
            <a:r>
              <a:rPr dirty="0"/>
              <a:t>Academic Difficulty</a:t>
            </a:r>
            <a:endParaRPr sz="2304" dirty="0"/>
          </a:p>
          <a:p>
            <a:pPr marL="713231" lvl="1" indent="-274320" defTabSz="877823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727"/>
            </a:pPr>
            <a:r>
              <a:rPr dirty="0"/>
              <a:t>Graduation/Remaining Requirements</a:t>
            </a:r>
            <a:endParaRPr sz="2304" dirty="0"/>
          </a:p>
          <a:p>
            <a:pPr marL="713231" lvl="1" indent="-274320" defTabSz="877823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727"/>
            </a:pPr>
            <a:r>
              <a:rPr dirty="0"/>
              <a:t>Schedule Planning/Changes</a:t>
            </a:r>
            <a:endParaRPr sz="2304" dirty="0"/>
          </a:p>
          <a:p>
            <a:pPr marL="713231" lvl="1" indent="-274320" defTabSz="877823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727"/>
            </a:pPr>
            <a:r>
              <a:rPr dirty="0"/>
              <a:t>Change of Program Out</a:t>
            </a:r>
            <a:endParaRPr sz="2304" dirty="0"/>
          </a:p>
          <a:p>
            <a:pPr marL="713231" lvl="1" indent="-274320" defTabSz="877823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727"/>
            </a:pPr>
            <a:r>
              <a:rPr dirty="0"/>
              <a:t>Full-time Equivalency (FTE)</a:t>
            </a:r>
          </a:p>
          <a:p>
            <a:pPr marL="713231" lvl="1" indent="-274320" defTabSz="877823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727"/>
            </a:pPr>
            <a:r>
              <a:rPr dirty="0"/>
              <a:t>Co-op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itle 1"/>
          <p:cNvSpPr txBox="1">
            <a:spLocks noGrp="1"/>
          </p:cNvSpPr>
          <p:nvPr>
            <p:ph type="title"/>
          </p:nvPr>
        </p:nvSpPr>
        <p:spPr>
          <a:xfrm>
            <a:off x="786121" y="374422"/>
            <a:ext cx="6324600" cy="9144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32104">
              <a:defRPr sz="2912"/>
            </a:pPr>
            <a:r>
              <a:rPr dirty="0"/>
              <a:t>How to Connect-</a:t>
            </a:r>
            <a:br>
              <a:rPr dirty="0"/>
            </a:br>
            <a:r>
              <a:rPr dirty="0"/>
              <a:t>Advisor/Advisee Etiquette</a:t>
            </a:r>
          </a:p>
        </p:txBody>
      </p:sp>
      <p:sp>
        <p:nvSpPr>
          <p:cNvPr id="242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990600" y="1520981"/>
            <a:ext cx="6541883" cy="4980163"/>
          </a:xfrm>
          <a:prstGeom prst="rect">
            <a:avLst/>
          </a:prstGeom>
        </p:spPr>
        <p:txBody>
          <a:bodyPr/>
          <a:lstStyle/>
          <a:p>
            <a:pPr>
              <a:defRPr sz="2600"/>
            </a:pPr>
            <a:r>
              <a:rPr dirty="0"/>
              <a:t>Be patient and respectful</a:t>
            </a:r>
          </a:p>
          <a:p>
            <a:pPr>
              <a:defRPr sz="2600"/>
            </a:pPr>
            <a:r>
              <a:rPr dirty="0"/>
              <a:t>Include your </a:t>
            </a:r>
            <a:r>
              <a:rPr dirty="0" smtClean="0"/>
              <a:t>first</a:t>
            </a:r>
            <a:r>
              <a:rPr lang="en-US" dirty="0"/>
              <a:t> </a:t>
            </a:r>
            <a:r>
              <a:rPr lang="en-US" dirty="0" smtClean="0"/>
              <a:t>name</a:t>
            </a:r>
            <a:r>
              <a:rPr dirty="0" smtClean="0"/>
              <a:t>, </a:t>
            </a:r>
            <a:r>
              <a:rPr dirty="0"/>
              <a:t>last name, and University ID in email</a:t>
            </a:r>
          </a:p>
          <a:p>
            <a:pPr marL="297181" indent="-285750">
              <a:spcBef>
                <a:spcPts val="500"/>
              </a:spcBef>
              <a:buClr>
                <a:schemeClr val="accent2"/>
              </a:buClr>
              <a:defRPr sz="2300"/>
            </a:pPr>
            <a:r>
              <a:rPr dirty="0"/>
              <a:t>Write professional, business-quality emails</a:t>
            </a:r>
          </a:p>
          <a:p>
            <a:pPr>
              <a:defRPr sz="2600"/>
            </a:pPr>
            <a:r>
              <a:rPr dirty="0"/>
              <a:t>Plan ahead – emailing the night before a deadline will not guarantee a prompt response  </a:t>
            </a:r>
          </a:p>
          <a:p>
            <a:pPr>
              <a:defRPr sz="2600"/>
            </a:pPr>
            <a:r>
              <a:rPr dirty="0"/>
              <a:t>Do not consult your friends/peers for advising matters</a:t>
            </a:r>
          </a:p>
          <a:p>
            <a:pPr>
              <a:defRPr sz="2600"/>
            </a:pPr>
            <a:r>
              <a:rPr dirty="0"/>
              <a:t>Arrive to appointments on time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le 1"/>
          <p:cNvSpPr txBox="1">
            <a:spLocks noGrp="1"/>
          </p:cNvSpPr>
          <p:nvPr>
            <p:ph type="title"/>
          </p:nvPr>
        </p:nvSpPr>
        <p:spPr>
          <a:xfrm>
            <a:off x="615082" y="381000"/>
            <a:ext cx="6324600" cy="914400"/>
          </a:xfrm>
          <a:prstGeom prst="rect">
            <a:avLst/>
          </a:prstGeom>
        </p:spPr>
        <p:txBody>
          <a:bodyPr/>
          <a:lstStyle/>
          <a:p>
            <a:r>
              <a:rPr dirty="0"/>
              <a:t>How to Connect - Resources</a:t>
            </a:r>
          </a:p>
        </p:txBody>
      </p:sp>
      <p:sp>
        <p:nvSpPr>
          <p:cNvPr id="245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990600" y="1520981"/>
            <a:ext cx="6541883" cy="49801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buSzTx/>
              <a:buFont typeface="Wingdings"/>
              <a:buNone/>
              <a:defRPr sz="2600" i="1"/>
            </a:pPr>
            <a:endParaRPr/>
          </a:p>
          <a:p>
            <a:pPr>
              <a:lnSpc>
                <a:spcPct val="80000"/>
              </a:lnSpc>
              <a:defRPr sz="2600"/>
            </a:pPr>
            <a:r>
              <a:t>Graduate Director and Faculty</a:t>
            </a:r>
          </a:p>
          <a:p>
            <a:pPr>
              <a:lnSpc>
                <a:spcPct val="80000"/>
              </a:lnSpc>
              <a:defRPr sz="2600"/>
            </a:pPr>
            <a:r>
              <a:t>Staff</a:t>
            </a:r>
          </a:p>
          <a:p>
            <a:pPr>
              <a:lnSpc>
                <a:spcPct val="80000"/>
              </a:lnSpc>
              <a:defRPr sz="2600"/>
            </a:pPr>
            <a:r>
              <a:t>Tutoring Center</a:t>
            </a:r>
          </a:p>
          <a:p>
            <a:pPr>
              <a:lnSpc>
                <a:spcPct val="80000"/>
              </a:lnSpc>
              <a:defRPr sz="2600"/>
            </a:pPr>
            <a:r>
              <a:t>Academic Support Center</a:t>
            </a:r>
          </a:p>
          <a:p>
            <a:pPr>
              <a:lnSpc>
                <a:spcPct val="80000"/>
              </a:lnSpc>
              <a:defRPr sz="2600"/>
            </a:pPr>
            <a:r>
              <a:t>Campus Writing Commons</a:t>
            </a:r>
          </a:p>
          <a:p>
            <a:pPr>
              <a:lnSpc>
                <a:spcPct val="80000"/>
              </a:lnSpc>
              <a:defRPr sz="2600"/>
            </a:pPr>
            <a:r>
              <a:t>Graduate Meetings/Workshops</a:t>
            </a:r>
          </a:p>
          <a:p>
            <a:pPr>
              <a:lnSpc>
                <a:spcPct val="80000"/>
              </a:lnSpc>
              <a:defRPr sz="2600"/>
            </a:pPr>
            <a:r>
              <a:t>Email</a:t>
            </a:r>
          </a:p>
          <a:p>
            <a:pPr>
              <a:lnSpc>
                <a:spcPct val="80000"/>
              </a:lnSpc>
              <a:defRPr sz="2600"/>
            </a:pPr>
            <a:r>
              <a:t>Graduate Studies, International Student Services, Health Center, etc.</a:t>
            </a:r>
          </a:p>
          <a:p>
            <a:pPr>
              <a:lnSpc>
                <a:spcPct val="80000"/>
              </a:lnSpc>
              <a:defRPr sz="2600"/>
            </a:pPr>
            <a:r>
              <a:t>Office hours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n-US" smtClean="0"/>
              <a:t>Timing Is Everything - Full-time Status</a:t>
            </a:r>
            <a:endParaRPr lang="en-US"/>
          </a:p>
        </p:txBody>
      </p:sp>
      <p:sp>
        <p:nvSpPr>
          <p:cNvPr id="248" name="Rectangle 3"/>
          <p:cNvSpPr txBox="1"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Full-time students must register for and successfully complete nine or more credit hours per semester</a:t>
            </a:r>
          </a:p>
          <a:p>
            <a:r>
              <a:rPr lang="en-US" dirty="0" smtClean="0"/>
              <a:t>If you fall below nine credits by dropping or withdrawing from a course, your scholarship, financial aid, student loans, and student visa (if any are applicable to you) will be affected in future terms</a:t>
            </a:r>
          </a:p>
          <a:p>
            <a:r>
              <a:rPr lang="en-US" dirty="0" smtClean="0"/>
              <a:t>See Prof. Hawker or Prof. Desell before you do anything that will change your status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370012" y="1827213"/>
            <a:ext cx="7313612" cy="411480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defRPr sz="2600"/>
            </a:pPr>
            <a:r>
              <a:rPr dirty="0"/>
              <a:t>Withdrawing/Dropping a course is NOT always possible</a:t>
            </a:r>
          </a:p>
          <a:p>
            <a:pPr>
              <a:lnSpc>
                <a:spcPct val="80000"/>
              </a:lnSpc>
              <a:defRPr sz="2600"/>
            </a:pPr>
            <a:r>
              <a:rPr dirty="0"/>
              <a:t>Full-time equivalency: </a:t>
            </a:r>
            <a:r>
              <a:rPr lang="en-US" dirty="0" smtClean="0"/>
              <a:t>course load credit for graduate work, such as a paid graduate assistantship or a paid research assistantship</a:t>
            </a:r>
          </a:p>
          <a:p>
            <a:pPr lvl="1">
              <a:lnSpc>
                <a:spcPct val="80000"/>
              </a:lnSpc>
              <a:defRPr sz="2600"/>
            </a:pPr>
            <a:r>
              <a:rPr lang="en-US" dirty="0"/>
              <a:t>Y</a:t>
            </a:r>
            <a:r>
              <a:rPr dirty="0" smtClean="0"/>
              <a:t>ou </a:t>
            </a:r>
            <a:r>
              <a:rPr dirty="0"/>
              <a:t>may use only </a:t>
            </a:r>
            <a:r>
              <a:rPr lang="en-US" dirty="0" smtClean="0"/>
              <a:t>two</a:t>
            </a:r>
            <a:r>
              <a:rPr dirty="0" smtClean="0"/>
              <a:t>.  </a:t>
            </a:r>
            <a:r>
              <a:rPr dirty="0"/>
              <a:t>It is important you use them wisely so you will have ample time to complete your degree</a:t>
            </a:r>
          </a:p>
          <a:p>
            <a:pPr>
              <a:lnSpc>
                <a:spcPct val="80000"/>
              </a:lnSpc>
              <a:defRPr sz="2600"/>
            </a:pPr>
            <a:r>
              <a:rPr dirty="0"/>
              <a:t>Intersession and summer terms are considered breaks in which you are not required to be enrolled</a:t>
            </a:r>
          </a:p>
          <a:p>
            <a:pPr>
              <a:lnSpc>
                <a:spcPct val="80000"/>
              </a:lnSpc>
              <a:defRPr sz="2600"/>
            </a:pPr>
            <a:r>
              <a:rPr dirty="0"/>
              <a:t>Can be less than full-time during last semester</a:t>
            </a:r>
          </a:p>
        </p:txBody>
      </p:sp>
      <p:sp>
        <p:nvSpPr>
          <p:cNvPr id="251" name="Title 17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</p:spPr>
        <p:txBody>
          <a:bodyPr/>
          <a:lstStyle/>
          <a:p>
            <a:r>
              <a:t>Helpful Hints – Full-time Status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Software Engineering </a:t>
            </a:r>
            <a:br/>
            <a:r>
              <a:t>Program Overview</a:t>
            </a:r>
          </a:p>
        </p:txBody>
      </p:sp>
      <p:sp>
        <p:nvSpPr>
          <p:cNvPr id="109" name="Rectangle 3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848600" cy="4189413"/>
          </a:xfrm>
          <a:prstGeom prst="rect">
            <a:avLst/>
          </a:prstGeom>
        </p:spPr>
        <p:txBody>
          <a:bodyPr/>
          <a:lstStyle/>
          <a:p>
            <a:pPr marL="312039" indent="-312039" defTabSz="832104">
              <a:defRPr sz="2639"/>
            </a:pPr>
            <a:r>
              <a:t>RIT was the first US university to offer the baccalaureate software engineering degree. </a:t>
            </a:r>
          </a:p>
          <a:p>
            <a:pPr marL="312039" indent="-312039" defTabSz="832104">
              <a:defRPr sz="2639"/>
            </a:pPr>
            <a:r>
              <a:t>Building on our leadership position in undergraduate software engineering education, we implemented the Master of Science degree in Software Eng.</a:t>
            </a:r>
          </a:p>
          <a:p>
            <a:pPr marL="312039" indent="-312039" defTabSz="832104">
              <a:defRPr sz="2639"/>
            </a:pPr>
            <a:r>
              <a:t>The program's core content ensures that graduates will possess both breadth and depth of SE knowledge.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ectangle 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Timing Is Everything-</a:t>
            </a:r>
            <a:br/>
            <a:r>
              <a:t>Application For Graduation</a:t>
            </a:r>
          </a:p>
        </p:txBody>
      </p:sp>
      <p:sp>
        <p:nvSpPr>
          <p:cNvPr id="254" name="Rectangle 3"/>
          <p:cNvSpPr txBox="1">
            <a:spLocks noGrp="1"/>
          </p:cNvSpPr>
          <p:nvPr>
            <p:ph type="body" idx="1"/>
          </p:nvPr>
        </p:nvSpPr>
        <p:spPr>
          <a:xfrm>
            <a:off x="1370012" y="1827213"/>
            <a:ext cx="7313612" cy="4114801"/>
          </a:xfrm>
          <a:prstGeom prst="rect">
            <a:avLst/>
          </a:prstGeom>
        </p:spPr>
        <p:txBody>
          <a:bodyPr/>
          <a:lstStyle/>
          <a:p>
            <a:r>
              <a:t>Registrar emails all grad students beginning their first semester inviting them to Apply for Graduation on the system</a:t>
            </a:r>
          </a:p>
          <a:p>
            <a:endParaRPr/>
          </a:p>
          <a:p>
            <a:r>
              <a:t>Apply TWO TERMS before you complete the program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itle 1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</p:spPr>
        <p:txBody>
          <a:bodyPr/>
          <a:lstStyle/>
          <a:p>
            <a:r>
              <a:t>Advisor and Program Directors</a:t>
            </a:r>
          </a:p>
        </p:txBody>
      </p:sp>
      <p:sp>
        <p:nvSpPr>
          <p:cNvPr id="25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370012" y="1827213"/>
            <a:ext cx="7313612" cy="411480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Britt</a:t>
            </a:r>
            <a:r>
              <a:rPr dirty="0" smtClean="0"/>
              <a:t>, </a:t>
            </a:r>
            <a:r>
              <a:rPr dirty="0"/>
              <a:t>Dawn, </a:t>
            </a:r>
            <a:r>
              <a:rPr dirty="0" smtClean="0"/>
              <a:t>Travis</a:t>
            </a:r>
            <a:r>
              <a:rPr lang="en-US" dirty="0" smtClean="0"/>
              <a:t>,</a:t>
            </a:r>
            <a:r>
              <a:rPr dirty="0" smtClean="0"/>
              <a:t> </a:t>
            </a:r>
            <a:r>
              <a:rPr dirty="0"/>
              <a:t>and Scott work closely together</a:t>
            </a:r>
          </a:p>
          <a:p>
            <a:r>
              <a:rPr dirty="0"/>
              <a:t>Do not ‘shop around’ for answers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Rectangle 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</p:spPr>
        <p:txBody>
          <a:bodyPr/>
          <a:lstStyle/>
          <a:p>
            <a:r>
              <a:t>Plagiarism and Cheating</a:t>
            </a:r>
          </a:p>
        </p:txBody>
      </p:sp>
      <p:sp>
        <p:nvSpPr>
          <p:cNvPr id="260" name="Rectangle 3"/>
          <p:cNvSpPr txBox="1">
            <a:spLocks noGrp="1"/>
          </p:cNvSpPr>
          <p:nvPr>
            <p:ph type="body" idx="1"/>
          </p:nvPr>
        </p:nvSpPr>
        <p:spPr>
          <a:xfrm>
            <a:off x="1370012" y="1827211"/>
            <a:ext cx="7313612" cy="464978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rPr dirty="0"/>
              <a:t>Plagiarism and cheating will not be tolerated at </a:t>
            </a:r>
            <a:r>
              <a:rPr dirty="0" smtClean="0"/>
              <a:t>RIT</a:t>
            </a:r>
            <a:endParaRPr lang="en-US" dirty="0" smtClean="0"/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defRPr sz="1700"/>
            </a:pPr>
            <a:r>
              <a:rPr dirty="0" smtClean="0"/>
              <a:t>Copying </a:t>
            </a:r>
            <a:r>
              <a:rPr dirty="0"/>
              <a:t>another person’s homework or </a:t>
            </a:r>
            <a:r>
              <a:rPr lang="en-US" dirty="0" smtClean="0"/>
              <a:t>models and </a:t>
            </a:r>
            <a:r>
              <a:rPr dirty="0" smtClean="0"/>
              <a:t>code </a:t>
            </a:r>
            <a:endParaRPr dirty="0"/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defRPr sz="1700"/>
            </a:pPr>
            <a:r>
              <a:rPr dirty="0"/>
              <a:t>Giving another student’s </a:t>
            </a:r>
            <a:r>
              <a:rPr lang="en-US" dirty="0" smtClean="0"/>
              <a:t>models, </a:t>
            </a:r>
            <a:r>
              <a:rPr dirty="0" smtClean="0"/>
              <a:t>code</a:t>
            </a:r>
            <a:r>
              <a:rPr lang="en-US" dirty="0" smtClean="0"/>
              <a:t>, </a:t>
            </a:r>
            <a:r>
              <a:rPr dirty="0" smtClean="0"/>
              <a:t>or </a:t>
            </a:r>
            <a:r>
              <a:rPr dirty="0"/>
              <a:t>answers on assignments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defRPr sz="1700"/>
            </a:pPr>
            <a:r>
              <a:rPr dirty="0"/>
              <a:t>Copying from the Web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defRPr sz="1700"/>
            </a:pPr>
            <a:r>
              <a:rPr dirty="0"/>
              <a:t>Copying text/writing that is not your own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defRPr sz="1700"/>
            </a:pPr>
            <a:r>
              <a:rPr dirty="0"/>
              <a:t>Working with peers when not given permission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defRPr sz="1700"/>
            </a:pPr>
            <a:r>
              <a:rPr dirty="0"/>
              <a:t>etc.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rPr dirty="0"/>
              <a:t>It is your responsibility to obtain a good understanding of what plagiarism is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rPr dirty="0"/>
              <a:t>The library is a good source of information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rPr dirty="0"/>
              <a:t>Plagiarism or cheating can result in an “F” for an assignment or an “F” in the course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rPr dirty="0"/>
              <a:t>Scholarship will be taken away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rPr dirty="0"/>
              <a:t>I-20 Program Extension may not be granted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rPr dirty="0"/>
              <a:t>Suspension is possible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>
                <a:solidFill>
                  <a:srgbClr val="FF0000"/>
                </a:solidFill>
              </a:defRPr>
            </a:pPr>
            <a:r>
              <a:rPr dirty="0"/>
              <a:t>THIS IS SERIOUS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tangle 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Academic Dishonesty - Consequences</a:t>
            </a:r>
          </a:p>
        </p:txBody>
      </p:sp>
      <p:sp>
        <p:nvSpPr>
          <p:cNvPr id="263" name="Rectangle 3"/>
          <p:cNvSpPr txBox="1">
            <a:spLocks noGrp="1"/>
          </p:cNvSpPr>
          <p:nvPr>
            <p:ph type="body" idx="1"/>
          </p:nvPr>
        </p:nvSpPr>
        <p:spPr>
          <a:xfrm>
            <a:off x="1370012" y="1827213"/>
            <a:ext cx="7313612" cy="4114801"/>
          </a:xfrm>
          <a:prstGeom prst="rect">
            <a:avLst/>
          </a:prstGeom>
        </p:spPr>
        <p:txBody>
          <a:bodyPr/>
          <a:lstStyle/>
          <a:p>
            <a:r>
              <a:t>First offense:</a:t>
            </a:r>
          </a:p>
          <a:p>
            <a:pPr marL="742950" lvl="1" indent="-285750">
              <a:buClr>
                <a:schemeClr val="accent2"/>
              </a:buClr>
              <a:defRPr sz="2500"/>
            </a:pPr>
            <a:r>
              <a:t>Scholarship will be removed for the term it happens</a:t>
            </a:r>
          </a:p>
          <a:p>
            <a:pPr marL="742950" lvl="1" indent="-285750">
              <a:buClr>
                <a:schemeClr val="accent2"/>
              </a:buClr>
              <a:defRPr sz="2500"/>
            </a:pPr>
            <a:r>
              <a:t>This means you have to pay more money</a:t>
            </a:r>
          </a:p>
          <a:p>
            <a:r>
              <a:t>Second offense:</a:t>
            </a:r>
          </a:p>
          <a:p>
            <a:pPr marL="742950" lvl="1" indent="-285750">
              <a:buClr>
                <a:schemeClr val="accent2"/>
              </a:buClr>
              <a:defRPr sz="2500"/>
            </a:pPr>
            <a:r>
              <a:t>Suspension or ‘not renewing of I-20’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ectangle 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</p:spPr>
        <p:txBody>
          <a:bodyPr/>
          <a:lstStyle/>
          <a:p>
            <a:r>
              <a:t>Probation and Suspension</a:t>
            </a:r>
          </a:p>
        </p:txBody>
      </p:sp>
      <p:sp>
        <p:nvSpPr>
          <p:cNvPr id="266" name="Rectangle 3"/>
          <p:cNvSpPr txBox="1">
            <a:spLocks noGrp="1"/>
          </p:cNvSpPr>
          <p:nvPr>
            <p:ph type="body" idx="1"/>
          </p:nvPr>
        </p:nvSpPr>
        <p:spPr>
          <a:xfrm>
            <a:off x="1370012" y="1827213"/>
            <a:ext cx="7313612" cy="411480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t>You must maintain a 3.0 semester and cumulative GPA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t>You will be placed on probation if your semester and/or cumulative GPA fall below 3.0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t>If your cumulative GPA is below 3.0, you will be placed on probation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defRPr sz="1900"/>
            </a:pPr>
            <a:r>
              <a:t>You must raise GPA to a minimum of 3.0 the next academic semester or face suspension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t>Suspended students must leave the university for one year and then MUST reapply to obtain an RIT degree. Re-admission is not guaranteed.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t>Talk to Travis or Scott as soon as possible if this may happen to you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itle 1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</p:spPr>
        <p:txBody>
          <a:bodyPr/>
          <a:lstStyle/>
          <a:p>
            <a:r>
              <a:t>Co-Op</a:t>
            </a:r>
          </a:p>
        </p:txBody>
      </p:sp>
      <p:sp>
        <p:nvSpPr>
          <p:cNvPr id="26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370012" y="1827213"/>
            <a:ext cx="7313612" cy="4114801"/>
          </a:xfrm>
          <a:prstGeom prst="rect">
            <a:avLst/>
          </a:prstGeom>
        </p:spPr>
        <p:txBody>
          <a:bodyPr/>
          <a:lstStyle/>
          <a:p>
            <a:pPr marL="742950" lvl="1" indent="-285750">
              <a:buClr>
                <a:schemeClr val="accent2"/>
              </a:buClr>
              <a:defRPr sz="2500"/>
            </a:pPr>
            <a:endParaRPr dirty="0"/>
          </a:p>
          <a:p>
            <a:r>
              <a:rPr dirty="0"/>
              <a:t>Co-op is a privilege</a:t>
            </a:r>
          </a:p>
          <a:p>
            <a:r>
              <a:rPr dirty="0"/>
              <a:t>Full-time students and GPA &gt;= 3.0 </a:t>
            </a:r>
          </a:p>
          <a:p>
            <a:r>
              <a:rPr dirty="0" smtClean="0"/>
              <a:t>Completed </a:t>
            </a:r>
            <a:r>
              <a:rPr dirty="0"/>
              <a:t>&gt;= </a:t>
            </a:r>
            <a:r>
              <a:rPr dirty="0" smtClean="0"/>
              <a:t>18</a:t>
            </a:r>
            <a:r>
              <a:rPr lang="en-US" dirty="0" smtClean="0"/>
              <a:t> on-campus</a:t>
            </a:r>
            <a:r>
              <a:rPr dirty="0" smtClean="0"/>
              <a:t> </a:t>
            </a:r>
            <a:r>
              <a:rPr dirty="0"/>
              <a:t>credits of the MS</a:t>
            </a:r>
          </a:p>
        </p:txBody>
      </p:sp>
      <p:sp>
        <p:nvSpPr>
          <p:cNvPr id="270" name="Date Placeholder 5"/>
          <p:cNvSpPr txBox="1"/>
          <p:nvPr/>
        </p:nvSpPr>
        <p:spPr>
          <a:xfrm>
            <a:off x="457200" y="6423659"/>
            <a:ext cx="2133600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200"/>
            </a:lvl1pPr>
          </a:lstStyle>
          <a:p>
            <a:r>
              <a:t>8/16/2019</a:t>
            </a:r>
          </a:p>
        </p:txBody>
      </p:sp>
      <p:sp>
        <p:nvSpPr>
          <p:cNvPr id="271" name="Slide Number Placeholder 4"/>
          <p:cNvSpPr txBox="1">
            <a:spLocks noGrp="1"/>
          </p:cNvSpPr>
          <p:nvPr>
            <p:ph type="sldNum" sz="quarter" idx="4294967295"/>
          </p:nvPr>
        </p:nvSpPr>
        <p:spPr>
          <a:xfrm>
            <a:off x="8388885" y="6423659"/>
            <a:ext cx="297915" cy="2819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55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itle 1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</p:spPr>
        <p:txBody>
          <a:bodyPr/>
          <a:lstStyle/>
          <a:p>
            <a:r>
              <a:t>Co-Op – Bad Things</a:t>
            </a:r>
          </a:p>
        </p:txBody>
      </p:sp>
      <p:sp>
        <p:nvSpPr>
          <p:cNvPr id="27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370012" y="1827213"/>
            <a:ext cx="7313612" cy="4114801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defRPr sz="2500"/>
            </a:pPr>
            <a:r>
              <a:t>If you are found responsible for academic dishonesty</a:t>
            </a:r>
            <a:endParaRPr sz="2600"/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2200"/>
            </a:pPr>
            <a:r>
              <a:t>Future co-op will most likely not be granted</a:t>
            </a:r>
            <a:endParaRPr sz="2300"/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2200"/>
            </a:pPr>
            <a:r>
              <a:t>Scholarship will be removed</a:t>
            </a:r>
            <a:endParaRPr sz="2300"/>
          </a:p>
          <a:p>
            <a:pPr marL="342900" indent="-342900">
              <a:lnSpc>
                <a:spcPct val="90000"/>
              </a:lnSpc>
              <a:defRPr sz="2500"/>
            </a:pPr>
            <a:r>
              <a:t>If co-op report from your employer is very bad</a:t>
            </a:r>
            <a:endParaRPr sz="2600"/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2200"/>
            </a:pPr>
            <a:r>
              <a:t>Future co-op will most likely not be granted</a:t>
            </a:r>
            <a:endParaRPr sz="2300"/>
          </a:p>
          <a:p>
            <a:pPr marL="342900" indent="-342900">
              <a:lnSpc>
                <a:spcPct val="90000"/>
              </a:lnSpc>
              <a:defRPr sz="2500"/>
            </a:pPr>
            <a:r>
              <a:t>If you renege a co-op</a:t>
            </a:r>
            <a:endParaRPr sz="2600"/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2200"/>
            </a:pPr>
            <a:r>
              <a:t>Future co-op will not be granted</a:t>
            </a:r>
            <a:endParaRPr sz="2300"/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2200"/>
            </a:pPr>
            <a:r>
              <a:t>Scholarship will be removed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itle 1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</p:spPr>
        <p:txBody>
          <a:bodyPr/>
          <a:lstStyle/>
          <a:p>
            <a:r>
              <a:t>Etiquette</a:t>
            </a:r>
          </a:p>
        </p:txBody>
      </p:sp>
      <p:sp>
        <p:nvSpPr>
          <p:cNvPr id="27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370012" y="1827213"/>
            <a:ext cx="7313612" cy="4114801"/>
          </a:xfrm>
          <a:prstGeom prst="rect">
            <a:avLst/>
          </a:prstGeom>
        </p:spPr>
        <p:txBody>
          <a:bodyPr/>
          <a:lstStyle/>
          <a:p>
            <a:r>
              <a:t>Behave as a Professional </a:t>
            </a:r>
          </a:p>
          <a:p>
            <a:pPr marL="742950" lvl="1" indent="-285750">
              <a:buClr>
                <a:schemeClr val="accent2"/>
              </a:buClr>
              <a:defRPr sz="2500"/>
            </a:pPr>
            <a:r>
              <a:t>Politeness</a:t>
            </a:r>
          </a:p>
          <a:p>
            <a:pPr marL="742950" lvl="1" indent="-285750">
              <a:buClr>
                <a:schemeClr val="accent2"/>
              </a:buClr>
              <a:defRPr sz="2500"/>
            </a:pPr>
            <a:r>
              <a:t>Humility</a:t>
            </a:r>
          </a:p>
          <a:p>
            <a:pPr marL="742950" lvl="1" indent="-285750">
              <a:buClr>
                <a:schemeClr val="accent2"/>
              </a:buClr>
              <a:defRPr sz="2500"/>
            </a:pPr>
            <a:r>
              <a:t>Honesty</a:t>
            </a:r>
          </a:p>
          <a:p>
            <a:pPr marL="742950" lvl="1" indent="-285750">
              <a:buClr>
                <a:schemeClr val="accent2"/>
              </a:buClr>
              <a:defRPr sz="2500"/>
            </a:pPr>
            <a:r>
              <a:t>Patience</a:t>
            </a:r>
          </a:p>
          <a:p>
            <a:pPr marL="742950" lvl="1" indent="-285750">
              <a:buClr>
                <a:schemeClr val="accent2"/>
              </a:buClr>
              <a:defRPr sz="2500"/>
            </a:pPr>
            <a:r>
              <a:t>Personal hygiene</a:t>
            </a:r>
          </a:p>
          <a:p>
            <a:pPr marL="742950" lvl="1" indent="-285750">
              <a:buClr>
                <a:schemeClr val="accent2"/>
              </a:buClr>
              <a:defRPr sz="2500"/>
            </a:pPr>
            <a:r>
              <a:t>Mindful of others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Rectangle 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    </a:t>
            </a:r>
            <a:r>
              <a:rPr dirty="0" smtClean="0"/>
              <a:t>RIT </a:t>
            </a:r>
            <a:r>
              <a:rPr dirty="0"/>
              <a:t>SE Web Presence</a:t>
            </a:r>
          </a:p>
        </p:txBody>
      </p:sp>
      <p:sp>
        <p:nvSpPr>
          <p:cNvPr id="280" name="Rectangle 3"/>
          <p:cNvSpPr txBox="1">
            <a:spLocks noGrp="1"/>
          </p:cNvSpPr>
          <p:nvPr>
            <p:ph type="body" idx="1"/>
          </p:nvPr>
        </p:nvSpPr>
        <p:spPr>
          <a:xfrm>
            <a:off x="1802674" y="1619794"/>
            <a:ext cx="6807926" cy="447620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SzTx/>
              <a:buFont typeface="Wingdings"/>
              <a:buNone/>
              <a:defRPr sz="28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0" indent="0">
              <a:lnSpc>
                <a:spcPct val="90000"/>
              </a:lnSpc>
              <a:buSzTx/>
              <a:buFont typeface="Wingdings"/>
              <a:buNone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n-US" sz="2800" u="sng" dirty="0" smtClean="0">
                <a:solidFill>
                  <a:srgbClr val="006666"/>
                </a:solidFill>
                <a:uFill>
                  <a:solidFill>
                    <a:srgbClr val="00666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Software Engineering at RIT</a:t>
            </a:r>
            <a:endParaRPr sz="2800" u="sng" dirty="0">
              <a:solidFill>
                <a:srgbClr val="006666"/>
              </a:solidFill>
              <a:uFill>
                <a:solidFill>
                  <a:srgbClr val="006666"/>
                </a:solidFill>
              </a:u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0" indent="0">
              <a:lnSpc>
                <a:spcPct val="90000"/>
              </a:lnSpc>
              <a:buSzTx/>
              <a:buFont typeface="Wingdings"/>
              <a:buNone/>
              <a:defRPr sz="2800">
                <a:latin typeface="Arial"/>
                <a:ea typeface="Arial"/>
                <a:cs typeface="Arial"/>
                <a:sym typeface="Arial"/>
              </a:defRPr>
            </a:pPr>
            <a:endParaRPr sz="2800" u="sng" dirty="0">
              <a:solidFill>
                <a:srgbClr val="006666"/>
              </a:solidFill>
              <a:uFill>
                <a:solidFill>
                  <a:srgbClr val="006666"/>
                </a:solidFill>
              </a:u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0" indent="0">
              <a:lnSpc>
                <a:spcPct val="90000"/>
              </a:lnSpc>
              <a:buSzTx/>
              <a:buFont typeface="Wingdings"/>
              <a:buNone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Data Science at RIT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SzTx/>
              <a:buFont typeface="Wingdings"/>
              <a:buNone/>
              <a:defRPr sz="2800">
                <a:latin typeface="Arial"/>
                <a:ea typeface="Arial"/>
                <a:cs typeface="Arial"/>
                <a:sym typeface="Arial"/>
              </a:defRPr>
            </a:pP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rPr lang="en-US" sz="2800" u="sng" dirty="0" smtClean="0">
                <a:solidFill>
                  <a:srgbClr val="006666"/>
                </a:solidFill>
                <a:uFill>
                  <a:solidFill>
                    <a:srgbClr val="00666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SE Facebook</a:t>
            </a:r>
            <a:endParaRPr sz="2800" u="sng" dirty="0">
              <a:solidFill>
                <a:srgbClr val="006666"/>
              </a:solidFill>
              <a:uFill>
                <a:solidFill>
                  <a:srgbClr val="006666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SzTx/>
              <a:buFont typeface="Wingdings"/>
              <a:buNone/>
              <a:defRPr sz="2400"/>
            </a:pPr>
            <a:endParaRPr sz="2800" u="sng" dirty="0">
              <a:solidFill>
                <a:srgbClr val="006666"/>
              </a:solidFill>
              <a:uFill>
                <a:solidFill>
                  <a:srgbClr val="006666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rPr lang="en-US" sz="2800" dirty="0" smtClean="0">
                <a:solidFill>
                  <a:srgbClr val="006666"/>
                </a:solidFill>
                <a:uFill>
                  <a:solidFill>
                    <a:srgbClr val="00666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SE WhatsApp</a:t>
            </a:r>
            <a:endParaRPr lang="en-US" sz="2800" dirty="0" smtClean="0">
              <a:solidFill>
                <a:srgbClr val="006666"/>
              </a:solidFill>
              <a:uFill>
                <a:solidFill>
                  <a:srgbClr val="006666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rPr lang="en-US" sz="2800" dirty="0" smtClean="0">
                <a:solidFill>
                  <a:srgbClr val="006666"/>
                </a:solidFill>
                <a:uFill>
                  <a:solidFill>
                    <a:srgbClr val="00666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DS WhatsApp</a:t>
            </a:r>
            <a:endParaRPr sz="2800" dirty="0">
              <a:solidFill>
                <a:srgbClr val="006666"/>
              </a:solidFill>
              <a:uFill>
                <a:solidFill>
                  <a:srgbClr val="006666"/>
                </a:solidFill>
              </a:uFill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</p:txBody>
      </p:sp>
      <p:pic>
        <p:nvPicPr>
          <p:cNvPr id="281" name="Picture 6" descr="Picture 6">
            <a:hlinkClick r:id="rId4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61876" y="3702229"/>
            <a:ext cx="857250" cy="857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Picture 2" descr="Picture 2">
            <a:hlinkClick r:id="rId2"/>
          </p:cNvPr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20387" y="1880179"/>
            <a:ext cx="781050" cy="773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>
            <a:hlinkClick r:id="rId5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4187" y="4830998"/>
            <a:ext cx="857250" cy="847725"/>
          </a:xfrm>
          <a:prstGeom prst="rect">
            <a:avLst/>
          </a:prstGeom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0387" y="2808742"/>
            <a:ext cx="781050" cy="70666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Rectangle 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</p:spPr>
        <p:txBody>
          <a:bodyPr/>
          <a:lstStyle/>
          <a:p>
            <a:r>
              <a:t>Wrap-up</a:t>
            </a:r>
          </a:p>
        </p:txBody>
      </p:sp>
      <p:sp>
        <p:nvSpPr>
          <p:cNvPr id="285" name="Rectangle 3"/>
          <p:cNvSpPr txBox="1">
            <a:spLocks noGrp="1"/>
          </p:cNvSpPr>
          <p:nvPr>
            <p:ph type="body" idx="1"/>
          </p:nvPr>
        </p:nvSpPr>
        <p:spPr>
          <a:xfrm>
            <a:off x="1370012" y="1827213"/>
            <a:ext cx="7313612" cy="4114801"/>
          </a:xfrm>
          <a:prstGeom prst="rect">
            <a:avLst/>
          </a:prstGeom>
        </p:spPr>
        <p:txBody>
          <a:bodyPr/>
          <a:lstStyle/>
          <a:p>
            <a:r>
              <a:rPr dirty="0"/>
              <a:t>Any questions?</a:t>
            </a:r>
          </a:p>
          <a:p>
            <a:r>
              <a:rPr dirty="0"/>
              <a:t>Any comments?</a:t>
            </a:r>
          </a:p>
          <a:p>
            <a:r>
              <a:rPr dirty="0"/>
              <a:t>Any concerns</a:t>
            </a:r>
            <a:r>
              <a:rPr dirty="0" smtClean="0"/>
              <a:t>?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Any Excitement?!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Data Science</a:t>
            </a:r>
            <a:br/>
            <a:r>
              <a:t>Program Overview</a:t>
            </a:r>
          </a:p>
        </p:txBody>
      </p:sp>
      <p:sp>
        <p:nvSpPr>
          <p:cNvPr id="112" name="Rectangle 3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848600" cy="418941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05180" indent="-305180" defTabSz="813816">
              <a:defRPr sz="2581"/>
            </a:pPr>
            <a:r>
              <a:rPr dirty="0" smtClean="0"/>
              <a:t>The </a:t>
            </a:r>
            <a:r>
              <a:rPr dirty="0"/>
              <a:t>MSDS is an interdisciplinary program, housed in the SE Department, but supported by GCCIS and the College of Science.</a:t>
            </a:r>
          </a:p>
          <a:p>
            <a:pPr marL="305180" indent="-305180" defTabSz="813816">
              <a:defRPr sz="2581"/>
            </a:pPr>
            <a:r>
              <a:rPr dirty="0"/>
              <a:t>The program's core content ensures that graduates will possess core DS skills such as statistics and machine learning, and the SE skills to be successful in modern companies</a:t>
            </a:r>
            <a:r>
              <a:rPr dirty="0" smtClean="0"/>
              <a:t>.</a:t>
            </a:r>
            <a:endParaRPr lang="en-US" dirty="0" smtClean="0"/>
          </a:p>
          <a:p>
            <a:pPr marL="305180" indent="-305180" defTabSz="813816">
              <a:defRPr sz="2581"/>
            </a:pPr>
            <a:r>
              <a:rPr lang="en-US" dirty="0"/>
              <a:t>The on campus (albeit temporarily online) program has more focus on gaining applied data science knowledge and experience across a variety, as well as participation in research; as compared to the online version.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r"/>
          </a:lstStyle>
          <a:p>
            <a:r>
              <a:t>What Does it Mean to Engineer Software?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le 1"/>
          <p:cNvSpPr txBox="1">
            <a:spLocks noGrp="1"/>
          </p:cNvSpPr>
          <p:nvPr>
            <p:ph type="title"/>
          </p:nvPr>
        </p:nvSpPr>
        <p:spPr>
          <a:xfrm>
            <a:off x="685800" y="76200"/>
            <a:ext cx="8001000" cy="1143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The software engineer’s daily job is to answer questions about the software system.</a:t>
            </a:r>
          </a:p>
        </p:txBody>
      </p:sp>
      <p:sp>
        <p:nvSpPr>
          <p:cNvPr id="11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762000" y="1524000"/>
            <a:ext cx="7924800" cy="533684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400"/>
            </a:pPr>
            <a:r>
              <a:t>How can I help the customer?  What is required to solve the customer’s problem?</a:t>
            </a:r>
          </a:p>
          <a:p>
            <a:pPr>
              <a:spcBef>
                <a:spcPts val="500"/>
              </a:spcBef>
              <a:defRPr sz="2400"/>
            </a:pPr>
            <a:r>
              <a:t>How will the user interact with the system?</a:t>
            </a:r>
          </a:p>
          <a:p>
            <a:pPr>
              <a:spcBef>
                <a:spcPts val="500"/>
              </a:spcBef>
              <a:defRPr sz="2400"/>
            </a:pPr>
            <a:r>
              <a:t>What operating system, language, hardware is going to be used?</a:t>
            </a:r>
          </a:p>
          <a:p>
            <a:pPr>
              <a:spcBef>
                <a:spcPts val="500"/>
              </a:spcBef>
              <a:defRPr sz="2400"/>
            </a:pPr>
            <a:r>
              <a:t>What is the overall software system structure and how do different components interact with each other?</a:t>
            </a:r>
          </a:p>
          <a:p>
            <a:pPr>
              <a:spcBef>
                <a:spcPts val="500"/>
              </a:spcBef>
              <a:defRPr sz="2400"/>
            </a:pPr>
            <a:r>
              <a:t>What code do I have to write?</a:t>
            </a:r>
          </a:p>
          <a:p>
            <a:pPr>
              <a:spcBef>
                <a:spcPts val="500"/>
              </a:spcBef>
              <a:defRPr sz="2400"/>
            </a:pPr>
            <a:r>
              <a:t>How do I organize my team so we are effective?</a:t>
            </a:r>
          </a:p>
          <a:p>
            <a:pPr>
              <a:spcBef>
                <a:spcPts val="500"/>
              </a:spcBef>
              <a:defRPr sz="2400"/>
            </a:pPr>
            <a:r>
              <a:t>Can we finish the software in time to support our publication deadline?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1" build="p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5B9898"/>
                </a:solidFill>
              </a:defRPr>
            </a:lvl1pPr>
          </a:lstStyle>
          <a:p>
            <a:r>
              <a:t>Engineering Disciplines</a:t>
            </a:r>
          </a:p>
        </p:txBody>
      </p:sp>
      <p:sp>
        <p:nvSpPr>
          <p:cNvPr id="120" name="Rectangle 3"/>
          <p:cNvSpPr txBox="1">
            <a:spLocks noGrp="1"/>
          </p:cNvSpPr>
          <p:nvPr>
            <p:ph type="body" idx="4294967295"/>
          </p:nvPr>
        </p:nvSpPr>
        <p:spPr>
          <a:xfrm>
            <a:off x="1370012" y="1827213"/>
            <a:ext cx="7313612" cy="41148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 sz="2600">
                <a:solidFill>
                  <a:srgbClr val="3C7777"/>
                </a:solidFill>
              </a:defRPr>
            </a:pPr>
            <a:r>
              <a:t>Traditional engineering disciplines: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2300">
                <a:solidFill>
                  <a:srgbClr val="3C7777"/>
                </a:solidFill>
              </a:defRPr>
            </a:pPr>
            <a:r>
              <a:t>Civil Engineering 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2300">
                <a:solidFill>
                  <a:srgbClr val="3C7777"/>
                </a:solidFill>
              </a:defRPr>
            </a:pPr>
            <a:r>
              <a:t>Mechanical Engineering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2300">
                <a:solidFill>
                  <a:srgbClr val="3C7777"/>
                </a:solidFill>
              </a:defRPr>
            </a:pPr>
            <a:r>
              <a:t>Industrial Engineering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2300">
                <a:solidFill>
                  <a:srgbClr val="3C7777"/>
                </a:solidFill>
              </a:defRPr>
            </a:pPr>
            <a:r>
              <a:t>Chemical Engineering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2300">
                <a:solidFill>
                  <a:srgbClr val="3C7777"/>
                </a:solidFill>
              </a:defRPr>
            </a:pPr>
            <a:r>
              <a:t>Electrical Engineering</a:t>
            </a:r>
          </a:p>
          <a:p>
            <a:pPr>
              <a:lnSpc>
                <a:spcPct val="90000"/>
              </a:lnSpc>
              <a:defRPr sz="2600">
                <a:solidFill>
                  <a:srgbClr val="3C7777"/>
                </a:solidFill>
              </a:defRPr>
            </a:pPr>
            <a:r>
              <a:t> More Specialized: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2300">
                <a:solidFill>
                  <a:srgbClr val="3C7777"/>
                </a:solidFill>
              </a:defRPr>
            </a:pPr>
            <a:r>
              <a:t>Nuclear, Biomedical, Aerospace, Aeronautical, Environmental, Computer, Software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lipse">
  <a:themeElements>
    <a:clrScheme name="Eclip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3CCCC"/>
      </a:accent1>
      <a:accent2>
        <a:srgbClr val="99CCCC"/>
      </a:accent2>
      <a:accent3>
        <a:srgbClr val="8F8F8F"/>
      </a:accent3>
      <a:accent4>
        <a:srgbClr val="707070"/>
      </a:accent4>
      <a:accent5>
        <a:srgbClr val="ADE2E2"/>
      </a:accent5>
      <a:accent6>
        <a:srgbClr val="8AB9B9"/>
      </a:accent6>
      <a:hlink>
        <a:srgbClr val="0000FF"/>
      </a:hlink>
      <a:folHlink>
        <a:srgbClr val="FF00FF"/>
      </a:folHlink>
    </a:clrScheme>
    <a:fontScheme name="Eclips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Eclip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Eclipse">
  <a:themeElements>
    <a:clrScheme name="Eclip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3CCCC"/>
      </a:accent1>
      <a:accent2>
        <a:srgbClr val="99CCCC"/>
      </a:accent2>
      <a:accent3>
        <a:srgbClr val="8F8F8F"/>
      </a:accent3>
      <a:accent4>
        <a:srgbClr val="707070"/>
      </a:accent4>
      <a:accent5>
        <a:srgbClr val="ADE2E2"/>
      </a:accent5>
      <a:accent6>
        <a:srgbClr val="8AB9B9"/>
      </a:accent6>
      <a:hlink>
        <a:srgbClr val="0000FF"/>
      </a:hlink>
      <a:folHlink>
        <a:srgbClr val="FF00FF"/>
      </a:folHlink>
    </a:clrScheme>
    <a:fontScheme name="Eclips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Eclip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6453</TotalTime>
  <Words>2502</Words>
  <Application>Microsoft Office PowerPoint</Application>
  <PresentationFormat>On-screen Show (4:3)</PresentationFormat>
  <Paragraphs>427</Paragraphs>
  <Slides>59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Arial</vt:lpstr>
      <vt:lpstr>Avenir Book</vt:lpstr>
      <vt:lpstr>Calibri</vt:lpstr>
      <vt:lpstr>Verdana</vt:lpstr>
      <vt:lpstr>Wingdings</vt:lpstr>
      <vt:lpstr>Eclipse</vt:lpstr>
      <vt:lpstr>Visio</vt:lpstr>
      <vt:lpstr>Masters of Science in Software Engineering  Masters of Science in Data Science</vt:lpstr>
      <vt:lpstr>Recording</vt:lpstr>
      <vt:lpstr>Agenda</vt:lpstr>
      <vt:lpstr>Student Introductions</vt:lpstr>
      <vt:lpstr>Software Engineering  Program Overview</vt:lpstr>
      <vt:lpstr>Data Science Program Overview</vt:lpstr>
      <vt:lpstr>What Does it Mean to Engineer Software?</vt:lpstr>
      <vt:lpstr>The software engineer’s daily job is to answer questions about the software system.</vt:lpstr>
      <vt:lpstr>Engineering Disciplines</vt:lpstr>
      <vt:lpstr>What is Software Engineering All About?</vt:lpstr>
      <vt:lpstr>A software engineering program should be a balance of areas in the computing realm</vt:lpstr>
      <vt:lpstr>The ACM, AIS, IEEE-CS Computing Curricula 2005 Overview used diagrams to explain the range of computing disciplines</vt:lpstr>
      <vt:lpstr>What Does it Mean to Be A Data Scientist?</vt:lpstr>
      <vt:lpstr>The data scientist's daily job is to understand and create actionable information from data.</vt:lpstr>
      <vt:lpstr>Applied Domains</vt:lpstr>
      <vt:lpstr>What is Data Science All About?</vt:lpstr>
      <vt:lpstr>The College: GCCIS</vt:lpstr>
      <vt:lpstr>The College: GCCIS</vt:lpstr>
      <vt:lpstr>The College – continued</vt:lpstr>
      <vt:lpstr>SE Program Overview</vt:lpstr>
      <vt:lpstr>PowerPoint Presentation</vt:lpstr>
      <vt:lpstr>DS Program Overview</vt:lpstr>
      <vt:lpstr>DS Curriculum Flowchart (Three Semester)</vt:lpstr>
      <vt:lpstr>DS Curriculum Flowchart (Four Semester)</vt:lpstr>
      <vt:lpstr>Introductions – Graduate Program Faculty</vt:lpstr>
      <vt:lpstr>SE and DS Research Areas  – Broad View</vt:lpstr>
      <vt:lpstr>SE Computer Account</vt:lpstr>
      <vt:lpstr>Codes &amp; Abbreviations to Know</vt:lpstr>
      <vt:lpstr>Contacts</vt:lpstr>
      <vt:lpstr>Department Facilities</vt:lpstr>
      <vt:lpstr>Golisano College, Bldg GOL (70) </vt:lpstr>
      <vt:lpstr>Classroom Protocol</vt:lpstr>
      <vt:lpstr>Curriculum</vt:lpstr>
      <vt:lpstr>Recent Electives</vt:lpstr>
      <vt:lpstr>New DS Electives</vt:lpstr>
      <vt:lpstr>Curriculum – Electives</vt:lpstr>
      <vt:lpstr>Curriculum</vt:lpstr>
      <vt:lpstr>Grading</vt:lpstr>
      <vt:lpstr>SE Curriculum:  Capstone or Thesis</vt:lpstr>
      <vt:lpstr>DS Curriculum:  Capstone or Thesis</vt:lpstr>
      <vt:lpstr>Course Registration Process</vt:lpstr>
      <vt:lpstr>Registration Tips </vt:lpstr>
      <vt:lpstr>Add/Drop and Withdrawing</vt:lpstr>
      <vt:lpstr>Other Policies &amp; Procedures</vt:lpstr>
      <vt:lpstr>Scheduling Appointments</vt:lpstr>
      <vt:lpstr>How to Connect- Advisor/Advisee Etiquette</vt:lpstr>
      <vt:lpstr>How to Connect - Resources</vt:lpstr>
      <vt:lpstr>Timing Is Everything - Full-time Status</vt:lpstr>
      <vt:lpstr>Helpful Hints – Full-time Status</vt:lpstr>
      <vt:lpstr>Timing Is Everything- Application For Graduation</vt:lpstr>
      <vt:lpstr>Advisor and Program Directors</vt:lpstr>
      <vt:lpstr>Plagiarism and Cheating</vt:lpstr>
      <vt:lpstr>Academic Dishonesty - Consequences</vt:lpstr>
      <vt:lpstr>Probation and Suspension</vt:lpstr>
      <vt:lpstr>Co-Op</vt:lpstr>
      <vt:lpstr>Co-Op – Bad Things</vt:lpstr>
      <vt:lpstr>Etiquette</vt:lpstr>
      <vt:lpstr>     RIT SE Web Presence</vt:lpstr>
      <vt:lpstr>Wrap-up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Masters of Science in  Software Engineering  Masters of Science in Data Science</dc:title>
  <dc:creator>Scott Hawker</dc:creator>
  <cp:lastModifiedBy>Scott Hawker</cp:lastModifiedBy>
  <cp:revision>37</cp:revision>
  <cp:lastPrinted>2020-08-10T12:52:56Z</cp:lastPrinted>
  <dcterms:modified xsi:type="dcterms:W3CDTF">2020-08-12T15:19:10Z</dcterms:modified>
</cp:coreProperties>
</file>