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59" r:id="rId5"/>
    <p:sldId id="260" r:id="rId6"/>
    <p:sldId id="261" r:id="rId7"/>
    <p:sldId id="355" r:id="rId8"/>
    <p:sldId id="316" r:id="rId9"/>
    <p:sldId id="262" r:id="rId10"/>
    <p:sldId id="357" r:id="rId11"/>
    <p:sldId id="356" r:id="rId12"/>
    <p:sldId id="34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358" r:id="rId24"/>
    <p:sldId id="309" r:id="rId25"/>
    <p:sldId id="310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6" r:id="rId36"/>
    <p:sldId id="285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11" r:id="rId60"/>
    <p:sldId id="312" r:id="rId61"/>
    <p:sldId id="313" r:id="rId6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CEC"/>
          </a:solidFill>
        </a:fill>
      </a:tcStyle>
    </a:wholeTbl>
    <a:band2H>
      <a:tcTxStyle/>
      <a:tcStyle>
        <a:tcBdr/>
        <a:fill>
          <a:solidFill>
            <a:srgbClr val="E7F6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CEC"/>
          </a:solidFill>
        </a:fill>
      </a:tcStyle>
    </a:wholeTbl>
    <a:band2H>
      <a:tcTxStyle/>
      <a:tcStyle>
        <a:tcBdr/>
        <a:fill>
          <a:solidFill>
            <a:srgbClr val="E7F6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E6E6"/>
          </a:solidFill>
        </a:fill>
      </a:tcStyle>
    </a:wholeTbl>
    <a:band2H>
      <a:tcTxStyle/>
      <a:tcStyle>
        <a:tcBdr/>
        <a:fill>
          <a:solidFill>
            <a:srgbClr val="EDF3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30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C83FD4-9620-40D2-A953-2846578818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2BA79-0D27-464B-9B89-6254E6CEDA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E569E-3EF3-4822-AC68-D978AA2C3AD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6D1A9-A335-40E1-83CE-95881B2E6C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89D44-A2A2-4746-A79F-0BFAC2B242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BA1C-CAD4-444F-8419-88D5296B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10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67025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are very familiar with a number of software products.</a:t>
            </a:r>
          </a:p>
          <a:p>
            <a:r>
              <a:rPr lang="en-US" dirty="0"/>
              <a:t>It</a:t>
            </a:r>
            <a:r>
              <a:rPr lang="en-US" baseline="0" dirty="0"/>
              <a:t> is unlikely we can go through an entire day without interacting with a software product, even if not consciously doing so.</a:t>
            </a:r>
          </a:p>
          <a:p>
            <a:r>
              <a:rPr lang="en-US" dirty="0"/>
              <a:t>Many are</a:t>
            </a:r>
            <a:r>
              <a:rPr lang="en-US" baseline="0" dirty="0"/>
              <a:t> interactive (Madden, FB, etc.)</a:t>
            </a:r>
          </a:p>
          <a:p>
            <a:r>
              <a:rPr lang="en-US" baseline="0" dirty="0"/>
              <a:t>More are known as “embedded” applications. Often working with other systems and mechanical devices.</a:t>
            </a:r>
          </a:p>
          <a:p>
            <a:r>
              <a:rPr lang="en-US" baseline="0" dirty="0"/>
              <a:t>Aviation and spacecraft control.</a:t>
            </a:r>
          </a:p>
          <a:p>
            <a:r>
              <a:rPr lang="en-US" baseline="0" dirty="0"/>
              <a:t>Anti-lock brakes in your auto</a:t>
            </a:r>
          </a:p>
          <a:p>
            <a:r>
              <a:rPr lang="en-US" baseline="0" dirty="0"/>
              <a:t>Medical devices, like ventilators or pacemakers.</a:t>
            </a:r>
          </a:p>
          <a:p>
            <a:r>
              <a:rPr lang="en-US" baseline="0" dirty="0"/>
              <a:t>The latter are identified as “mission critical” – they absolutely have to work – all the time – reboot is not an option!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83739-D435-4878-80AF-3E88495728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7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to our students co-op</a:t>
            </a:r>
            <a:r>
              <a:rPr lang="en-US" baseline="0" dirty="0"/>
              <a:t> and work after graduation?</a:t>
            </a:r>
          </a:p>
          <a:p>
            <a:endParaRPr lang="en-US" baseline="0" dirty="0"/>
          </a:p>
          <a:p>
            <a:r>
              <a:rPr lang="en-US" baseline="0" dirty="0"/>
              <a:t>Every business that requires software = everywhere</a:t>
            </a:r>
          </a:p>
          <a:p>
            <a:endParaRPr lang="en-US" baseline="0" dirty="0"/>
          </a:p>
          <a:p>
            <a:r>
              <a:rPr lang="en-US" baseline="0" dirty="0"/>
              <a:t>Small vs large, different domains and applications, different parts of the country</a:t>
            </a:r>
          </a:p>
          <a:p>
            <a:endParaRPr lang="en-US" baseline="0" dirty="0"/>
          </a:p>
          <a:p>
            <a:r>
              <a:rPr lang="en-US" baseline="0" dirty="0"/>
              <a:t>Co-op = no strings attached opportunity to experiment and audition (both ways)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83739-D435-4878-80AF-3E88495728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Our</a:t>
            </a:r>
            <a:r>
              <a:rPr lang="en-US" baseline="0" dirty="0"/>
              <a:t> program’s learning outcomes align directly with the SE practices previously mentioned.</a:t>
            </a:r>
          </a:p>
          <a:p>
            <a:pPr eaLnBrk="1" hangingPunct="1"/>
            <a:endParaRPr lang="en-US" baseline="0" dirty="0"/>
          </a:p>
          <a:p>
            <a:pPr eaLnBrk="1" hangingPunct="1"/>
            <a:endParaRPr lang="en-US" dirty="0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technical competencies, SE requires a high level of communication and teamwork. Not only collaborating with project team members, but also with project</a:t>
            </a:r>
            <a:r>
              <a:rPr lang="en-US" baseline="0" dirty="0"/>
              <a:t> sponsors &amp; customers – often in application domain language.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are quotes taken from job postings from various companies for software</a:t>
            </a:r>
            <a:r>
              <a:rPr lang="en-US" baseline="0" dirty="0"/>
              <a:t> engineering positions. </a:t>
            </a:r>
          </a:p>
          <a:p>
            <a:endParaRPr lang="en-US" baseline="0" dirty="0"/>
          </a:p>
          <a:p>
            <a:r>
              <a:rPr lang="en-US" baseline="0" dirty="0"/>
              <a:t>Developing software is a highly social activity.</a:t>
            </a:r>
          </a:p>
          <a:p>
            <a:endParaRPr lang="en-US" baseline="0" dirty="0"/>
          </a:p>
          <a:p>
            <a:r>
              <a:rPr lang="en-US" baseline="0" dirty="0"/>
              <a:t>Has noted, it also requires the ability to think on your feet, and adapt to constantly changing project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83739-D435-4878-80AF-3E88495728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promised – how is CS different from</a:t>
            </a:r>
            <a:r>
              <a:rPr lang="en-US" baseline="0" dirty="0"/>
              <a:t> SE?</a:t>
            </a:r>
          </a:p>
          <a:p>
            <a:endParaRPr lang="en-US" baseline="0" dirty="0"/>
          </a:p>
          <a:p>
            <a:r>
              <a:rPr lang="en-US" baseline="0" dirty="0"/>
              <a:t>The arrow represents the spectrum of “focus” on science/theory vs application.</a:t>
            </a:r>
          </a:p>
          <a:p>
            <a:endParaRPr lang="en-US" baseline="0" dirty="0"/>
          </a:p>
          <a:p>
            <a:r>
              <a:rPr lang="en-US" baseline="0" dirty="0"/>
              <a:t>CS focus goes more to left towards science &amp; theory. The continuous discovery and improvement of computing. Think new programming languages, algorithms, etc.</a:t>
            </a:r>
          </a:p>
          <a:p>
            <a:endParaRPr lang="en-US" baseline="0" dirty="0"/>
          </a:p>
          <a:p>
            <a:r>
              <a:rPr lang="en-US" baseline="0" dirty="0"/>
              <a:t>SE focus is on applying this core knowledge and new discoveries to the engineering of software products.</a:t>
            </a:r>
          </a:p>
          <a:p>
            <a:endParaRPr lang="en-US" baseline="0" dirty="0"/>
          </a:p>
          <a:p>
            <a:r>
              <a:rPr lang="en-US" baseline="0" dirty="0"/>
              <a:t>Note the strong link and dependency between the two disciplines. </a:t>
            </a:r>
          </a:p>
          <a:p>
            <a:endParaRPr lang="en-US" baseline="0" dirty="0"/>
          </a:p>
          <a:p>
            <a:r>
              <a:rPr lang="en-US" baseline="0" dirty="0"/>
              <a:t>It is not a black and white definition. </a:t>
            </a:r>
          </a:p>
          <a:p>
            <a:endParaRPr lang="en-US" baseline="0" dirty="0"/>
          </a:p>
          <a:p>
            <a:r>
              <a:rPr lang="en-US" baseline="0" dirty="0"/>
              <a:t>CS often slide to the right and participate in direct product development.</a:t>
            </a:r>
          </a:p>
          <a:p>
            <a:endParaRPr lang="en-US" baseline="0" dirty="0"/>
          </a:p>
          <a:p>
            <a:r>
              <a:rPr lang="en-US" baseline="0" dirty="0"/>
              <a:t>SE likewise move to left to delve deeper into a particular CS area based on the product they are developing.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83739-D435-4878-80AF-3E88495728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6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43037" y="3427412"/>
            <a:ext cx="7239001" cy="175260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600"/>
              </a:spcBef>
              <a:defRPr sz="2900"/>
            </a:lvl1pPr>
            <a:lvl2pPr marL="788669" indent="-331469">
              <a:spcBef>
                <a:spcPts val="600"/>
              </a:spcBef>
              <a:buSzPct val="70000"/>
              <a:buChar char="●"/>
              <a:defRPr sz="2900"/>
            </a:lvl2pPr>
            <a:lvl3pPr marL="1215734" indent="-301334">
              <a:spcBef>
                <a:spcPts val="600"/>
              </a:spcBef>
              <a:buSzPct val="65000"/>
              <a:buChar char="○"/>
              <a:defRPr sz="2900"/>
            </a:lvl3pPr>
            <a:lvl4pPr marL="1720513" indent="-348913">
              <a:spcBef>
                <a:spcPts val="600"/>
              </a:spcBef>
              <a:buSzPct val="70000"/>
              <a:buChar char="●"/>
              <a:defRPr sz="2900"/>
            </a:lvl4pPr>
            <a:lvl5pPr marL="2177713" indent="-348913">
              <a:spcBef>
                <a:spcPts val="600"/>
              </a:spcBef>
              <a:buSzPct val="60000"/>
              <a:buChar char="○"/>
              <a:defRPr sz="2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49FF-4A80-4DE5-A0EA-9C89319B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/>
          <p:cNvGrpSpPr/>
          <p:nvPr/>
        </p:nvGrpSpPr>
        <p:grpSpPr>
          <a:xfrm>
            <a:off x="-4847" y="275759"/>
            <a:ext cx="8691651" cy="3253750"/>
            <a:chOff x="0" y="-1"/>
            <a:chExt cx="8691649" cy="3253749"/>
          </a:xfrm>
        </p:grpSpPr>
        <p:sp>
          <p:nvSpPr>
            <p:cNvPr id="100" name="AutoShape 3"/>
            <p:cNvSpPr/>
            <p:nvPr/>
          </p:nvSpPr>
          <p:spPr>
            <a:xfrm>
              <a:off x="0" y="690534"/>
              <a:ext cx="881148" cy="2563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" y="0"/>
                  </a:moveTo>
                  <a:cubicBezTo>
                    <a:pt x="13534" y="2462"/>
                    <a:pt x="21600" y="6495"/>
                    <a:pt x="21600" y="10800"/>
                  </a:cubicBezTo>
                  <a:cubicBezTo>
                    <a:pt x="21600" y="15105"/>
                    <a:pt x="13534" y="19138"/>
                    <a:pt x="2" y="21600"/>
                  </a:cubicBezTo>
                  <a:cubicBezTo>
                    <a:pt x="2" y="21600"/>
                    <a:pt x="2" y="21600"/>
                    <a:pt x="0" y="21600"/>
                  </a:cubicBezTo>
                  <a:lnTo>
                    <a:pt x="2" y="21600"/>
                  </a:lnTo>
                  <a:lnTo>
                    <a:pt x="2" y="0"/>
                  </a:lnTo>
                  <a:lnTo>
                    <a:pt x="0" y="0"/>
                  </a:ln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01" name="AutoShape 4"/>
            <p:cNvSpPr/>
            <p:nvPr/>
          </p:nvSpPr>
          <p:spPr>
            <a:xfrm>
              <a:off x="37" y="-2"/>
              <a:ext cx="673149" cy="260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" y="0"/>
                  </a:moveTo>
                  <a:cubicBezTo>
                    <a:pt x="13518" y="2440"/>
                    <a:pt x="21600" y="6481"/>
                    <a:pt x="21600" y="10800"/>
                  </a:cubicBezTo>
                  <a:cubicBezTo>
                    <a:pt x="21600" y="15119"/>
                    <a:pt x="13518" y="19160"/>
                    <a:pt x="2" y="21600"/>
                  </a:cubicBezTo>
                  <a:cubicBezTo>
                    <a:pt x="2" y="21600"/>
                    <a:pt x="2" y="21600"/>
                    <a:pt x="0" y="21600"/>
                  </a:cubicBezTo>
                  <a:lnTo>
                    <a:pt x="2" y="21600"/>
                  </a:lnTo>
                  <a:lnTo>
                    <a:pt x="2" y="0"/>
                  </a:lnTo>
                  <a:lnTo>
                    <a:pt x="0" y="0"/>
                  </a:ln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6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02" name="Line 5"/>
            <p:cNvSpPr/>
            <p:nvPr/>
          </p:nvSpPr>
          <p:spPr>
            <a:xfrm>
              <a:off x="1376446" y="1248239"/>
              <a:ext cx="731520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5" cy="1143000"/>
          </a:xfrm>
          <a:prstGeom prst="rect">
            <a:avLst/>
          </a:prstGeom>
        </p:spPr>
        <p:txBody>
          <a:bodyPr anchor="b"/>
          <a:lstStyle>
            <a:lvl1pPr>
              <a:defRPr sz="3600" b="0" cap="none"/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5" cy="4114803"/>
          </a:xfrm>
          <a:prstGeom prst="rect">
            <a:avLst/>
          </a:prstGeom>
        </p:spPr>
        <p:txBody>
          <a:bodyPr anchor="t"/>
          <a:lstStyle>
            <a:lvl1pPr marL="342900" indent="-342900">
              <a:spcBef>
                <a:spcPts val="600"/>
              </a:spcBef>
              <a:buClr>
                <a:srgbClr val="006666"/>
              </a:buClr>
              <a:buSzPct val="70000"/>
              <a:buChar char="○"/>
              <a:defRPr sz="2900"/>
            </a:lvl1pPr>
            <a:lvl2pPr marL="788669" indent="-331469">
              <a:spcBef>
                <a:spcPts val="600"/>
              </a:spcBef>
              <a:buClr>
                <a:srgbClr val="006666"/>
              </a:buClr>
              <a:buSzPct val="70000"/>
              <a:buChar char="●"/>
              <a:defRPr sz="2900"/>
            </a:lvl2pPr>
            <a:lvl3pPr marL="1215734" indent="-301334">
              <a:spcBef>
                <a:spcPts val="600"/>
              </a:spcBef>
              <a:buClr>
                <a:srgbClr val="006666"/>
              </a:buClr>
              <a:buSzPct val="65000"/>
              <a:buChar char="○"/>
              <a:defRPr sz="2900"/>
            </a:lvl3pPr>
            <a:lvl4pPr marL="1720513" indent="-348913">
              <a:spcBef>
                <a:spcPts val="600"/>
              </a:spcBef>
              <a:buClr>
                <a:srgbClr val="006666"/>
              </a:buClr>
              <a:buSzPct val="70000"/>
              <a:buChar char="●"/>
              <a:defRPr sz="2900"/>
            </a:lvl4pPr>
            <a:lvl5pPr marL="2177713" indent="-348913">
              <a:spcBef>
                <a:spcPts val="600"/>
              </a:spcBef>
              <a:buClr>
                <a:srgbClr val="006666"/>
              </a:buClr>
              <a:buSzPct val="60000"/>
              <a:buChar char="○"/>
              <a:defRPr sz="2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5" cy="1143000"/>
          </a:xfrm>
          <a:prstGeom prst="rect">
            <a:avLst/>
          </a:prstGeom>
        </p:spPr>
        <p:txBody>
          <a:bodyPr anchor="b"/>
          <a:lstStyle>
            <a:lvl1pPr>
              <a:defRPr sz="3600" b="0" cap="none"/>
            </a:lvl1pPr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5" cy="4114803"/>
          </a:xfrm>
          <a:prstGeom prst="rect">
            <a:avLst/>
          </a:prstGeom>
        </p:spPr>
        <p:txBody>
          <a:bodyPr anchor="t"/>
          <a:lstStyle>
            <a:lvl1pPr marL="342900" indent="-342900">
              <a:spcBef>
                <a:spcPts val="600"/>
              </a:spcBef>
              <a:buClr>
                <a:srgbClr val="006666"/>
              </a:buClr>
              <a:buSzPct val="70000"/>
              <a:buChar char="○"/>
              <a:defRPr sz="2900"/>
            </a:lvl1pPr>
            <a:lvl2pPr marL="788669" indent="-331469">
              <a:spcBef>
                <a:spcPts val="600"/>
              </a:spcBef>
              <a:buClr>
                <a:srgbClr val="006666"/>
              </a:buClr>
              <a:buSzPct val="70000"/>
              <a:buChar char="●"/>
              <a:defRPr sz="2900"/>
            </a:lvl2pPr>
            <a:lvl3pPr marL="1215734" indent="-301334">
              <a:spcBef>
                <a:spcPts val="600"/>
              </a:spcBef>
              <a:buClr>
                <a:srgbClr val="006666"/>
              </a:buClr>
              <a:buSzPct val="65000"/>
              <a:buChar char="○"/>
              <a:defRPr sz="2900"/>
            </a:lvl3pPr>
            <a:lvl4pPr marL="1720513" indent="-348913">
              <a:spcBef>
                <a:spcPts val="600"/>
              </a:spcBef>
              <a:buClr>
                <a:srgbClr val="006666"/>
              </a:buClr>
              <a:buSzPct val="70000"/>
              <a:buChar char="●"/>
              <a:defRPr sz="2900"/>
            </a:lvl4pPr>
            <a:lvl5pPr marL="2177713" indent="-348913">
              <a:spcBef>
                <a:spcPts val="600"/>
              </a:spcBef>
              <a:buClr>
                <a:srgbClr val="006666"/>
              </a:buClr>
              <a:buSzPct val="60000"/>
              <a:buChar char="○"/>
              <a:defRPr sz="2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5" cy="1143000"/>
          </a:xfrm>
          <a:prstGeom prst="rect">
            <a:avLst/>
          </a:prstGeom>
        </p:spPr>
        <p:txBody>
          <a:bodyPr anchor="b"/>
          <a:lstStyle>
            <a:lvl1pPr>
              <a:defRPr sz="3600" b="0" cap="none"/>
            </a:lvl1pPr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70012" y="1827213"/>
            <a:ext cx="3579815" cy="4114803"/>
          </a:xfrm>
          <a:prstGeom prst="rect">
            <a:avLst/>
          </a:prstGeom>
        </p:spPr>
        <p:txBody>
          <a:bodyPr anchor="t"/>
          <a:lstStyle>
            <a:lvl1pPr marL="342900" indent="-342900">
              <a:spcBef>
                <a:spcPts val="600"/>
              </a:spcBef>
              <a:buClr>
                <a:srgbClr val="006666"/>
              </a:buClr>
              <a:buSzPct val="70000"/>
              <a:buChar char="○"/>
              <a:defRPr sz="2800"/>
            </a:lvl1pPr>
            <a:lvl2pPr marL="790575" indent="-333375">
              <a:spcBef>
                <a:spcPts val="600"/>
              </a:spcBef>
              <a:buClr>
                <a:srgbClr val="006666"/>
              </a:buClr>
              <a:buSzPct val="70000"/>
              <a:buChar char="●"/>
              <a:defRPr sz="2800"/>
            </a:lvl2pPr>
            <a:lvl3pPr marL="1234438" indent="-320038">
              <a:spcBef>
                <a:spcPts val="600"/>
              </a:spcBef>
              <a:buClr>
                <a:srgbClr val="006666"/>
              </a:buClr>
              <a:buSzPct val="65000"/>
              <a:buChar char="○"/>
              <a:defRPr sz="2800"/>
            </a:lvl3pPr>
            <a:lvl4pPr marL="1727200" indent="-355600">
              <a:spcBef>
                <a:spcPts val="600"/>
              </a:spcBef>
              <a:buClr>
                <a:srgbClr val="006666"/>
              </a:buClr>
              <a:buSzPct val="70000"/>
              <a:buChar char="●"/>
              <a:defRPr sz="2800"/>
            </a:lvl4pPr>
            <a:lvl5pPr marL="2184400" indent="-355600">
              <a:spcBef>
                <a:spcPts val="600"/>
              </a:spcBef>
              <a:buClr>
                <a:srgbClr val="006666"/>
              </a:buClr>
              <a:buSzPct val="60000"/>
              <a:buChar char="○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b"/>
          <a:lstStyle>
            <a:lvl1pPr>
              <a:defRPr sz="3600" b="0" cap="none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 b="1"/>
            </a:lvl1pPr>
            <a:lvl2pPr>
              <a:spcBef>
                <a:spcPts val="500"/>
              </a:spcBef>
              <a:defRPr sz="2400" b="1"/>
            </a:lvl2pPr>
            <a:lvl3pPr>
              <a:spcBef>
                <a:spcPts val="500"/>
              </a:spcBef>
              <a:defRPr sz="2400" b="1"/>
            </a:lvl3pPr>
            <a:lvl4pPr>
              <a:spcBef>
                <a:spcPts val="500"/>
              </a:spcBef>
              <a:defRPr sz="2400" b="1"/>
            </a:lvl4pPr>
            <a:lvl5pPr>
              <a:spcBef>
                <a:spcPts val="500"/>
              </a:spcBef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5" cy="1143000"/>
          </a:xfrm>
          <a:prstGeom prst="rect">
            <a:avLst/>
          </a:prstGeom>
        </p:spPr>
        <p:txBody>
          <a:bodyPr anchor="b"/>
          <a:lstStyle>
            <a:lvl1pPr>
              <a:defRPr sz="3600" b="0" cap="none"/>
            </a:lvl1pPr>
          </a:lstStyle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>
              <a:defRPr sz="2000" cap="none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anchor="t"/>
          <a:lstStyle>
            <a:lvl1pPr marL="342900" indent="-342900">
              <a:spcBef>
                <a:spcPts val="700"/>
              </a:spcBef>
              <a:buClr>
                <a:srgbClr val="006666"/>
              </a:buClr>
              <a:buSzPct val="70000"/>
              <a:buChar char="○"/>
              <a:defRPr sz="3200"/>
            </a:lvl1pPr>
            <a:lvl2pPr marL="783771" indent="-326571">
              <a:spcBef>
                <a:spcPts val="700"/>
              </a:spcBef>
              <a:buClr>
                <a:srgbClr val="006666"/>
              </a:buClr>
              <a:buSzPct val="70000"/>
              <a:buChar char="●"/>
              <a:defRPr sz="3200"/>
            </a:lvl2pPr>
            <a:lvl3pPr marL="1219200" indent="-304800">
              <a:spcBef>
                <a:spcPts val="700"/>
              </a:spcBef>
              <a:buClr>
                <a:srgbClr val="006666"/>
              </a:buClr>
              <a:buSzPct val="65000"/>
              <a:buChar char="○"/>
              <a:defRPr sz="3200"/>
            </a:lvl3pPr>
            <a:lvl4pPr marL="1737360" indent="-365760">
              <a:spcBef>
                <a:spcPts val="700"/>
              </a:spcBef>
              <a:buClr>
                <a:srgbClr val="006666"/>
              </a:buClr>
              <a:buSzPct val="70000"/>
              <a:buChar char="●"/>
              <a:defRPr sz="3200"/>
            </a:lvl4pPr>
            <a:lvl5pPr marL="2194560" indent="-365760">
              <a:spcBef>
                <a:spcPts val="700"/>
              </a:spcBef>
              <a:buClr>
                <a:srgbClr val="006666"/>
              </a:buClr>
              <a:buSzPct val="60000"/>
              <a:buChar char="○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anchor="t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>
              <a:defRPr sz="2000" cap="none"/>
            </a:lvl1pPr>
          </a:lstStyle>
          <a:p>
            <a:r>
              <a:t>Title Text</a:t>
            </a:r>
          </a:p>
        </p:txBody>
      </p:sp>
      <p:sp>
        <p:nvSpPr>
          <p:cNvPr id="9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 anchor="t"/>
          <a:lstStyle>
            <a:lvl1pPr>
              <a:spcBef>
                <a:spcPts val="300"/>
              </a:spcBef>
              <a:defRPr sz="14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-4848" y="966294"/>
            <a:ext cx="881148" cy="2563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" y="0"/>
                </a:moveTo>
                <a:cubicBezTo>
                  <a:pt x="13534" y="2462"/>
                  <a:pt x="21600" y="6495"/>
                  <a:pt x="21600" y="10800"/>
                </a:cubicBezTo>
                <a:cubicBezTo>
                  <a:pt x="21600" y="15105"/>
                  <a:pt x="13534" y="19138"/>
                  <a:pt x="2" y="21600"/>
                </a:cubicBezTo>
                <a:cubicBezTo>
                  <a:pt x="2" y="21600"/>
                  <a:pt x="2" y="21600"/>
                  <a:pt x="0" y="21600"/>
                </a:cubicBezTo>
                <a:lnTo>
                  <a:pt x="2" y="21600"/>
                </a:lnTo>
                <a:lnTo>
                  <a:pt x="2" y="0"/>
                </a:lnTo>
                <a:lnTo>
                  <a:pt x="0" y="0"/>
                </a:ln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" name="AutoShape 4"/>
          <p:cNvSpPr/>
          <p:nvPr/>
        </p:nvSpPr>
        <p:spPr>
          <a:xfrm>
            <a:off x="-4811" y="275758"/>
            <a:ext cx="673149" cy="260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" y="0"/>
                </a:moveTo>
                <a:cubicBezTo>
                  <a:pt x="13518" y="2440"/>
                  <a:pt x="21600" y="6481"/>
                  <a:pt x="21600" y="10800"/>
                </a:cubicBezTo>
                <a:cubicBezTo>
                  <a:pt x="21600" y="15119"/>
                  <a:pt x="13518" y="19160"/>
                  <a:pt x="2" y="21600"/>
                </a:cubicBezTo>
                <a:cubicBezTo>
                  <a:pt x="2" y="21600"/>
                  <a:pt x="2" y="21600"/>
                  <a:pt x="0" y="21600"/>
                </a:cubicBezTo>
                <a:lnTo>
                  <a:pt x="2" y="21600"/>
                </a:lnTo>
                <a:lnTo>
                  <a:pt x="2" y="0"/>
                </a:lnTo>
                <a:lnTo>
                  <a:pt x="0" y="0"/>
                </a:ln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rgbClr val="006666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90" y="6423665"/>
            <a:ext cx="297911" cy="2819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2526631" marR="0" indent="-240631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0000"/>
        <a:buFontTx/>
        <a:buChar char="○"/>
        <a:tabLst/>
        <a:defRPr sz="20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2983831" marR="0" indent="-240631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0000"/>
        <a:buFontTx/>
        <a:buChar char="○"/>
        <a:tabLst/>
        <a:defRPr sz="20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3441031" marR="0" indent="-24063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0000"/>
        <a:buFontTx/>
        <a:buChar char="○"/>
        <a:tabLst/>
        <a:defRPr sz="20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898231" marR="0" indent="-240631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0000"/>
        <a:buFontTx/>
        <a:buChar char="○"/>
        <a:tabLst/>
        <a:defRPr sz="20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s://www.youtube.com/watch?v=0RAxQ8QJB7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s://www.rit.edu/study/data-science-ms" TargetMode="External"/><Relationship Id="rId7" Type="http://schemas.openxmlformats.org/officeDocument/2006/relationships/hyperlink" Target="https://chat.whatsapp.com/LfkSP8gZdwXDjf5rVvJyQy" TargetMode="External"/><Relationship Id="rId12" Type="http://schemas.openxmlformats.org/officeDocument/2006/relationships/image" Target="../media/image45.png"/><Relationship Id="rId2" Type="http://schemas.openxmlformats.org/officeDocument/2006/relationships/hyperlink" Target="https://www.rit.edu/computing/department-software-enginee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.whatsapp.com/KGJFNjMCQqMLGYQarRXHIw" TargetMode="External"/><Relationship Id="rId11" Type="http://schemas.openxmlformats.org/officeDocument/2006/relationships/image" Target="../media/image44.png"/><Relationship Id="rId5" Type="http://schemas.openxmlformats.org/officeDocument/2006/relationships/hyperlink" Target="https://www.facebook.com/SEatRIT/" TargetMode="External"/><Relationship Id="rId10" Type="http://schemas.openxmlformats.org/officeDocument/2006/relationships/image" Target="../media/image43.png"/><Relationship Id="rId4" Type="http://schemas.openxmlformats.org/officeDocument/2006/relationships/hyperlink" Target="http://www.rit.edu/study/data-science-ms" TargetMode="External"/><Relationship Id="rId9" Type="http://schemas.openxmlformats.org/officeDocument/2006/relationships/hyperlink" Target="http://www.se.rit.edu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7"/>
          <p:cNvSpPr txBox="1">
            <a:spLocks noGrp="1"/>
          </p:cNvSpPr>
          <p:nvPr>
            <p:ph type="body" sz="half" idx="4294967295"/>
          </p:nvPr>
        </p:nvSpPr>
        <p:spPr>
          <a:xfrm>
            <a:off x="952500" y="964712"/>
            <a:ext cx="7239000" cy="85955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/>
            <a:r>
              <a:rPr sz="2800" dirty="0"/>
              <a:t>Academia Day Session</a:t>
            </a:r>
          </a:p>
          <a:p>
            <a:pPr algn="ctr"/>
            <a:r>
              <a:rPr lang="en-US" sz="2800" dirty="0"/>
              <a:t>Fall</a:t>
            </a:r>
            <a:r>
              <a:rPr sz="2800" dirty="0"/>
              <a:t> 2021</a:t>
            </a:r>
            <a:r>
              <a:rPr lang="en-US" sz="2800" dirty="0"/>
              <a:t> (2211)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4183E-4470-4E16-8EC8-FA266F1A0709}"/>
              </a:ext>
            </a:extLst>
          </p:cNvPr>
          <p:cNvSpPr txBox="1"/>
          <p:nvPr/>
        </p:nvSpPr>
        <p:spPr>
          <a:xfrm>
            <a:off x="1418253" y="4448027"/>
            <a:ext cx="6615404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Masters of Science in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Software Engineering</a:t>
            </a:r>
            <a:endParaRPr lang="en-US" sz="24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Scott Hawker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	SE Graduate Program Director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F4983C-3E64-41F5-8497-9ED77BCC4F8A}"/>
              </a:ext>
            </a:extLst>
          </p:cNvPr>
          <p:cNvSpPr txBox="1"/>
          <p:nvPr/>
        </p:nvSpPr>
        <p:spPr>
          <a:xfrm>
            <a:off x="1418253" y="2462149"/>
            <a:ext cx="6615404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Masters of Science in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Data Science</a:t>
            </a:r>
            <a:endParaRPr lang="en-US" sz="24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Travis </a:t>
            </a:r>
            <a:r>
              <a:rPr lang="en-US" sz="2400" dirty="0" err="1"/>
              <a:t>Desell</a:t>
            </a:r>
            <a:endParaRPr lang="en-US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	DS Graduate Program Director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>
          <a:xfrm>
            <a:off x="825500" y="940568"/>
            <a:ext cx="8318500" cy="954107"/>
          </a:xfrm>
        </p:spPr>
        <p:txBody>
          <a:bodyPr>
            <a:spAutoFit/>
          </a:bodyPr>
          <a:lstStyle/>
          <a:p>
            <a:pPr algn="l" eaLnBrk="1" hangingPunct="1"/>
            <a:r>
              <a:rPr lang="en-US" sz="2800" b="1" dirty="0">
                <a:solidFill>
                  <a:srgbClr val="E46C0A"/>
                </a:solidFill>
              </a:rPr>
              <a:t>Our program is based on the four elements of the software engineer’s daily practice. 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idx="1"/>
          </p:nvPr>
        </p:nvSpPr>
        <p:spPr>
          <a:xfrm>
            <a:off x="914400" y="2267727"/>
            <a:ext cx="8229600" cy="2169821"/>
          </a:xfrm>
        </p:spPr>
        <p:txBody>
          <a:bodyPr>
            <a:spAutoFit/>
          </a:bodyPr>
          <a:lstStyle/>
          <a:p>
            <a:pPr eaLnBrk="1" hangingPunct="1"/>
            <a:r>
              <a:rPr lang="en-US" sz="2400" dirty="0"/>
              <a:t>Software engineering design</a:t>
            </a:r>
          </a:p>
          <a:p>
            <a:pPr eaLnBrk="1" hangingPunct="1"/>
            <a:r>
              <a:rPr lang="en-US" sz="2400" dirty="0"/>
              <a:t>Software development process (including programming)</a:t>
            </a:r>
          </a:p>
          <a:p>
            <a:pPr eaLnBrk="1" hangingPunct="1"/>
            <a:r>
              <a:rPr lang="en-US" sz="2400" dirty="0"/>
              <a:t>Teamwork</a:t>
            </a:r>
          </a:p>
          <a:p>
            <a:pPr eaLnBrk="1" hangingPunct="1"/>
            <a:r>
              <a:rPr lang="en-US" sz="2400" dirty="0"/>
              <a:t>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3281" y="4810600"/>
            <a:ext cx="6477437" cy="1015663"/>
          </a:xfrm>
          <a:prstGeom prst="rect">
            <a:avLst/>
          </a:prstGeom>
          <a:solidFill>
            <a:srgbClr val="DAEDEF"/>
          </a:solidFill>
          <a:ln>
            <a:solidFill>
              <a:srgbClr val="2D2D8A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By learning these four skills, you will be able to deliver software products that meet the customer’s needs, arrive on time, within budget, and operate without bugs.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3E7ED7-9525-4564-B48A-644D98517439}"/>
              </a:ext>
            </a:extLst>
          </p:cNvPr>
          <p:cNvSpPr/>
          <p:nvPr/>
        </p:nvSpPr>
        <p:spPr>
          <a:xfrm>
            <a:off x="4094349" y="3429000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Software Engineering Video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Teamwork &amp; Communication*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“Candidate needs to thrive in a </a:t>
            </a:r>
            <a:r>
              <a:rPr lang="en-US" altLang="en-US" sz="2400" dirty="0">
                <a:solidFill>
                  <a:srgbClr val="CC3300"/>
                </a:solidFill>
              </a:rPr>
              <a:t>team environment</a:t>
            </a:r>
            <a:r>
              <a:rPr lang="en-US" altLang="en-US" sz="2400" dirty="0">
                <a:solidFill>
                  <a:srgbClr val="000000"/>
                </a:solidFill>
              </a:rPr>
              <a:t>.”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“Will be a member of a </a:t>
            </a:r>
            <a:r>
              <a:rPr lang="en-US" altLang="en-US" sz="2400" dirty="0">
                <a:solidFill>
                  <a:srgbClr val="CC3300"/>
                </a:solidFill>
              </a:rPr>
              <a:t>multi-function team</a:t>
            </a:r>
            <a:r>
              <a:rPr lang="en-US" altLang="en-US" sz="2400" dirty="0">
                <a:solidFill>
                  <a:srgbClr val="000000"/>
                </a:solidFill>
              </a:rPr>
              <a:t> where exceptional interpersonal, written and oral </a:t>
            </a:r>
            <a:r>
              <a:rPr lang="en-US" altLang="en-US" sz="2400" dirty="0">
                <a:solidFill>
                  <a:srgbClr val="CC3300"/>
                </a:solidFill>
              </a:rPr>
              <a:t>communication skills</a:t>
            </a:r>
            <a:r>
              <a:rPr lang="en-US" altLang="en-US" sz="2400" dirty="0">
                <a:solidFill>
                  <a:srgbClr val="000000"/>
                </a:solidFill>
              </a:rPr>
              <a:t> are desired.” </a:t>
            </a:r>
          </a:p>
          <a:p>
            <a:r>
              <a:rPr lang="en-US" altLang="en-US" sz="2400" dirty="0">
                <a:solidFill>
                  <a:srgbClr val="000000"/>
                </a:solidFill>
              </a:rPr>
              <a:t>“Ability to </a:t>
            </a:r>
            <a:r>
              <a:rPr lang="en-US" altLang="en-US" sz="2400" dirty="0">
                <a:solidFill>
                  <a:srgbClr val="CC3300"/>
                </a:solidFill>
              </a:rPr>
              <a:t>adapt quickly</a:t>
            </a:r>
            <a:r>
              <a:rPr lang="en-US" altLang="en-US" sz="2400" dirty="0">
                <a:solidFill>
                  <a:srgbClr val="000000"/>
                </a:solidFill>
              </a:rPr>
              <a:t> and be effective in new situations.”</a:t>
            </a:r>
          </a:p>
          <a:p>
            <a:r>
              <a:rPr lang="en-US" altLang="en-US" sz="2400" dirty="0">
                <a:solidFill>
                  <a:srgbClr val="000000"/>
                </a:solidFill>
              </a:rPr>
              <a:t>“Is a team player, adept at </a:t>
            </a:r>
            <a:r>
              <a:rPr lang="en-US" altLang="en-US" sz="2400" dirty="0">
                <a:solidFill>
                  <a:srgbClr val="CC3300"/>
                </a:solidFill>
              </a:rPr>
              <a:t>building relationships</a:t>
            </a:r>
            <a:r>
              <a:rPr lang="en-US" altLang="en-US" sz="2400" dirty="0">
                <a:solidFill>
                  <a:srgbClr val="000000"/>
                </a:solidFill>
              </a:rPr>
              <a:t> across organizations.”</a:t>
            </a:r>
          </a:p>
          <a:p>
            <a:r>
              <a:rPr lang="en-US" altLang="en-US" sz="2400" dirty="0">
                <a:solidFill>
                  <a:srgbClr val="000000"/>
                </a:solidFill>
              </a:rPr>
              <a:t>“Maintain a </a:t>
            </a:r>
            <a:r>
              <a:rPr lang="en-US" altLang="en-US" sz="2400" dirty="0">
                <a:solidFill>
                  <a:srgbClr val="CC3300"/>
                </a:solidFill>
              </a:rPr>
              <a:t>professional attitude</a:t>
            </a:r>
            <a:r>
              <a:rPr lang="en-US" altLang="en-US" sz="2400" dirty="0">
                <a:solidFill>
                  <a:srgbClr val="000000"/>
                </a:solidFill>
              </a:rPr>
              <a:t> during all stages of development.”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06336" y="915984"/>
            <a:ext cx="482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 taken from actual SE job postings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9558F-1BAC-40C2-94E6-997C24B0898D}"/>
              </a:ext>
            </a:extLst>
          </p:cNvPr>
          <p:cNvSpPr txBox="1"/>
          <p:nvPr/>
        </p:nvSpPr>
        <p:spPr>
          <a:xfrm>
            <a:off x="625151" y="5909107"/>
            <a:ext cx="819227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2400" dirty="0"/>
              <a:t>Developing software is a highly social activity. A team sport.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858991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969819" y="2728308"/>
            <a:ext cx="7684654" cy="5726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254" y="3395659"/>
            <a:ext cx="207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Science &amp;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1246" y="3438787"/>
            <a:ext cx="373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 to Systems &amp; Products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57746" y="1128348"/>
            <a:ext cx="2641600" cy="14593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45673" y="1380966"/>
            <a:ext cx="1865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Computer</a:t>
            </a:r>
          </a:p>
          <a:p>
            <a:pPr algn="ctr"/>
            <a:r>
              <a:rPr lang="en-US" sz="2800" dirty="0"/>
              <a:t>Science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53359" y="1114492"/>
            <a:ext cx="2641600" cy="14593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51231" y="1324243"/>
            <a:ext cx="2145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Software</a:t>
            </a:r>
          </a:p>
          <a:p>
            <a:pPr algn="ctr"/>
            <a:r>
              <a:rPr lang="en-US" sz="2800" dirty="0"/>
              <a:t>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977" y="3887152"/>
            <a:ext cx="4009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Programming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Computing Theory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Algorithms and Data Structures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Data Management</a:t>
            </a:r>
          </a:p>
          <a:p>
            <a:pPr lvl="1">
              <a:buFont typeface="Arial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631825" lvl="2" indent="-174625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Where does technology need to be improved to meet application needs?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22006" y="3887152"/>
            <a:ext cx="3493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Product Requirements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Architecture &amp; Design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Software Construction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Development Process</a:t>
            </a:r>
          </a:p>
          <a:p>
            <a:pPr lvl="1">
              <a:buFont typeface="Arial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631825" lvl="1" indent="-174625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What’s the most appropriate technology for the applications’ requirements?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211782" y="1073481"/>
            <a:ext cx="1200727" cy="533775"/>
            <a:chOff x="4211782" y="345688"/>
            <a:chExt cx="1200727" cy="533775"/>
          </a:xfrm>
        </p:grpSpPr>
        <p:sp>
          <p:nvSpPr>
            <p:cNvPr id="14" name="Right Arrow 13"/>
            <p:cNvSpPr/>
            <p:nvPr/>
          </p:nvSpPr>
          <p:spPr>
            <a:xfrm>
              <a:off x="4211782" y="668178"/>
              <a:ext cx="1200727" cy="2112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7286" y="345688"/>
              <a:ext cx="804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Apply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5989" y="1956496"/>
            <a:ext cx="1200727" cy="516839"/>
            <a:chOff x="4175989" y="1228703"/>
            <a:chExt cx="1200727" cy="516839"/>
          </a:xfrm>
        </p:grpSpPr>
        <p:sp>
          <p:nvSpPr>
            <p:cNvPr id="15" name="Right Arrow 14"/>
            <p:cNvSpPr/>
            <p:nvPr/>
          </p:nvSpPr>
          <p:spPr>
            <a:xfrm rot="10800000">
              <a:off x="4175989" y="1228703"/>
              <a:ext cx="1200727" cy="2112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04591" y="1376210"/>
              <a:ext cx="95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Needs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18F19C7-DAB1-4BC0-8D1E-CF43E772E2BD}"/>
              </a:ext>
            </a:extLst>
          </p:cNvPr>
          <p:cNvSpPr txBox="1"/>
          <p:nvPr/>
        </p:nvSpPr>
        <p:spPr>
          <a:xfrm>
            <a:off x="1477946" y="138470"/>
            <a:ext cx="6683400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Differences Between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Computer Science and 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34533905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2"/>
          <p:cNvSpPr txBox="1">
            <a:spLocks noGrp="1"/>
          </p:cNvSpPr>
          <p:nvPr>
            <p:ph type="title"/>
          </p:nvPr>
        </p:nvSpPr>
        <p:spPr>
          <a:xfrm>
            <a:off x="1443037" y="985836"/>
            <a:ext cx="7239001" cy="1444629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t>What Does it Mean to Be A Data Scientist?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8001000" cy="114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The data scientist's daily job is to understand and create actionable information from data.</a:t>
            </a:r>
          </a:p>
        </p:txBody>
      </p:sp>
      <p:sp>
        <p:nvSpPr>
          <p:cNvPr id="15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62000" y="1524000"/>
            <a:ext cx="7924800" cy="5336846"/>
          </a:xfrm>
          <a:prstGeom prst="rect">
            <a:avLst/>
          </a:prstGeom>
        </p:spPr>
        <p:txBody>
          <a:bodyPr/>
          <a:lstStyle/>
          <a:p>
            <a:pPr marL="322324" indent="-322324" defTabSz="859536">
              <a:spcBef>
                <a:spcPts val="500"/>
              </a:spcBef>
              <a:defRPr sz="2200"/>
            </a:pPr>
            <a:r>
              <a:t>How do I collect and clean my data to make it machine readable/usable?</a:t>
            </a:r>
          </a:p>
          <a:p>
            <a:pPr marL="322324" indent="-322324" defTabSz="859536">
              <a:spcBef>
                <a:spcPts val="500"/>
              </a:spcBef>
              <a:defRPr sz="2200"/>
            </a:pPr>
            <a:r>
              <a:t>How do I store my data to make it secure and appropriately/easily accessible (big data)? </a:t>
            </a:r>
          </a:p>
          <a:p>
            <a:pPr marL="322324" indent="-322324" defTabSz="859536">
              <a:spcBef>
                <a:spcPts val="500"/>
              </a:spcBef>
              <a:defRPr sz="2200"/>
            </a:pPr>
            <a:r>
              <a:t>What kind of data do I have and what is my approach (unsupervised, semi-supervised, supervised)?</a:t>
            </a:r>
          </a:p>
          <a:p>
            <a:pPr marL="322324" indent="-322324" defTabSz="859536">
              <a:spcBef>
                <a:spcPts val="500"/>
              </a:spcBef>
              <a:defRPr sz="2200"/>
            </a:pPr>
            <a:r>
              <a:t>What algorithms should I use to get the information I need?</a:t>
            </a:r>
          </a:p>
          <a:p>
            <a:pPr marL="322324" indent="-322324" defTabSz="859536">
              <a:spcBef>
                <a:spcPts val="500"/>
              </a:spcBef>
              <a:defRPr sz="2200"/>
            </a:pPr>
            <a:r>
              <a:t>How can I make my analysis as efficient as possible (distributed/high performance computing)?</a:t>
            </a:r>
          </a:p>
          <a:p>
            <a:pPr marL="322324" indent="-322324" defTabSz="859536">
              <a:spcBef>
                <a:spcPts val="500"/>
              </a:spcBef>
              <a:defRPr sz="2200"/>
            </a:pPr>
            <a:r>
              <a:t>How can I visualize and explain the data and my results?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 anchor="b"/>
          <a:lstStyle>
            <a:lvl1pPr>
              <a:defRPr sz="3600" b="0" cap="none">
                <a:solidFill>
                  <a:srgbClr val="5B9898"/>
                </a:solidFill>
              </a:defRPr>
            </a:lvl1pPr>
          </a:lstStyle>
          <a:p>
            <a:r>
              <a:t>Applied Domains</a:t>
            </a:r>
          </a:p>
        </p:txBody>
      </p:sp>
      <p:sp>
        <p:nvSpPr>
          <p:cNvPr id="15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 anchor="t"/>
          <a:lstStyle/>
          <a:p>
            <a:pPr marL="308607" indent="-308607" defTabSz="822958">
              <a:lnSpc>
                <a:spcPct val="81000"/>
              </a:lnSpc>
              <a:spcBef>
                <a:spcPts val="500"/>
              </a:spcBef>
              <a:buClr>
                <a:srgbClr val="006666"/>
              </a:buClr>
              <a:buSzPct val="70000"/>
              <a:buChar char="○"/>
              <a:defRPr sz="2300">
                <a:solidFill>
                  <a:srgbClr val="3C7777"/>
                </a:solidFill>
              </a:defRPr>
            </a:pPr>
            <a:r>
              <a:t>A good data scientist should have the core knowledge to successfully apply their data science skills to a wide range of applied domains, but it can be beneficial to specialize.</a:t>
            </a:r>
          </a:p>
          <a:p>
            <a:pPr marL="308607" indent="-308607" defTabSz="822958">
              <a:lnSpc>
                <a:spcPct val="81000"/>
              </a:lnSpc>
              <a:spcBef>
                <a:spcPts val="500"/>
              </a:spcBef>
              <a:buClr>
                <a:srgbClr val="006666"/>
              </a:buClr>
              <a:buSzPct val="70000"/>
              <a:buChar char="○"/>
              <a:defRPr sz="2300">
                <a:solidFill>
                  <a:srgbClr val="3C7777"/>
                </a:solidFill>
              </a:defRPr>
            </a:pPr>
            <a:endParaRPr/>
          </a:p>
          <a:p>
            <a:pPr marL="308607" indent="-308607" defTabSz="822958">
              <a:lnSpc>
                <a:spcPct val="81000"/>
              </a:lnSpc>
              <a:spcBef>
                <a:spcPts val="500"/>
              </a:spcBef>
              <a:buClr>
                <a:srgbClr val="006666"/>
              </a:buClr>
              <a:buSzPct val="70000"/>
              <a:buChar char="○"/>
              <a:defRPr sz="2300">
                <a:solidFill>
                  <a:srgbClr val="3C7777"/>
                </a:solidFill>
              </a:defRPr>
            </a:pPr>
            <a:r>
              <a:t>Example Data Science Specializations:</a:t>
            </a:r>
          </a:p>
          <a:p>
            <a:pPr marL="668654" lvl="1" indent="-257175" defTabSz="822958">
              <a:lnSpc>
                <a:spcPct val="81000"/>
              </a:lnSpc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Bioinformatics</a:t>
            </a:r>
          </a:p>
          <a:p>
            <a:pPr marL="668654" lvl="1" indent="-257175" defTabSz="822958">
              <a:lnSpc>
                <a:spcPct val="81000"/>
              </a:lnSpc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Computational Finance</a:t>
            </a:r>
          </a:p>
          <a:p>
            <a:pPr marL="668654" lvl="1" indent="-257175" defTabSz="822958">
              <a:lnSpc>
                <a:spcPct val="81000"/>
              </a:lnSpc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Business Analytics</a:t>
            </a:r>
          </a:p>
          <a:p>
            <a:pPr marL="668654" lvl="1" indent="-257175" defTabSz="822958">
              <a:lnSpc>
                <a:spcPct val="81000"/>
              </a:lnSpc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Computer Vision</a:t>
            </a:r>
          </a:p>
          <a:p>
            <a:pPr marL="668654" lvl="1" indent="-257175" defTabSz="822958">
              <a:lnSpc>
                <a:spcPct val="81000"/>
              </a:lnSpc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Time Series Data Analytics</a:t>
            </a:r>
          </a:p>
          <a:p>
            <a:pPr marL="668654" lvl="1" indent="-257175" defTabSz="822958">
              <a:lnSpc>
                <a:spcPct val="81000"/>
              </a:lnSpc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Software Engineering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2"/>
          <p:cNvSpPr txBox="1">
            <a:spLocks noGrp="1"/>
          </p:cNvSpPr>
          <p:nvPr>
            <p:ph type="title"/>
          </p:nvPr>
        </p:nvSpPr>
        <p:spPr>
          <a:xfrm>
            <a:off x="533400" y="685798"/>
            <a:ext cx="8743950" cy="58896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t>What is Data Science All About?</a:t>
            </a:r>
          </a:p>
        </p:txBody>
      </p:sp>
      <p:sp>
        <p:nvSpPr>
          <p:cNvPr id="156" name="Content Placeholder 9"/>
          <p:cNvSpPr txBox="1">
            <a:spLocks noGrp="1"/>
          </p:cNvSpPr>
          <p:nvPr>
            <p:ph type="body" sz="half" idx="1"/>
          </p:nvPr>
        </p:nvSpPr>
        <p:spPr>
          <a:xfrm>
            <a:off x="457200" y="2941634"/>
            <a:ext cx="4038600" cy="3763966"/>
          </a:xfrm>
          <a:prstGeom prst="rect">
            <a:avLst/>
          </a:prstGeom>
        </p:spPr>
        <p:txBody>
          <a:bodyPr/>
          <a:lstStyle/>
          <a:p>
            <a:pPr marL="332612" indent="-332612" defTabSz="886967">
              <a:lnSpc>
                <a:spcPct val="80000"/>
              </a:lnSpc>
              <a:spcBef>
                <a:spcPts val="400"/>
              </a:spcBef>
              <a:defRPr sz="2000">
                <a:solidFill>
                  <a:srgbClr val="3C7777"/>
                </a:solidFill>
              </a:defRPr>
            </a:pPr>
            <a:r>
              <a:t>Pre-processing and Collection</a:t>
            </a:r>
          </a:p>
          <a:p>
            <a:pPr marL="776097" lvl="1" indent="-332613" defTabSz="886967">
              <a:lnSpc>
                <a:spcPct val="80000"/>
              </a:lnSpc>
              <a:spcBef>
                <a:spcPts val="400"/>
              </a:spcBef>
              <a:buChar char="○"/>
              <a:defRPr sz="1700">
                <a:solidFill>
                  <a:srgbClr val="3C7777"/>
                </a:solidFill>
              </a:defRPr>
            </a:pPr>
            <a:r>
              <a:t>Data sanitization</a:t>
            </a:r>
          </a:p>
          <a:p>
            <a:pPr marL="776097" lvl="1" indent="-332613" defTabSz="886967">
              <a:lnSpc>
                <a:spcPct val="80000"/>
              </a:lnSpc>
              <a:spcBef>
                <a:spcPts val="400"/>
              </a:spcBef>
              <a:buChar char="○"/>
              <a:defRPr sz="1700">
                <a:solidFill>
                  <a:srgbClr val="3C7777"/>
                </a:solidFill>
              </a:defRPr>
            </a:pPr>
            <a:r>
              <a:t>Scraping</a:t>
            </a:r>
          </a:p>
          <a:p>
            <a:pPr marL="332612" indent="-332612" defTabSz="886967">
              <a:lnSpc>
                <a:spcPct val="80000"/>
              </a:lnSpc>
              <a:spcBef>
                <a:spcPts val="400"/>
              </a:spcBef>
              <a:defRPr sz="2000">
                <a:solidFill>
                  <a:srgbClr val="3C7777"/>
                </a:solidFill>
              </a:defRPr>
            </a:pPr>
            <a:r>
              <a:t>Storage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700">
                <a:solidFill>
                  <a:srgbClr val="3C7777"/>
                </a:solidFill>
              </a:defRPr>
            </a:pPr>
            <a:r>
              <a:t>Big Data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700">
                <a:solidFill>
                  <a:srgbClr val="3C7777"/>
                </a:solidFill>
              </a:defRPr>
            </a:pPr>
            <a:r>
              <a:t>Database Systems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700">
                <a:solidFill>
                  <a:srgbClr val="3C7777"/>
                </a:solidFill>
              </a:defRPr>
            </a:pPr>
            <a:r>
              <a:t>Data Security</a:t>
            </a:r>
          </a:p>
          <a:p>
            <a:pPr marL="332612" indent="-332612" defTabSz="886967">
              <a:lnSpc>
                <a:spcPct val="80000"/>
              </a:lnSpc>
              <a:spcBef>
                <a:spcPts val="400"/>
              </a:spcBef>
              <a:defRPr sz="2000">
                <a:solidFill>
                  <a:srgbClr val="3C7777"/>
                </a:solidFill>
              </a:defRPr>
            </a:pPr>
            <a:r>
              <a:t>Computing: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700">
                <a:solidFill>
                  <a:srgbClr val="3C7777"/>
                </a:solidFill>
              </a:defRPr>
            </a:pPr>
            <a:r>
              <a:t>Parallel / Multi-threaded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700">
                <a:solidFill>
                  <a:srgbClr val="3C7777"/>
                </a:solidFill>
              </a:defRPr>
            </a:pPr>
            <a:r>
              <a:t>Distributed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700">
                <a:solidFill>
                  <a:srgbClr val="3C7777"/>
                </a:solidFill>
              </a:defRPr>
            </a:pPr>
            <a:r>
              <a:t>High-Performance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700">
                <a:solidFill>
                  <a:srgbClr val="3C7777"/>
                </a:solidFill>
              </a:defRPr>
            </a:pPr>
            <a:r>
              <a:t>Custom Hardware (GPUs)</a:t>
            </a:r>
          </a:p>
        </p:txBody>
      </p:sp>
      <p:sp>
        <p:nvSpPr>
          <p:cNvPr id="157" name="Content Placeholder 10"/>
          <p:cNvSpPr txBox="1"/>
          <p:nvPr/>
        </p:nvSpPr>
        <p:spPr>
          <a:xfrm>
            <a:off x="4648200" y="2941635"/>
            <a:ext cx="4038600" cy="376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rgbClr val="006666"/>
              </a:buClr>
              <a:buSzPct val="70000"/>
              <a:buChar char="○"/>
              <a:defRPr sz="2100"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Analysis/Analytics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Artificial Intelligence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Machine Learning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Statistics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Clustering / Unsupervised Learning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rgbClr val="006666"/>
              </a:buClr>
              <a:buSzPct val="70000"/>
              <a:buChar char="○"/>
              <a:defRPr sz="2100"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Visualization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Knowledge of visualization tools/frameworks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Types of visualizations</a:t>
            </a:r>
          </a:p>
        </p:txBody>
      </p:sp>
      <p:sp>
        <p:nvSpPr>
          <p:cNvPr id="158" name="Text Box 6"/>
          <p:cNvSpPr txBox="1"/>
          <p:nvPr/>
        </p:nvSpPr>
        <p:spPr>
          <a:xfrm>
            <a:off x="685800" y="1600200"/>
            <a:ext cx="8134351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2000" i="1"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Data science is a multi-disciplinary field that uses scientific methods, processes, algorithms and systems to extract knowledge and insights from structured and unstructured data.</a:t>
            </a:r>
          </a:p>
          <a:p>
            <a:pPr algn="r">
              <a:defRPr sz="1600" i="1"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-- https://en.wikipedia.org/wiki/Data_science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The College: GCCIS</a:t>
            </a:r>
          </a:p>
        </p:txBody>
      </p:sp>
      <p:sp>
        <p:nvSpPr>
          <p:cNvPr id="161" name="Rectangle 3"/>
          <p:cNvSpPr txBox="1">
            <a:spLocks noGrp="1"/>
          </p:cNvSpPr>
          <p:nvPr>
            <p:ph type="body" idx="1"/>
          </p:nvPr>
        </p:nvSpPr>
        <p:spPr>
          <a:xfrm>
            <a:off x="304799" y="1600200"/>
            <a:ext cx="8586218" cy="445656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</a:t>
            </a:r>
            <a:r>
              <a:rPr>
                <a:solidFill>
                  <a:srgbClr val="000000"/>
                </a:solidFill>
              </a:rPr>
              <a:t>olisano </a:t>
            </a:r>
            <a:r>
              <a:t>C</a:t>
            </a:r>
            <a:r>
              <a:rPr>
                <a:solidFill>
                  <a:srgbClr val="000000"/>
                </a:solidFill>
              </a:rPr>
              <a:t>ollege of </a:t>
            </a:r>
            <a:r>
              <a:t>C</a:t>
            </a:r>
            <a:r>
              <a:rPr>
                <a:solidFill>
                  <a:srgbClr val="000000"/>
                </a:solidFill>
              </a:rPr>
              <a:t>omputing and </a:t>
            </a:r>
            <a:r>
              <a:t>I</a:t>
            </a:r>
            <a:r>
              <a:rPr>
                <a:solidFill>
                  <a:srgbClr val="000000"/>
                </a:solidFill>
              </a:rPr>
              <a:t>nformation </a:t>
            </a:r>
            <a:r>
              <a:t>S</a:t>
            </a:r>
            <a:r>
              <a:rPr>
                <a:solidFill>
                  <a:srgbClr val="000000"/>
                </a:solidFill>
              </a:rPr>
              <a:t>ciences</a:t>
            </a:r>
          </a:p>
          <a:p>
            <a:pPr marL="0" indent="0">
              <a:buSzTx/>
              <a:buNone/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defRPr sz="2000"/>
            </a:pPr>
            <a:r>
              <a:t>Founded July 2001</a:t>
            </a:r>
          </a:p>
          <a:p>
            <a:pPr marL="0" indent="0">
              <a:buSzTx/>
              <a:buNone/>
              <a:defRPr sz="2000"/>
            </a:pPr>
            <a:endParaRPr/>
          </a:p>
          <a:p>
            <a:pPr>
              <a:spcBef>
                <a:spcPts val="400"/>
              </a:spcBef>
              <a:defRPr sz="2000"/>
            </a:pPr>
            <a:r>
              <a:t>Dean: Dr. Anne Haake</a:t>
            </a:r>
          </a:p>
        </p:txBody>
      </p:sp>
      <p:sp>
        <p:nvSpPr>
          <p:cNvPr id="162" name="TextBox 4"/>
          <p:cNvSpPr txBox="1"/>
          <p:nvPr/>
        </p:nvSpPr>
        <p:spPr>
          <a:xfrm>
            <a:off x="4729476" y="5641740"/>
            <a:ext cx="3213355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www.gccis.rit.edu/anne-haake</a:t>
            </a:r>
          </a:p>
        </p:txBody>
      </p:sp>
      <p:sp>
        <p:nvSpPr>
          <p:cNvPr id="163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284858" y="5973317"/>
            <a:ext cx="297911" cy="2819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/>
          </a:lstStyle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16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1343" y="2379134"/>
            <a:ext cx="4669974" cy="2971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The College: GCCIS</a:t>
            </a:r>
          </a:p>
        </p:txBody>
      </p:sp>
      <p:sp>
        <p:nvSpPr>
          <p:cNvPr id="167" name="Rectangle 3"/>
          <p:cNvSpPr txBox="1">
            <a:spLocks noGrp="1"/>
          </p:cNvSpPr>
          <p:nvPr>
            <p:ph type="body" idx="1"/>
          </p:nvPr>
        </p:nvSpPr>
        <p:spPr>
          <a:xfrm>
            <a:off x="304799" y="1600200"/>
            <a:ext cx="8586218" cy="445656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Department of Software Engineering</a:t>
            </a:r>
          </a:p>
          <a:p>
            <a:pPr marL="0" indent="0">
              <a:buSzTx/>
              <a:buNone/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indent="0">
              <a:buSzTx/>
              <a:buNone/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Professor and Chair: </a:t>
            </a:r>
          </a:p>
          <a:p>
            <a:pPr marL="742950" lvl="1" indent="-285750">
              <a:spcBef>
                <a:spcPts val="400"/>
              </a:spcBef>
              <a:buClr>
                <a:schemeClr val="accent2"/>
              </a:buClr>
              <a:defRPr sz="2000"/>
            </a:pPr>
            <a:r>
              <a:rPr dirty="0"/>
              <a:t>Naveen Sharma</a:t>
            </a:r>
          </a:p>
          <a:p>
            <a:pPr marL="297179" indent="-285750">
              <a:spcBef>
                <a:spcPts val="400"/>
              </a:spcBef>
              <a:buClr>
                <a:schemeClr val="accent2"/>
              </a:buClr>
              <a:defRPr sz="2000"/>
            </a:pPr>
            <a:r>
              <a:rPr lang="en-US" dirty="0"/>
              <a:t>Department </a:t>
            </a:r>
            <a:r>
              <a:rPr dirty="0"/>
              <a:t>Houses </a:t>
            </a:r>
          </a:p>
          <a:p>
            <a:pPr marL="742950" lvl="1" indent="-285750">
              <a:spcBef>
                <a:spcPts val="400"/>
              </a:spcBef>
              <a:buClr>
                <a:schemeClr val="accent2"/>
              </a:buClr>
              <a:defRPr sz="2000"/>
            </a:pPr>
            <a:r>
              <a:rPr dirty="0"/>
              <a:t>Software Engineering program	</a:t>
            </a:r>
          </a:p>
          <a:p>
            <a:pPr marL="742950" lvl="1" indent="-285750">
              <a:spcBef>
                <a:spcPts val="400"/>
              </a:spcBef>
              <a:buClr>
                <a:schemeClr val="accent2"/>
              </a:buClr>
              <a:defRPr sz="2000"/>
            </a:pPr>
            <a:r>
              <a:rPr dirty="0"/>
              <a:t>Data Science program (on campus)</a:t>
            </a:r>
          </a:p>
        </p:txBody>
      </p:sp>
      <p:sp>
        <p:nvSpPr>
          <p:cNvPr id="168" name="TextBox 4"/>
          <p:cNvSpPr txBox="1"/>
          <p:nvPr/>
        </p:nvSpPr>
        <p:spPr>
          <a:xfrm>
            <a:off x="4729476" y="5641740"/>
            <a:ext cx="4148690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https://www.linkedin.com/in/nsharma2</a:t>
            </a:r>
          </a:p>
        </p:txBody>
      </p:sp>
      <p:sp>
        <p:nvSpPr>
          <p:cNvPr id="169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284858" y="5973317"/>
            <a:ext cx="297911" cy="2819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/>
          </a:lstStyle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7023" y="2127020"/>
            <a:ext cx="2133602" cy="3200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College – continued</a:t>
            </a:r>
          </a:p>
        </p:txBody>
      </p:sp>
      <p:sp>
        <p:nvSpPr>
          <p:cNvPr id="173" name="Rectangle 3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Departments and Administrative Academic Units in GCCIS</a:t>
            </a:r>
          </a:p>
          <a:p>
            <a:pPr lvl="1"/>
            <a:r>
              <a:rPr lang="en-US" dirty="0"/>
              <a:t>Software Engineering</a:t>
            </a:r>
          </a:p>
          <a:p>
            <a:pPr lvl="2"/>
            <a:r>
              <a:rPr lang="en-US" dirty="0"/>
              <a:t>Including Data Science</a:t>
            </a:r>
          </a:p>
          <a:p>
            <a:pPr lvl="1"/>
            <a:r>
              <a:rPr lang="en-US" dirty="0"/>
              <a:t>Computer Science</a:t>
            </a:r>
          </a:p>
          <a:p>
            <a:pPr lvl="1"/>
            <a:r>
              <a:rPr lang="en-US" dirty="0"/>
              <a:t>Computer Security</a:t>
            </a:r>
          </a:p>
          <a:p>
            <a:pPr lvl="1"/>
            <a:r>
              <a:rPr lang="en-US" dirty="0"/>
              <a:t>School of Information Sciences (</a:t>
            </a:r>
            <a:r>
              <a:rPr lang="en-US" dirty="0" err="1"/>
              <a:t>iSchool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Including Information Systems and Technologies, Human Computer Interaction, and on-line Data Science</a:t>
            </a:r>
          </a:p>
          <a:p>
            <a:pPr lvl="1"/>
            <a:r>
              <a:rPr lang="en-US" dirty="0"/>
              <a:t>School of Interactive Games &amp; Media</a:t>
            </a:r>
          </a:p>
          <a:p>
            <a:pPr lvl="1"/>
            <a:r>
              <a:rPr lang="en-US" dirty="0"/>
              <a:t>Ph.D. Program</a:t>
            </a:r>
          </a:p>
          <a:p>
            <a:pPr lvl="2"/>
            <a:r>
              <a:rPr lang="en-US" dirty="0"/>
              <a:t>A Separate administrative unit for Ph.D. students across the college</a:t>
            </a:r>
          </a:p>
          <a:p>
            <a:pPr lvl="2"/>
            <a:r>
              <a:rPr lang="en-US" dirty="0"/>
              <a:t>Master’s Programs are in the Departments</a:t>
            </a:r>
          </a:p>
        </p:txBody>
      </p:sp>
      <p:sp>
        <p:nvSpPr>
          <p:cNvPr id="174" name="Slide Number Placeholder 1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>
            <a:lvl1pPr algn="ctr"/>
          </a:lstStyle>
          <a:p>
            <a:fld id="{86CB4B4D-7CA3-9044-876B-883B54F8677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xfrm>
            <a:off x="1370011" y="301625"/>
            <a:ext cx="7313615" cy="1143000"/>
          </a:xfrm>
          <a:prstGeom prst="rect">
            <a:avLst/>
          </a:prstGeom>
        </p:spPr>
        <p:txBody>
          <a:bodyPr/>
          <a:lstStyle/>
          <a:p>
            <a:r>
              <a:t>Recording</a:t>
            </a:r>
          </a:p>
        </p:txBody>
      </p:sp>
      <p:sp>
        <p:nvSpPr>
          <p:cNvPr id="119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0011" y="1827211"/>
            <a:ext cx="7313615" cy="4114805"/>
          </a:xfrm>
          <a:prstGeom prst="rect">
            <a:avLst/>
          </a:prstGeom>
        </p:spPr>
        <p:txBody>
          <a:bodyPr/>
          <a:lstStyle/>
          <a:p>
            <a:r>
              <a:t>Note: this meeting is being recorded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C1E518-7913-4E27-9A4B-8B1C50855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9" y="916192"/>
            <a:ext cx="7168243" cy="5792520"/>
          </a:xfrm>
          <a:prstGeom prst="rect">
            <a:avLst/>
          </a:prstGeom>
        </p:spPr>
      </p:pic>
      <p:sp>
        <p:nvSpPr>
          <p:cNvPr id="176" name="Title 1"/>
          <p:cNvSpPr txBox="1">
            <a:spLocks noGrp="1"/>
          </p:cNvSpPr>
          <p:nvPr>
            <p:ph type="title"/>
          </p:nvPr>
        </p:nvSpPr>
        <p:spPr>
          <a:xfrm>
            <a:off x="217528" y="251927"/>
            <a:ext cx="8804583" cy="6818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2400"/>
            </a:pPr>
            <a:r>
              <a:rPr b="1" dirty="0"/>
              <a:t>Software Engineering Curriculum</a:t>
            </a:r>
            <a:r>
              <a:rPr dirty="0"/>
              <a:t/>
            </a:r>
            <a:br>
              <a:rPr dirty="0"/>
            </a:br>
            <a:r>
              <a:rPr dirty="0"/>
              <a:t>Hands-on: Team projects, Small classes, Co-op/Intern</a:t>
            </a:r>
          </a:p>
        </p:txBody>
      </p:sp>
      <p:sp>
        <p:nvSpPr>
          <p:cNvPr id="178" name="Rectangle 3"/>
          <p:cNvSpPr txBox="1"/>
          <p:nvPr/>
        </p:nvSpPr>
        <p:spPr>
          <a:xfrm rot="16200000">
            <a:off x="2961778" y="2854831"/>
            <a:ext cx="77900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Co-op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DS Curriculum Flowchart</a:t>
            </a:r>
            <a:br/>
            <a:r>
              <a:t>(Three Semester)</a:t>
            </a:r>
          </a:p>
        </p:txBody>
      </p:sp>
      <p:pic>
        <p:nvPicPr>
          <p:cNvPr id="181" name="msds_curriculum_2020_11_02.png" descr="msds_curriculum_2020_11_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3920" y="1559914"/>
            <a:ext cx="6776160" cy="5094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DS Curriculum Flowchart</a:t>
            </a:r>
          </a:p>
          <a:p>
            <a:pPr>
              <a:defRPr sz="3200"/>
            </a:pPr>
            <a:r>
              <a:t>(Four Semester)</a:t>
            </a:r>
          </a:p>
        </p:txBody>
      </p:sp>
      <p:pic>
        <p:nvPicPr>
          <p:cNvPr id="184" name="msds_curriculum_2021_01_14_4_semester.png" descr="msds_curriculum_2021_01_14_4_semes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1345" y="1581879"/>
            <a:ext cx="6801310" cy="5136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>
            <a:spLocks noGrp="1"/>
          </p:cNvSpPr>
          <p:nvPr>
            <p:ph type="title"/>
          </p:nvPr>
        </p:nvSpPr>
        <p:spPr>
          <a:xfrm>
            <a:off x="430763" y="307909"/>
            <a:ext cx="8001000" cy="472751"/>
          </a:xfrm>
          <a:prstGeom prst="rect">
            <a:avLst/>
          </a:prstGeom>
        </p:spPr>
        <p:txBody>
          <a:bodyPr/>
          <a:lstStyle/>
          <a:p>
            <a:pPr algn="ctr" defTabSz="658368">
              <a:defRPr sz="2200" b="1"/>
            </a:pPr>
            <a:r>
              <a:rPr dirty="0"/>
              <a:t>SE and DS Research Areas</a:t>
            </a:r>
            <a:r>
              <a:rPr lang="en-US" dirty="0"/>
              <a:t> </a:t>
            </a:r>
            <a:r>
              <a:rPr dirty="0"/>
              <a:t>– Broad View</a:t>
            </a:r>
          </a:p>
        </p:txBody>
      </p:sp>
      <p:graphicFrame>
        <p:nvGraphicFramePr>
          <p:cNvPr id="203" name="Table 3"/>
          <p:cNvGraphicFramePr/>
          <p:nvPr>
            <p:extLst>
              <p:ext uri="{D42A27DB-BD31-4B8C-83A1-F6EECF244321}">
                <p14:modId xmlns:p14="http://schemas.microsoft.com/office/powerpoint/2010/main" val="1823138768"/>
              </p:ext>
            </p:extLst>
          </p:nvPr>
        </p:nvGraphicFramePr>
        <p:xfrm>
          <a:off x="430763" y="967273"/>
          <a:ext cx="8382000" cy="544091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600"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Faculty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  <a:sym typeface="Calibri"/>
                        </a:rPr>
                        <a:t>Research Areas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Andy Meneely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Engineering Secure Software Systems | Empirical Software Engineering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US" sz="1200" dirty="0" err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Ashique</a:t>
                      </a:r>
                      <a:r>
                        <a:rPr lang="en-US"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 </a:t>
                      </a:r>
                      <a:r>
                        <a:rPr lang="en-US" sz="1200" dirty="0" err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KhudaBukhsh</a:t>
                      </a:r>
                      <a:r>
                        <a:rPr lang="en-US"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 </a:t>
                      </a:r>
                      <a:endParaRPr sz="1200" dirty="0">
                        <a:latin typeface="Avenir Book"/>
                        <a:ea typeface="Avenir Book"/>
                        <a:cs typeface="Avenir Book"/>
                        <a:sym typeface="Avenir Book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US"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AI for social impact | Natural language processing | Machine learning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255176727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Christian Newman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US"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Program Comprehension | Natural Language Processing | Empirical Software Engineering | Source Code Analysis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405651968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Dan </a:t>
                      </a:r>
                      <a:r>
                        <a:rPr sz="1200" dirty="0" err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Krutz</a:t>
                      </a:r>
                      <a:endParaRPr sz="1200" dirty="0">
                        <a:latin typeface="Avenir Book"/>
                        <a:ea typeface="Avenir Book"/>
                        <a:cs typeface="Avenir Book"/>
                        <a:sym typeface="Avenir Book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US"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Self Adaptive Systems | Decision Support Systems | Computing Education</a:t>
                      </a:r>
                      <a:endParaRPr sz="1200" dirty="0">
                        <a:latin typeface="Avenir Book"/>
                        <a:ea typeface="Avenir Book"/>
                        <a:cs typeface="Avenir Book"/>
                        <a:sym typeface="Avenir Book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Mehdi Mirakhorli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Application of Machine Learning to Software Architecture | Software Traceability and Software Security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 err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Mihail</a:t>
                      </a: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 </a:t>
                      </a:r>
                      <a:r>
                        <a:rPr sz="1200" dirty="0" err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Barbosu</a:t>
                      </a:r>
                      <a:endParaRPr sz="1200" dirty="0">
                        <a:latin typeface="Avenir Book"/>
                        <a:ea typeface="Avenir Book"/>
                        <a:cs typeface="Avenir Book"/>
                        <a:sym typeface="Avenir Book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Mathematics | Statistics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378251659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Mohamed </a:t>
                      </a:r>
                      <a:r>
                        <a:rPr sz="1200" dirty="0" err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Wiem</a:t>
                      </a: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 </a:t>
                      </a:r>
                      <a:r>
                        <a:rPr sz="1200" dirty="0" err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Mkouer</a:t>
                      </a:r>
                      <a:endParaRPr sz="1200" dirty="0">
                        <a:latin typeface="Avenir Book"/>
                        <a:ea typeface="Avenir Book"/>
                        <a:cs typeface="Avenir Book"/>
                        <a:sym typeface="Avenir Book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Search-based Software Engineering | Software Refactoring and Re-modularization | Bug Management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2634985105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Naveen Sharma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Self-* and adaptive software system for immune/resilient infrastructure | Urban data science and software applications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20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US"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Nidhi Rastogi</a:t>
                      </a:r>
                      <a:endParaRPr sz="1200" dirty="0">
                        <a:latin typeface="Avenir Book"/>
                        <a:ea typeface="Avenir Book"/>
                        <a:cs typeface="Avenir Book"/>
                        <a:sym typeface="Avenir Book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US"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Applied Machine Learning | Security &amp; Privacy | Autonomous Vehicles | Graphs</a:t>
                      </a:r>
                      <a:endParaRPr sz="1200" dirty="0">
                        <a:latin typeface="Avenir Book"/>
                        <a:ea typeface="Avenir Book"/>
                        <a:cs typeface="Avenir Book"/>
                        <a:sym typeface="Avenir Book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5907299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Robert Parody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Applied Statistics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2009159445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Scott Hawker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Software Process Mining | Model-Driven Software Development</a:t>
                      </a:r>
                      <a:r>
                        <a:rPr lang="en-US"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 | Domain-Specific Languages</a:t>
                      </a:r>
                      <a:endParaRPr sz="1200" dirty="0">
                        <a:latin typeface="Avenir Book"/>
                        <a:ea typeface="Avenir Book"/>
                        <a:cs typeface="Avenir Book"/>
                        <a:sym typeface="Avenir Book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Travis </a:t>
                      </a:r>
                      <a:r>
                        <a:rPr sz="1200" dirty="0" err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Desell</a:t>
                      </a:r>
                      <a:endParaRPr sz="1200" dirty="0">
                        <a:latin typeface="Avenir Book"/>
                        <a:ea typeface="Avenir Book"/>
                        <a:cs typeface="Avenir Book"/>
                        <a:sym typeface="Avenir Book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Data Science | High-performance &amp; distributed computing | Machine learning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Qi Yu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Machine Learning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Zhe Yu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Machine Learning | Information Retrieval | Human-Centered Software Engineering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le 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Co-Op</a:t>
            </a:r>
          </a:p>
        </p:txBody>
      </p:sp>
      <p:sp>
        <p:nvSpPr>
          <p:cNvPr id="28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42950" lvl="1" indent="-285750">
              <a:buClr>
                <a:schemeClr val="accent2"/>
              </a:buClr>
              <a:defRPr sz="2500"/>
            </a:pPr>
            <a:endParaRPr dirty="0"/>
          </a:p>
          <a:p>
            <a:r>
              <a:rPr dirty="0"/>
              <a:t>Co-op is a privilege</a:t>
            </a:r>
          </a:p>
          <a:p>
            <a:r>
              <a:rPr dirty="0"/>
              <a:t>Full-time students and GPA &gt;= 3.0 </a:t>
            </a:r>
          </a:p>
          <a:p>
            <a:r>
              <a:rPr dirty="0"/>
              <a:t>Completed &gt;= 18 on-campus credits of the MS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the RIT Career and Co-op Services to find a co-op or permanent job upon graduation</a:t>
            </a:r>
            <a:endParaRPr dirty="0"/>
          </a:p>
        </p:txBody>
      </p:sp>
      <p:sp>
        <p:nvSpPr>
          <p:cNvPr id="290" name="Date Placeholder 5"/>
          <p:cNvSpPr txBox="1"/>
          <p:nvPr/>
        </p:nvSpPr>
        <p:spPr>
          <a:xfrm>
            <a:off x="457200" y="6423660"/>
            <a:ext cx="2133600" cy="28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8/16/2019</a:t>
            </a:r>
          </a:p>
        </p:txBody>
      </p:sp>
      <p:sp>
        <p:nvSpPr>
          <p:cNvPr id="291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8388884" y="6423659"/>
            <a:ext cx="297911" cy="2819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016889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itle 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Co-Op – Bad Things</a:t>
            </a:r>
          </a:p>
        </p:txBody>
      </p:sp>
      <p:sp>
        <p:nvSpPr>
          <p:cNvPr id="29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defRPr sz="2500"/>
            </a:pPr>
            <a:r>
              <a:t>If you are found responsible for academic dishonesty</a:t>
            </a:r>
            <a:endParaRPr sz="26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/>
            </a:pPr>
            <a:r>
              <a:t>Future co-op will most likely not be granted</a:t>
            </a:r>
            <a:endParaRPr sz="23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/>
            </a:pPr>
            <a:r>
              <a:t>Scholarship will be removed</a:t>
            </a:r>
            <a:endParaRPr sz="2300"/>
          </a:p>
          <a:p>
            <a:pPr marL="342900" indent="-342900">
              <a:lnSpc>
                <a:spcPct val="90000"/>
              </a:lnSpc>
              <a:defRPr sz="2500"/>
            </a:pPr>
            <a:r>
              <a:t>If co-op report from your employer is very bad</a:t>
            </a:r>
            <a:endParaRPr sz="26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/>
            </a:pPr>
            <a:r>
              <a:t>Future co-op will most likely not be granted</a:t>
            </a:r>
            <a:endParaRPr sz="2300"/>
          </a:p>
          <a:p>
            <a:pPr marL="342900" indent="-342900">
              <a:lnSpc>
                <a:spcPct val="90000"/>
              </a:lnSpc>
              <a:defRPr sz="2500"/>
            </a:pPr>
            <a:r>
              <a:t>If you renege a co-op</a:t>
            </a:r>
            <a:endParaRPr sz="26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/>
            </a:pPr>
            <a:r>
              <a:t>Future co-op will not be granted</a:t>
            </a:r>
            <a:endParaRPr sz="23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/>
            </a:pPr>
            <a:r>
              <a:t>Scholarship will be removed</a:t>
            </a:r>
          </a:p>
        </p:txBody>
      </p:sp>
    </p:spTree>
    <p:extLst>
      <p:ext uri="{BB962C8B-B14F-4D97-AF65-F5344CB8AC3E}">
        <p14:creationId xmlns:p14="http://schemas.microsoft.com/office/powerpoint/2010/main" val="325698140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/>
          <a:p>
            <a:r>
              <a:t>TWO Important messages</a:t>
            </a:r>
          </a:p>
        </p:txBody>
      </p:sp>
      <p:sp>
        <p:nvSpPr>
          <p:cNvPr id="190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4"/>
          <p:cNvSpPr txBox="1">
            <a:spLocks noGrp="1"/>
          </p:cNvSpPr>
          <p:nvPr>
            <p:ph type="title"/>
          </p:nvPr>
        </p:nvSpPr>
        <p:spPr>
          <a:xfrm>
            <a:off x="1370011" y="301625"/>
            <a:ext cx="7313615" cy="1143000"/>
          </a:xfrm>
          <a:prstGeom prst="rect">
            <a:avLst/>
          </a:prstGeom>
        </p:spPr>
        <p:txBody>
          <a:bodyPr/>
          <a:lstStyle/>
          <a:p>
            <a:r>
              <a:t>Classroom Protocol for COVID</a:t>
            </a:r>
          </a:p>
        </p:txBody>
      </p:sp>
      <p:sp>
        <p:nvSpPr>
          <p:cNvPr id="19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6874" y="1715379"/>
            <a:ext cx="7313615" cy="4547275"/>
          </a:xfrm>
          <a:prstGeom prst="rect">
            <a:avLst/>
          </a:prstGeom>
        </p:spPr>
        <p:txBody>
          <a:bodyPr/>
          <a:lstStyle/>
          <a:p>
            <a:pPr marL="322325" indent="-322325" defTabSz="859536">
              <a:lnSpc>
                <a:spcPct val="80000"/>
              </a:lnSpc>
              <a:spcBef>
                <a:spcPts val="500"/>
              </a:spcBef>
              <a:defRPr sz="1692"/>
            </a:pPr>
            <a:r>
              <a:t>When you come to class, *wait for the prior class to leave* before entering. </a:t>
            </a:r>
            <a:endParaRPr sz="1410"/>
          </a:p>
          <a:p>
            <a:pPr marL="741348" lvl="1" indent="-311580" defTabSz="859536">
              <a:lnSpc>
                <a:spcPct val="80000"/>
              </a:lnSpc>
              <a:spcBef>
                <a:spcPts val="500"/>
              </a:spcBef>
              <a:defRPr sz="1692"/>
            </a:pPr>
            <a:r>
              <a:t>Please don't congregate in the hall. </a:t>
            </a:r>
            <a:endParaRPr sz="1410"/>
          </a:p>
          <a:p>
            <a:pPr marL="741348" lvl="1" indent="-311580" defTabSz="859536">
              <a:lnSpc>
                <a:spcPct val="80000"/>
              </a:lnSpc>
              <a:spcBef>
                <a:spcPts val="500"/>
              </a:spcBef>
              <a:defRPr sz="1692"/>
            </a:pPr>
            <a:r>
              <a:t>Try not to arrive till 5 minutes before class. </a:t>
            </a:r>
            <a:endParaRPr sz="1410"/>
          </a:p>
          <a:p>
            <a:pPr marL="741348" lvl="1" indent="-311580" defTabSz="859536">
              <a:lnSpc>
                <a:spcPct val="80000"/>
              </a:lnSpc>
              <a:spcBef>
                <a:spcPts val="500"/>
              </a:spcBef>
              <a:defRPr sz="1692"/>
            </a:pPr>
            <a:r>
              <a:t>For students in class, please leave the room when class ends, so we have time for crowds to clear out.</a:t>
            </a:r>
            <a:br/>
            <a:endParaRPr/>
          </a:p>
          <a:p>
            <a:pPr marL="322325" indent="-322325" defTabSz="859536">
              <a:lnSpc>
                <a:spcPct val="80000"/>
              </a:lnSpc>
              <a:spcBef>
                <a:spcPts val="500"/>
              </a:spcBef>
              <a:defRPr sz="1692"/>
            </a:pPr>
            <a:r>
              <a:t>Clean off the computer when you sit down, and clean it off again before you leave</a:t>
            </a:r>
            <a:br/>
            <a:endParaRPr/>
          </a:p>
          <a:p>
            <a:pPr marL="322325" indent="-322325" defTabSz="859536">
              <a:lnSpc>
                <a:spcPct val="80000"/>
              </a:lnSpc>
              <a:spcBef>
                <a:spcPts val="500"/>
              </a:spcBef>
              <a:defRPr sz="1692"/>
            </a:pPr>
            <a:r>
              <a:t>Please don't congregate in the halls, or in class after class-time</a:t>
            </a:r>
            <a:endParaRPr sz="1410"/>
          </a:p>
          <a:p>
            <a:pPr marL="322325" indent="-322325" defTabSz="859536">
              <a:lnSpc>
                <a:spcPct val="80000"/>
              </a:lnSpc>
              <a:spcBef>
                <a:spcPts val="500"/>
              </a:spcBef>
              <a:defRPr sz="1692"/>
            </a:pPr>
            <a:endParaRPr sz="1410"/>
          </a:p>
          <a:p>
            <a:pPr marL="322325" indent="-322325" defTabSz="859536">
              <a:lnSpc>
                <a:spcPct val="80000"/>
              </a:lnSpc>
              <a:spcBef>
                <a:spcPts val="500"/>
              </a:spcBef>
              <a:defRPr sz="1692"/>
            </a:pPr>
            <a:r>
              <a:t>If you come to class without a mask, you will be given a disposable mask or asked to leave the room</a:t>
            </a:r>
            <a:br/>
            <a:endParaRPr/>
          </a:p>
          <a:p>
            <a:pPr marL="322325" indent="-322325" defTabSz="859536">
              <a:lnSpc>
                <a:spcPct val="80000"/>
              </a:lnSpc>
              <a:spcBef>
                <a:spcPts val="500"/>
              </a:spcBef>
              <a:defRPr sz="1692"/>
            </a:pPr>
            <a:r>
              <a:t>I know this is hard and this is inconvenient; but this is the right thing to do!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Plagiarism and Cheating</a:t>
            </a:r>
          </a:p>
        </p:txBody>
      </p:sp>
      <p:sp>
        <p:nvSpPr>
          <p:cNvPr id="196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09"/>
            <a:ext cx="7313611" cy="4649791"/>
          </a:xfrm>
          <a:prstGeom prst="rect">
            <a:avLst/>
          </a:prstGeom>
        </p:spPr>
        <p:txBody>
          <a:bodyPr/>
          <a:lstStyle/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Plagiarism and cheating will not be tolerated at RIT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600"/>
            </a:pPr>
            <a:r>
              <a:t>Copying another person’s homework or models and code 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600"/>
            </a:pPr>
            <a:r>
              <a:t>Giving another student’s models, code, or answers on assignments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600"/>
            </a:pPr>
            <a:r>
              <a:t>Copying from the Web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600"/>
            </a:pPr>
            <a:r>
              <a:t>Copying text/writing that is not your own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600"/>
            </a:pPr>
            <a:r>
              <a:t>Working with peers when not given permission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600"/>
            </a:pPr>
            <a:r>
              <a:t>etc.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It is your responsibility to obtain a good understanding of what plagiarism is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The library is a good source of information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Plagiarism or cheating can result in an “F” for an assignment or an “F” in the course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Scholarship will be taken away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I-20 Program Extension may not be granted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Suspension is possible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>
                <a:solidFill>
                  <a:srgbClr val="FF0000"/>
                </a:solidFill>
              </a:defRPr>
            </a:pPr>
            <a:r>
              <a:t>THIS IS SERIOUS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Wrap-up</a:t>
            </a:r>
          </a:p>
        </p:txBody>
      </p:sp>
      <p:sp>
        <p:nvSpPr>
          <p:cNvPr id="199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r>
              <a:t>Any questions?</a:t>
            </a:r>
          </a:p>
          <a:p>
            <a:r>
              <a:t>Any comments?</a:t>
            </a:r>
          </a:p>
          <a:p>
            <a:r>
              <a:t>Any concerns?</a:t>
            </a:r>
          </a:p>
          <a:p>
            <a:endParaRPr/>
          </a:p>
          <a:p>
            <a:r>
              <a:t>Any Excitement?!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915192" y="124343"/>
            <a:ext cx="7313615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D0E35-E06F-4ED3-8883-663531890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9079" y="1444625"/>
            <a:ext cx="7313615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9:00-9:15 Welcome and Agenda Review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9:15-10:15  Program Overviews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Software Engineering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 Science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10:15-10:30 Break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10:30-11:00 Meet the faculty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11:00-12:00 Questions and Open Advising for those that need 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/>
          <a:p>
            <a:r>
              <a:t>Administrative Details</a:t>
            </a:r>
          </a:p>
        </p:txBody>
      </p:sp>
      <p:sp>
        <p:nvSpPr>
          <p:cNvPr id="202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3"/>
          <p:cNvSpPr txBox="1">
            <a:spLocks noGrp="1"/>
          </p:cNvSpPr>
          <p:nvPr>
            <p:ph type="title"/>
          </p:nvPr>
        </p:nvSpPr>
        <p:spPr>
          <a:xfrm>
            <a:off x="1443037" y="985837"/>
            <a:ext cx="7239001" cy="1444627"/>
          </a:xfrm>
          <a:prstGeom prst="rect">
            <a:avLst/>
          </a:prstGeom>
        </p:spPr>
        <p:txBody>
          <a:bodyPr/>
          <a:lstStyle/>
          <a:p>
            <a:r>
              <a:t>Administrative Details</a:t>
            </a:r>
          </a:p>
        </p:txBody>
      </p:sp>
      <p:sp>
        <p:nvSpPr>
          <p:cNvPr id="205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1548292" y="2973445"/>
            <a:ext cx="7239001" cy="3456469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80000"/>
              </a:lnSpc>
              <a:buSzPct val="100000"/>
              <a:buFont typeface="Arial"/>
              <a:buChar char="•"/>
              <a:defRPr sz="2600"/>
            </a:pPr>
            <a:r>
              <a:t>Read the following slides and raise any questions that you have</a:t>
            </a:r>
          </a:p>
          <a:p>
            <a:pPr marL="457200" indent="-457200">
              <a:lnSpc>
                <a:spcPct val="80000"/>
              </a:lnSpc>
              <a:buSzPct val="100000"/>
              <a:buFont typeface="Arial"/>
              <a:buChar char="•"/>
              <a:defRPr sz="2600"/>
            </a:pPr>
            <a:r>
              <a:t>Reference the slides as you fill out forms, etc.</a:t>
            </a:r>
          </a:p>
          <a:p>
            <a:pPr marL="457200" indent="-457200">
              <a:lnSpc>
                <a:spcPct val="80000"/>
              </a:lnSpc>
              <a:buSzPct val="100000"/>
              <a:buFont typeface="Arial"/>
              <a:buChar char="•"/>
              <a:defRPr sz="2600"/>
            </a:pPr>
            <a:r>
              <a:t>These slides will be available on the department web site</a:t>
            </a:r>
          </a:p>
          <a:p>
            <a:pPr marL="1245869" lvl="1" indent="-457200">
              <a:lnSpc>
                <a:spcPct val="80000"/>
              </a:lnSpc>
              <a:buFont typeface="Arial"/>
              <a:buChar char="•"/>
              <a:defRPr sz="2600"/>
            </a:pPr>
            <a:r>
              <a:t>The web site is your first stop for administrative and procedural information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2"/>
          <p:cNvSpPr txBox="1">
            <a:spLocks noGrp="1"/>
          </p:cNvSpPr>
          <p:nvPr>
            <p:ph type="title"/>
          </p:nvPr>
        </p:nvSpPr>
        <p:spPr>
          <a:xfrm>
            <a:off x="1370011" y="301625"/>
            <a:ext cx="7313615" cy="1143000"/>
          </a:xfrm>
          <a:prstGeom prst="rect">
            <a:avLst/>
          </a:prstGeom>
        </p:spPr>
        <p:txBody>
          <a:bodyPr/>
          <a:lstStyle/>
          <a:p>
            <a:r>
              <a:t>SE/DS Computer Account</a:t>
            </a:r>
          </a:p>
        </p:txBody>
      </p:sp>
      <p:sp>
        <p:nvSpPr>
          <p:cNvPr id="208" name="Rectangle 3"/>
          <p:cNvSpPr txBox="1">
            <a:spLocks noGrp="1"/>
          </p:cNvSpPr>
          <p:nvPr>
            <p:ph type="body" idx="1"/>
          </p:nvPr>
        </p:nvSpPr>
        <p:spPr>
          <a:xfrm>
            <a:off x="1370011" y="1827211"/>
            <a:ext cx="7313615" cy="411480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600"/>
            </a:pPr>
            <a:r>
              <a:t>GCCIS has consolidated its system administration support (gccsit@rit.edu)</a:t>
            </a:r>
          </a:p>
          <a:p>
            <a:pPr>
              <a:lnSpc>
                <a:spcPct val="90000"/>
              </a:lnSpc>
              <a:defRPr sz="2600"/>
            </a:pPr>
            <a:r>
              <a:t>You will be assigned a departmental account</a:t>
            </a:r>
          </a:p>
          <a:p>
            <a:pPr>
              <a:lnSpc>
                <a:spcPct val="90000"/>
              </a:lnSpc>
              <a:defRPr sz="2600"/>
            </a:pPr>
            <a:r>
              <a:t>Can use it in SE classrooms, labs, team rooms</a:t>
            </a:r>
          </a:p>
          <a:p>
            <a:pPr>
              <a:lnSpc>
                <a:spcPct val="90000"/>
              </a:lnSpc>
              <a:defRPr sz="2600"/>
            </a:pPr>
            <a:r>
              <a:t>Print Quota</a:t>
            </a:r>
          </a:p>
          <a:p>
            <a:pPr>
              <a:lnSpc>
                <a:spcPct val="90000"/>
              </a:lnSpc>
              <a:defRPr sz="2600"/>
            </a:pPr>
            <a:r>
              <a:t>Storage Quota</a:t>
            </a:r>
          </a:p>
          <a:p>
            <a:pPr>
              <a:lnSpc>
                <a:spcPct val="90000"/>
              </a:lnSpc>
              <a:defRPr sz="2600"/>
            </a:pPr>
            <a:r>
              <a:t>Team Room Access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Codes &amp; Abbreviations to Know</a:t>
            </a:r>
          </a:p>
        </p:txBody>
      </p:sp>
      <p:graphicFrame>
        <p:nvGraphicFramePr>
          <p:cNvPr id="211" name="Group 23"/>
          <p:cNvGraphicFramePr/>
          <p:nvPr/>
        </p:nvGraphicFramePr>
        <p:xfrm>
          <a:off x="1371600" y="1828800"/>
          <a:ext cx="7312024" cy="437522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656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303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 i="1">
                          <a:sym typeface="Calibri"/>
                        </a:defRPr>
                      </a:pPr>
                      <a:r>
                        <a:t>Software Engineering</a:t>
                      </a:r>
                    </a:p>
                    <a:p>
                      <a:pPr algn="l">
                        <a:spcBef>
                          <a:spcPts val="400"/>
                        </a:spcBef>
                        <a:defRPr sz="2000" i="1">
                          <a:sym typeface="Calibri"/>
                        </a:defRPr>
                      </a:pPr>
                      <a:r>
                        <a:t>Data Science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z="3600" b="1">
                          <a:sym typeface="Calibri"/>
                        </a:defRPr>
                      </a:pPr>
                      <a:r>
                        <a:t>SE</a:t>
                      </a:r>
                    </a:p>
                    <a:p>
                      <a:pPr algn="ctr">
                        <a:spcBef>
                          <a:spcPts val="800"/>
                        </a:spcBef>
                        <a:defRPr sz="3600" b="1">
                          <a:sym typeface="Calibri"/>
                        </a:defRPr>
                      </a:pPr>
                      <a:r>
                        <a:t>DS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303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 i="1">
                          <a:sym typeface="Calibri"/>
                        </a:rPr>
                        <a:t>Golisano College of Computing &amp; Information Sciences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z="1800"/>
                      </a:pPr>
                      <a:r>
                        <a:rPr sz="3600" b="1">
                          <a:sym typeface="Calibri"/>
                        </a:rPr>
                        <a:t>GCCIS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303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 i="1">
                          <a:sym typeface="Calibri"/>
                        </a:rPr>
                        <a:t>Program Codes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z="3600" b="1">
                          <a:sym typeface="Calibri"/>
                        </a:defRPr>
                      </a:pPr>
                      <a:r>
                        <a:t>SWEN</a:t>
                      </a:r>
                      <a:r>
                        <a:rPr b="0"/>
                        <a:t> or </a:t>
                      </a:r>
                      <a:r>
                        <a:t>DSCI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303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 i="1">
                          <a:sym typeface="Calibri"/>
                        </a:rPr>
                        <a:t>Year level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z="1800"/>
                      </a:pPr>
                      <a:r>
                        <a:rPr sz="3600" b="1">
                          <a:sym typeface="Calibri"/>
                        </a:rPr>
                        <a:t>6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Contacts</a:t>
            </a:r>
          </a:p>
        </p:txBody>
      </p:sp>
      <p:sp>
        <p:nvSpPr>
          <p:cNvPr id="214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pPr marL="332613" indent="-332613" defTabSz="886966">
              <a:defRPr sz="2800"/>
            </a:pPr>
            <a:r>
              <a:rPr dirty="0"/>
              <a:t>Who to contact</a:t>
            </a:r>
          </a:p>
          <a:p>
            <a:pPr marL="720661" lvl="1" indent="-277177" defTabSz="886966">
              <a:spcBef>
                <a:spcPts val="500"/>
              </a:spcBef>
              <a:buClr>
                <a:schemeClr val="accent2"/>
              </a:buClr>
              <a:defRPr sz="2400"/>
            </a:pPr>
            <a:r>
              <a:rPr dirty="0"/>
              <a:t>Britt Stanford and Dawn Smith: Administrative issues</a:t>
            </a:r>
          </a:p>
          <a:p>
            <a:pPr marL="720661" lvl="1" indent="-277177" defTabSz="886966">
              <a:spcBef>
                <a:spcPts val="500"/>
              </a:spcBef>
              <a:buClr>
                <a:schemeClr val="accent2"/>
              </a:buClr>
              <a:defRPr sz="2400"/>
            </a:pPr>
            <a:r>
              <a:rPr dirty="0"/>
              <a:t>Scott: Academic/Career issues in SE</a:t>
            </a:r>
          </a:p>
          <a:p>
            <a:pPr marL="720661" lvl="1" indent="-277177" defTabSz="886966">
              <a:spcBef>
                <a:spcPts val="500"/>
              </a:spcBef>
              <a:buClr>
                <a:schemeClr val="accent2"/>
              </a:buClr>
              <a:defRPr sz="2400"/>
            </a:pPr>
            <a:r>
              <a:rPr dirty="0"/>
              <a:t>Travis: Academic/Career issues in DS</a:t>
            </a:r>
          </a:p>
          <a:p>
            <a:pPr marL="720661" lvl="1" indent="-277177" defTabSz="886966">
              <a:spcBef>
                <a:spcPts val="500"/>
              </a:spcBef>
              <a:buClr>
                <a:schemeClr val="accent2"/>
              </a:buClr>
              <a:defRPr sz="2400"/>
            </a:pPr>
            <a:r>
              <a:rPr lang="en-US" dirty="0"/>
              <a:t>GCCIS IT</a:t>
            </a:r>
            <a:r>
              <a:rPr dirty="0"/>
              <a:t>: Computer Account Issues </a:t>
            </a:r>
            <a:r>
              <a:rPr u="sng" dirty="0">
                <a:solidFill>
                  <a:srgbClr val="006666"/>
                </a:solidFill>
                <a:uFill>
                  <a:solidFill>
                    <a:srgbClr val="006666"/>
                  </a:solidFill>
                </a:uFill>
              </a:rPr>
              <a:t>gccisit@rit.edu</a:t>
            </a:r>
          </a:p>
          <a:p>
            <a:pPr marL="332613" indent="-332613" defTabSz="886966">
              <a:defRPr sz="2800"/>
            </a:pPr>
            <a:r>
              <a:rPr dirty="0"/>
              <a:t>Messages from the Department:</a:t>
            </a:r>
          </a:p>
          <a:p>
            <a:pPr marL="720661" lvl="1" indent="-277177" defTabSz="886966">
              <a:spcBef>
                <a:spcPts val="500"/>
              </a:spcBef>
              <a:buClr>
                <a:schemeClr val="accent2"/>
              </a:buClr>
              <a:defRPr sz="2400"/>
            </a:pPr>
            <a:r>
              <a:rPr dirty="0"/>
              <a:t>RIT email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5EBBA-EB55-4199-BC6A-B8883441A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381" y="-177282"/>
            <a:ext cx="5744387" cy="6858000"/>
          </a:xfrm>
          <a:prstGeom prst="rect">
            <a:avLst/>
          </a:prstGeom>
        </p:spPr>
      </p:pic>
      <p:sp>
        <p:nvSpPr>
          <p:cNvPr id="220" name="Title 1"/>
          <p:cNvSpPr txBox="1">
            <a:spLocks noGrp="1"/>
          </p:cNvSpPr>
          <p:nvPr>
            <p:ph type="title"/>
          </p:nvPr>
        </p:nvSpPr>
        <p:spPr>
          <a:xfrm>
            <a:off x="866159" y="4659021"/>
            <a:ext cx="3463246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200"/>
            </a:pPr>
            <a:r>
              <a:rPr dirty="0"/>
              <a:t>Golisano College </a:t>
            </a:r>
            <a:r>
              <a:rPr dirty="0" err="1"/>
              <a:t>Bldg</a:t>
            </a:r>
            <a:r>
              <a:rPr dirty="0"/>
              <a:t> GOL (70)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Global Cybersecurity Institute</a:t>
            </a:r>
            <a:br>
              <a:rPr lang="en-US" dirty="0"/>
            </a:br>
            <a:r>
              <a:rPr lang="en-US" dirty="0" err="1"/>
              <a:t>Bldg</a:t>
            </a:r>
            <a:r>
              <a:rPr lang="en-US" dirty="0"/>
              <a:t> GCI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Department Facilities</a:t>
            </a:r>
          </a:p>
        </p:txBody>
      </p:sp>
      <p:sp>
        <p:nvSpPr>
          <p:cNvPr id="217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spcBef>
                <a:spcPts val="800"/>
              </a:spcBef>
              <a:defRPr sz="2100"/>
            </a:pPr>
            <a:r>
              <a:rPr dirty="0"/>
              <a:t>Studio Labs/Classrooms</a:t>
            </a:r>
          </a:p>
          <a:p>
            <a:pPr marL="305180" indent="-305180" defTabSz="813816">
              <a:spcBef>
                <a:spcPts val="800"/>
              </a:spcBef>
              <a:defRPr sz="2100"/>
            </a:pPr>
            <a:r>
              <a:rPr dirty="0"/>
              <a:t>Team Rooms</a:t>
            </a:r>
          </a:p>
          <a:p>
            <a:pPr marL="305180" indent="-305180" defTabSz="813816">
              <a:spcBef>
                <a:spcPts val="800"/>
              </a:spcBef>
              <a:defRPr sz="2100"/>
            </a:pPr>
            <a:r>
              <a:rPr dirty="0" err="1"/>
              <a:t>CoLab</a:t>
            </a:r>
            <a:endParaRPr dirty="0"/>
          </a:p>
          <a:p>
            <a:pPr marL="305180" indent="-305180" defTabSz="813816">
              <a:spcBef>
                <a:spcPts val="800"/>
              </a:spcBef>
              <a:defRPr sz="2100"/>
            </a:pPr>
            <a:r>
              <a:rPr dirty="0"/>
              <a:t>Mentoring Lab (Society of Software Engineers)</a:t>
            </a:r>
          </a:p>
          <a:p>
            <a:pPr marL="305180" indent="-305180" defTabSz="813816">
              <a:spcBef>
                <a:spcPts val="800"/>
              </a:spcBef>
              <a:defRPr sz="2100"/>
            </a:pPr>
            <a:r>
              <a:rPr dirty="0"/>
              <a:t>PhD Lab</a:t>
            </a:r>
          </a:p>
          <a:p>
            <a:pPr marL="305180" indent="-305180" defTabSz="813816">
              <a:spcBef>
                <a:spcPts val="800"/>
              </a:spcBef>
              <a:defRPr sz="2100"/>
            </a:pPr>
            <a:r>
              <a:rPr dirty="0"/>
              <a:t>Faculty and Staff Offices</a:t>
            </a:r>
          </a:p>
          <a:p>
            <a:pPr marL="305180" indent="-305180" defTabSz="813816">
              <a:spcBef>
                <a:spcPts val="800"/>
              </a:spcBef>
              <a:defRPr sz="2100"/>
            </a:pPr>
            <a:r>
              <a:rPr dirty="0"/>
              <a:t>Data Science and Research Computing Clusters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Curriculum</a:t>
            </a:r>
          </a:p>
        </p:txBody>
      </p:sp>
      <p:sp>
        <p:nvSpPr>
          <p:cNvPr id="223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r>
              <a:t>Plan of Study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Follow the curriculum flow chart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Meet with Dr. Hawker or Dr. Desell to discuss your goals and determine your courses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You can revise your selections</a:t>
            </a:r>
          </a:p>
          <a:p>
            <a:pPr marL="1143000" lvl="2" indent="-228600">
              <a:spcBef>
                <a:spcPts val="500"/>
              </a:spcBef>
              <a:defRPr sz="2200"/>
            </a:pPr>
            <a:r>
              <a:t>Within constraints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Recent Electives</a:t>
            </a:r>
          </a:p>
        </p:txBody>
      </p:sp>
      <p:sp>
        <p:nvSpPr>
          <p:cNvPr id="226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r>
              <a:t>More graduate faculty results in more elective opportunities</a:t>
            </a:r>
          </a:p>
          <a:p>
            <a:pPr marL="742950" lvl="1" indent="-285750">
              <a:buClr>
                <a:schemeClr val="accent2"/>
              </a:buClr>
              <a:defRPr sz="2400"/>
            </a:pPr>
            <a:r>
              <a:t>Software Engineering Methods in Data Science</a:t>
            </a:r>
            <a:endParaRPr sz="2500"/>
          </a:p>
          <a:p>
            <a:pPr marL="742950" lvl="1" indent="-285750">
              <a:buClr>
                <a:schemeClr val="accent2"/>
              </a:buClr>
              <a:defRPr sz="2400"/>
            </a:pPr>
            <a:r>
              <a:t>Engineering Self-Adaptive Software Systems</a:t>
            </a:r>
            <a:endParaRPr sz="2500"/>
          </a:p>
          <a:p>
            <a:pPr marL="742950" lvl="1" indent="-285750">
              <a:buClr>
                <a:schemeClr val="accent2"/>
              </a:buClr>
              <a:defRPr sz="2400"/>
            </a:pPr>
            <a:r>
              <a:t>Engineering Cloud Software Systems</a:t>
            </a:r>
          </a:p>
          <a:p>
            <a:pPr lvl="1">
              <a:defRPr sz="2400"/>
            </a:pPr>
            <a:r>
              <a:t>Neural Networks for Data Science</a:t>
            </a:r>
          </a:p>
          <a:p>
            <a:pPr lvl="1">
              <a:defRPr sz="2400"/>
            </a:pPr>
            <a:r>
              <a:t>High Performance Data Science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Curriculum – Electives</a:t>
            </a:r>
          </a:p>
        </p:txBody>
      </p:sp>
      <p:sp>
        <p:nvSpPr>
          <p:cNvPr id="229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632797"/>
          </a:xfrm>
          <a:prstGeom prst="rect">
            <a:avLst/>
          </a:prstGeom>
        </p:spPr>
        <p:txBody>
          <a:bodyPr/>
          <a:lstStyle/>
          <a:p>
            <a:pPr marL="301752" indent="-301752" defTabSz="804672">
              <a:lnSpc>
                <a:spcPct val="80000"/>
              </a:lnSpc>
              <a:defRPr sz="2300"/>
            </a:pPr>
            <a:r>
              <a:t>Must be approved</a:t>
            </a:r>
          </a:p>
          <a:p>
            <a:pPr marL="301752" indent="-301752" defTabSz="804672">
              <a:lnSpc>
                <a:spcPct val="80000"/>
              </a:lnSpc>
              <a:defRPr sz="2300"/>
            </a:pPr>
            <a:r>
              <a:t>Course number 600 or greater to count</a:t>
            </a:r>
          </a:p>
          <a:p>
            <a:pPr marL="301752" indent="-301752" defTabSz="804672">
              <a:lnSpc>
                <a:spcPct val="80000"/>
              </a:lnSpc>
              <a:defRPr sz="2300"/>
            </a:pPr>
            <a:r>
              <a:t>Grade must be a ‘C’ or greater to count</a:t>
            </a:r>
          </a:p>
          <a:p>
            <a:pPr marL="653794" lvl="1" indent="-251458" defTabSz="804672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defRPr sz="2300"/>
            </a:pPr>
            <a:r>
              <a:t>‘C-’ is not a ‘C’</a:t>
            </a:r>
          </a:p>
          <a:p>
            <a:pPr marL="301752" indent="-301752" defTabSz="804672">
              <a:lnSpc>
                <a:spcPct val="80000"/>
              </a:lnSpc>
              <a:defRPr sz="2300"/>
            </a:pPr>
            <a:r>
              <a:t>Elective courses typically from SE, DS, CS, CE, HCI, IST, Management (BUSI)</a:t>
            </a:r>
          </a:p>
          <a:p>
            <a:pPr marL="301752" indent="-301752" defTabSz="804672">
              <a:lnSpc>
                <a:spcPct val="80000"/>
              </a:lnSpc>
              <a:defRPr sz="2300"/>
            </a:pPr>
            <a:r>
              <a:t>DS and SE Elective courses can also include specializations from applied domains.</a:t>
            </a:r>
          </a:p>
          <a:p>
            <a:pPr marL="301752" indent="-301752" defTabSz="804672">
              <a:lnSpc>
                <a:spcPct val="80000"/>
              </a:lnSpc>
              <a:defRPr sz="2300"/>
            </a:pPr>
            <a:r>
              <a:t>Pre-approved list is on-line (not quite current)</a:t>
            </a:r>
          </a:p>
          <a:p>
            <a:pPr marL="747520" lvl="1" indent="-301751" defTabSz="804672">
              <a:lnSpc>
                <a:spcPct val="80000"/>
              </a:lnSpc>
              <a:defRPr sz="2300"/>
            </a:pPr>
            <a:r>
              <a:t>You can lobby for courses not on the pre-approved list</a:t>
            </a:r>
          </a:p>
          <a:p>
            <a:pPr marL="747520" lvl="1" indent="-301751" defTabSz="804672">
              <a:lnSpc>
                <a:spcPct val="80000"/>
              </a:lnSpc>
              <a:defRPr sz="2300"/>
            </a:pPr>
            <a:r>
              <a:t>Either way, </a:t>
            </a:r>
            <a:r>
              <a:rPr b="1" u="sng"/>
              <a:t>fill out an Elective Approval form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Software Engineering </a:t>
            </a:r>
            <a:br/>
            <a:r>
              <a:t>Program Overview</a:t>
            </a:r>
          </a:p>
        </p:txBody>
      </p:sp>
      <p:sp>
        <p:nvSpPr>
          <p:cNvPr id="125" name="Rectangle 3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848600" cy="4189413"/>
          </a:xfrm>
          <a:prstGeom prst="rect">
            <a:avLst/>
          </a:prstGeom>
        </p:spPr>
        <p:txBody>
          <a:bodyPr/>
          <a:lstStyle/>
          <a:p>
            <a:pPr marL="312038" indent="-312038" defTabSz="832102">
              <a:defRPr sz="2600"/>
            </a:pPr>
            <a:r>
              <a:t>RIT was the first US university to offer the baccalaureate software engineering degree. </a:t>
            </a:r>
          </a:p>
          <a:p>
            <a:pPr marL="312038" indent="-312038" defTabSz="832102">
              <a:defRPr sz="2600"/>
            </a:pPr>
            <a:r>
              <a:t>Building on our leadership position in undergraduate software engineering education, we implemented the Master of Science degree in Software Engineering</a:t>
            </a:r>
          </a:p>
          <a:p>
            <a:pPr marL="312038" indent="-312038" defTabSz="832102">
              <a:defRPr sz="2600"/>
            </a:pPr>
            <a:r>
              <a:t>The program's core content ensures that graduates will possess both breadth and depth of SE knowledge. 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Curriculum</a:t>
            </a:r>
          </a:p>
        </p:txBody>
      </p:sp>
      <p:sp>
        <p:nvSpPr>
          <p:cNvPr id="232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r>
              <a:t>Optional Co-op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Can be after 18 on-campus credits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What is a co-op? When can I take it?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How do I find one?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prstGeom prst="rect">
            <a:avLst/>
          </a:prstGeom>
        </p:spPr>
        <p:txBody>
          <a:bodyPr/>
          <a:lstStyle>
            <a:lvl1pPr defTabSz="896111">
              <a:defRPr sz="2700"/>
            </a:lvl1pPr>
          </a:lstStyle>
          <a:p>
            <a:r>
              <a:t>Grading</a:t>
            </a:r>
          </a:p>
        </p:txBody>
      </p:sp>
      <p:sp>
        <p:nvSpPr>
          <p:cNvPr id="235" name="Rectangle 3"/>
          <p:cNvSpPr txBox="1">
            <a:spLocks noGrp="1"/>
          </p:cNvSpPr>
          <p:nvPr>
            <p:ph type="body" idx="1"/>
          </p:nvPr>
        </p:nvSpPr>
        <p:spPr>
          <a:xfrm>
            <a:off x="838200" y="1676400"/>
            <a:ext cx="7772400" cy="4724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500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You must maintain a grade point average &gt;= 3.0 </a:t>
            </a:r>
          </a:p>
          <a:p>
            <a:pPr>
              <a:lnSpc>
                <a:spcPct val="110000"/>
              </a:lnSpc>
              <a:spcBef>
                <a:spcPts val="500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You must obtain at least a ‘</a:t>
            </a:r>
            <a:r>
              <a:rPr>
                <a:solidFill>
                  <a:srgbClr val="FF0000"/>
                </a:solidFill>
              </a:rPr>
              <a:t>C</a:t>
            </a:r>
            <a:r>
              <a:t>’ in every graduate course</a:t>
            </a:r>
          </a:p>
          <a:p>
            <a:pPr marL="742950" lvl="1" indent="-285750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A ‘</a:t>
            </a:r>
            <a:r>
              <a:rPr>
                <a:solidFill>
                  <a:srgbClr val="FF0000"/>
                </a:solidFill>
              </a:rPr>
              <a:t>C-</a:t>
            </a:r>
            <a:r>
              <a:t>’ is a failing grade</a:t>
            </a:r>
            <a:endParaRPr sz="2500"/>
          </a:p>
          <a:p>
            <a:pPr>
              <a:lnSpc>
                <a:spcPct val="110000"/>
              </a:lnSpc>
              <a:spcBef>
                <a:spcPts val="500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The GPA is calculated on </a:t>
            </a:r>
            <a:r>
              <a:rPr b="1"/>
              <a:t>ALL</a:t>
            </a:r>
            <a:r>
              <a:t> courses</a:t>
            </a:r>
          </a:p>
          <a:p>
            <a:pPr>
              <a:lnSpc>
                <a:spcPct val="110000"/>
              </a:lnSpc>
              <a:spcBef>
                <a:spcPts val="500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Repeating a graduate course does not replace the previous grade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SE Curriculum: </a:t>
            </a:r>
            <a:br/>
            <a:r>
              <a:t>Capstone or Thesis</a:t>
            </a:r>
          </a:p>
        </p:txBody>
      </p:sp>
      <p:sp>
        <p:nvSpPr>
          <p:cNvPr id="238" name="Rectangle 3"/>
          <p:cNvSpPr txBox="1">
            <a:spLocks noGrp="1"/>
          </p:cNvSpPr>
          <p:nvPr>
            <p:ph type="body" idx="1"/>
          </p:nvPr>
        </p:nvSpPr>
        <p:spPr>
          <a:xfrm>
            <a:off x="1143000" y="1752600"/>
            <a:ext cx="7540625" cy="4114800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spcBef>
                <a:spcPts val="500"/>
              </a:spcBef>
              <a:defRPr sz="2100"/>
            </a:pPr>
            <a:r>
              <a:rPr dirty="0"/>
              <a:t>Taken at the end of your program</a:t>
            </a:r>
          </a:p>
          <a:p>
            <a:pPr marL="305180" indent="-305180" defTabSz="813816">
              <a:spcBef>
                <a:spcPts val="500"/>
              </a:spcBef>
              <a:defRPr sz="2100"/>
            </a:pPr>
            <a:r>
              <a:rPr dirty="0"/>
              <a:t>Thesis: 6 credit-hour research experience with a faculty advisor and committee</a:t>
            </a:r>
          </a:p>
          <a:p>
            <a:pPr marL="305180" indent="-305180" defTabSz="813816">
              <a:spcBef>
                <a:spcPts val="500"/>
              </a:spcBef>
              <a:defRPr sz="2100"/>
            </a:pPr>
            <a:r>
              <a:rPr dirty="0"/>
              <a:t>Capstone: 3 credit-hour hands-on experience with a faculty advisor</a:t>
            </a:r>
          </a:p>
          <a:p>
            <a:pPr marL="305180" indent="-305180" defTabSz="813816">
              <a:spcBef>
                <a:spcPts val="500"/>
              </a:spcBef>
              <a:defRPr sz="2100"/>
            </a:pPr>
            <a:r>
              <a:rPr dirty="0"/>
              <a:t>Process starts the second semester</a:t>
            </a:r>
            <a:endParaRPr dirty="0">
              <a:solidFill>
                <a:srgbClr val="FF0000"/>
              </a:solidFill>
            </a:endParaRPr>
          </a:p>
          <a:p>
            <a:pPr marL="661223" lvl="1" indent="-254315" defTabSz="813816">
              <a:spcBef>
                <a:spcPts val="500"/>
              </a:spcBef>
              <a:buClr>
                <a:schemeClr val="accent2"/>
              </a:buClr>
              <a:defRPr sz="2100"/>
            </a:pPr>
            <a:r>
              <a:rPr dirty="0"/>
              <a:t>Topic proposal, with literature review</a:t>
            </a:r>
            <a:endParaRPr sz="2200" dirty="0"/>
          </a:p>
          <a:p>
            <a:pPr marL="661223" lvl="1" indent="-254315" defTabSz="813816">
              <a:spcBef>
                <a:spcPts val="500"/>
              </a:spcBef>
              <a:buClr>
                <a:schemeClr val="accent2"/>
              </a:buClr>
              <a:defRPr sz="2100"/>
            </a:pPr>
            <a:r>
              <a:rPr dirty="0"/>
              <a:t>Locate advisor and committee</a:t>
            </a:r>
            <a:endParaRPr sz="2200" dirty="0"/>
          </a:p>
          <a:p>
            <a:pPr marL="305180" indent="-305180" defTabSz="813816">
              <a:spcBef>
                <a:spcPts val="500"/>
              </a:spcBef>
              <a:defRPr sz="2100"/>
            </a:pPr>
            <a:r>
              <a:rPr dirty="0"/>
              <a:t>Refer to Graduate Student Handbook for further details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DS Curriculum: </a:t>
            </a:r>
            <a:br/>
            <a:r>
              <a:t>Capstone or Thesis</a:t>
            </a:r>
          </a:p>
        </p:txBody>
      </p:sp>
      <p:sp>
        <p:nvSpPr>
          <p:cNvPr id="241" name="Rectangle 3"/>
          <p:cNvSpPr txBox="1">
            <a:spLocks noGrp="1"/>
          </p:cNvSpPr>
          <p:nvPr>
            <p:ph type="body" idx="1"/>
          </p:nvPr>
        </p:nvSpPr>
        <p:spPr>
          <a:xfrm>
            <a:off x="1143000" y="1752600"/>
            <a:ext cx="7540625" cy="4114800"/>
          </a:xfrm>
          <a:prstGeom prst="rect">
            <a:avLst/>
          </a:prstGeom>
        </p:spPr>
        <p:txBody>
          <a:bodyPr/>
          <a:lstStyle/>
          <a:p>
            <a:pPr marL="318897" indent="-318897" defTabSz="850391">
              <a:spcBef>
                <a:spcPts val="500"/>
              </a:spcBef>
              <a:defRPr sz="2200"/>
            </a:pPr>
            <a:r>
              <a:t>Can decide before third semester.</a:t>
            </a:r>
          </a:p>
          <a:p>
            <a:pPr marL="318897" indent="-318897" defTabSz="850391">
              <a:spcBef>
                <a:spcPts val="500"/>
              </a:spcBef>
              <a:defRPr sz="2200"/>
            </a:pPr>
            <a:r>
              <a:t>Capstone: Is developed as part of the Applied Data Science Project course sequence (ADS I and II) with a faculty advisor - begins after completing foundational first semester courses.</a:t>
            </a:r>
          </a:p>
          <a:p>
            <a:pPr marL="318897" indent="-318897" defTabSz="850391">
              <a:spcBef>
                <a:spcPts val="500"/>
              </a:spcBef>
              <a:defRPr sz="2200"/>
            </a:pPr>
            <a:r>
              <a:t>Thesis: An additional 3 credit-hours of thesis credit can be taken in place of an elective in the last semester to extend your applied data science project into a full MS thesis.</a:t>
            </a:r>
          </a:p>
          <a:p>
            <a:pPr marL="318897" indent="-318897" defTabSz="850391">
              <a:spcBef>
                <a:spcPts val="500"/>
              </a:spcBef>
              <a:defRPr sz="2200"/>
            </a:pPr>
            <a:r>
              <a:t>Refer to Graduate Student Handbook for further details.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Course Registration Process</a:t>
            </a:r>
          </a:p>
        </p:txBody>
      </p:sp>
      <p:sp>
        <p:nvSpPr>
          <p:cNvPr id="244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pPr marL="933450" lvl="1" indent="-476250">
              <a:spcBef>
                <a:spcPts val="900"/>
              </a:spcBef>
              <a:buClr>
                <a:schemeClr val="accent2"/>
              </a:buClr>
              <a:buAutoNum type="arabicPeriod"/>
              <a:defRPr sz="2500"/>
            </a:pPr>
            <a:r>
              <a:t>Know your registration date</a:t>
            </a:r>
          </a:p>
          <a:p>
            <a:pPr marL="933450" lvl="1" indent="-476250">
              <a:spcBef>
                <a:spcPts val="900"/>
              </a:spcBef>
              <a:buClr>
                <a:schemeClr val="accent2"/>
              </a:buClr>
              <a:buAutoNum type="arabicPeriod"/>
              <a:defRPr sz="2500"/>
            </a:pPr>
            <a:r>
              <a:t>Meet with Scott or Travis</a:t>
            </a:r>
          </a:p>
          <a:p>
            <a:pPr marL="933450" lvl="1" indent="-476250">
              <a:spcBef>
                <a:spcPts val="900"/>
              </a:spcBef>
              <a:buClr>
                <a:schemeClr val="accent2"/>
              </a:buClr>
              <a:buAutoNum type="arabicPeriod"/>
              <a:defRPr sz="2500"/>
            </a:pPr>
            <a:r>
              <a:t>Submit applicable forms</a:t>
            </a:r>
          </a:p>
          <a:p>
            <a:pPr marL="1333500" lvl="2" indent="-476250">
              <a:spcBef>
                <a:spcPts val="700"/>
              </a:spcBef>
              <a:defRPr sz="2200"/>
            </a:pPr>
            <a:r>
              <a:t>Elective Approval Form</a:t>
            </a:r>
          </a:p>
          <a:p>
            <a:pPr marL="1333500" lvl="2" indent="-476250">
              <a:spcBef>
                <a:spcPts val="700"/>
              </a:spcBef>
              <a:defRPr sz="2200"/>
            </a:pPr>
            <a:r>
              <a:t>Independent Study Form</a:t>
            </a:r>
          </a:p>
          <a:p>
            <a:pPr marL="1333500" lvl="2" indent="-476250">
              <a:spcBef>
                <a:spcPts val="700"/>
              </a:spcBef>
              <a:defRPr sz="2200"/>
            </a:pPr>
            <a:r>
              <a:t>Capstone or Thesis Registration Form</a:t>
            </a:r>
          </a:p>
          <a:p>
            <a:pPr marL="1333500" lvl="2" indent="-476250">
              <a:spcBef>
                <a:spcPts val="700"/>
              </a:spcBef>
              <a:defRPr sz="2200"/>
            </a:pPr>
            <a:r>
              <a:t>Capstone or Thesis Continuation Form</a:t>
            </a:r>
          </a:p>
          <a:p>
            <a:pPr marL="933450" lvl="1" indent="-476250">
              <a:spcBef>
                <a:spcPts val="900"/>
              </a:spcBef>
              <a:buClr>
                <a:schemeClr val="accent2"/>
              </a:buClr>
              <a:buAutoNum type="arabicPeriod"/>
              <a:defRPr sz="2500"/>
            </a:pPr>
            <a:r>
              <a:t>Register online using SIS/Tiger Center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Registration Tips	</a:t>
            </a:r>
          </a:p>
        </p:txBody>
      </p:sp>
      <p:sp>
        <p:nvSpPr>
          <p:cNvPr id="247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r>
              <a:t>Don’t put off registration…. courses may fill up quickly</a:t>
            </a:r>
          </a:p>
          <a:p>
            <a:pPr>
              <a:spcBef>
                <a:spcPts val="1000"/>
              </a:spcBef>
            </a:pPr>
            <a:r>
              <a:t>Most SE/DS courses are offered only once per year…. make sure you stay on track</a:t>
            </a:r>
          </a:p>
          <a:p>
            <a:pPr>
              <a:spcBef>
                <a:spcPts val="1000"/>
              </a:spcBef>
            </a:pPr>
            <a:r>
              <a:t>Use the flowchart to track your progress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Add/Drop and Withdrawing</a:t>
            </a:r>
          </a:p>
        </p:txBody>
      </p:sp>
      <p:sp>
        <p:nvSpPr>
          <p:cNvPr id="250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defRPr sz="2800"/>
            </a:pPr>
            <a:r>
              <a:t>Add/Drop</a:t>
            </a:r>
          </a:p>
          <a:p>
            <a:pPr marL="735519" lvl="1" indent="-282891" defTabSz="905255">
              <a:spcBef>
                <a:spcPts val="500"/>
              </a:spcBef>
              <a:buClr>
                <a:schemeClr val="accent2"/>
              </a:buClr>
              <a:defRPr sz="2400"/>
            </a:pPr>
            <a:r>
              <a:t>First week of classes</a:t>
            </a:r>
          </a:p>
          <a:p>
            <a:pPr marL="735519" lvl="1" indent="-282891" defTabSz="905255">
              <a:spcBef>
                <a:spcPts val="500"/>
              </a:spcBef>
              <a:buClr>
                <a:schemeClr val="accent2"/>
              </a:buClr>
              <a:defRPr sz="2400"/>
            </a:pPr>
            <a:r>
              <a:t>Changed courses will not be recorded on your transcript</a:t>
            </a:r>
          </a:p>
          <a:p>
            <a:pPr marL="339470" indent="-339470" defTabSz="905255">
              <a:defRPr sz="2800"/>
            </a:pPr>
            <a:r>
              <a:t>Withdrawal</a:t>
            </a:r>
          </a:p>
          <a:p>
            <a:pPr marL="735519" lvl="1" indent="-282891" defTabSz="905255">
              <a:spcBef>
                <a:spcPts val="500"/>
              </a:spcBef>
              <a:buClr>
                <a:schemeClr val="accent2"/>
              </a:buClr>
              <a:defRPr sz="2400"/>
            </a:pPr>
            <a:r>
              <a:t>After add/drop, you can withdraw from a course (consult the academic calendar)</a:t>
            </a:r>
          </a:p>
          <a:p>
            <a:pPr marL="735519" lvl="1" indent="-282891" defTabSz="905255">
              <a:spcBef>
                <a:spcPts val="500"/>
              </a:spcBef>
              <a:buClr>
                <a:schemeClr val="accent2"/>
              </a:buClr>
              <a:defRPr sz="2400"/>
            </a:pPr>
            <a:r>
              <a:t>You will receive a grade of ‘W’ on your transcript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Other Policies &amp; Procedures</a:t>
            </a:r>
          </a:p>
        </p:txBody>
      </p:sp>
      <p:sp>
        <p:nvSpPr>
          <p:cNvPr id="253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r>
              <a:t>Academic Probation</a:t>
            </a:r>
          </a:p>
          <a:p>
            <a:pPr>
              <a:spcBef>
                <a:spcPts val="1000"/>
              </a:spcBef>
            </a:pPr>
            <a:r>
              <a:t>Academic Honesty</a:t>
            </a:r>
          </a:p>
          <a:p>
            <a:pPr>
              <a:spcBef>
                <a:spcPts val="1000"/>
              </a:spcBef>
            </a:pPr>
            <a:r>
              <a:t>7-Year Rule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944563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Scheduling Appointments</a:t>
            </a:r>
          </a:p>
        </p:txBody>
      </p:sp>
      <p:sp>
        <p:nvSpPr>
          <p:cNvPr id="2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66800" y="1828800"/>
            <a:ext cx="6858000" cy="4724400"/>
          </a:xfrm>
          <a:prstGeom prst="rect">
            <a:avLst/>
          </a:prstGeom>
        </p:spPr>
        <p:txBody>
          <a:bodyPr/>
          <a:lstStyle/>
          <a:p>
            <a:pPr marL="329184" indent="-329184" defTabSz="877822">
              <a:lnSpc>
                <a:spcPct val="90000"/>
              </a:lnSpc>
              <a:spcBef>
                <a:spcPts val="400"/>
              </a:spcBef>
              <a:defRPr sz="1900"/>
            </a:pPr>
            <a:r>
              <a:t>Preference: During posted open office hours</a:t>
            </a:r>
          </a:p>
          <a:p>
            <a:pPr marL="329184" indent="-329184" defTabSz="877822">
              <a:lnSpc>
                <a:spcPct val="90000"/>
              </a:lnSpc>
              <a:spcBef>
                <a:spcPts val="400"/>
              </a:spcBef>
              <a:defRPr sz="1900"/>
            </a:pPr>
            <a:r>
              <a:t>Contact the front desk or send an email to schedule an appointment</a:t>
            </a:r>
          </a:p>
          <a:p>
            <a:pPr marL="329184" indent="-329184" defTabSz="877822">
              <a:lnSpc>
                <a:spcPct val="90000"/>
              </a:lnSpc>
              <a:spcBef>
                <a:spcPts val="400"/>
              </a:spcBef>
              <a:defRPr sz="1900"/>
            </a:pPr>
            <a:r>
              <a:t>No same day appointments</a:t>
            </a:r>
          </a:p>
          <a:p>
            <a:pPr marL="329184" indent="-329184" defTabSz="877822">
              <a:lnSpc>
                <a:spcPct val="90000"/>
              </a:lnSpc>
              <a:spcBef>
                <a:spcPts val="400"/>
              </a:spcBef>
              <a:defRPr sz="1900"/>
            </a:pPr>
            <a:r>
              <a:t>Sample advising topics:</a:t>
            </a:r>
          </a:p>
          <a:p>
            <a:pPr marL="713230" lvl="1" indent="-274319" defTabSz="877822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00"/>
            </a:pPr>
            <a:r>
              <a:t>Registration</a:t>
            </a:r>
            <a:endParaRPr sz="2300"/>
          </a:p>
          <a:p>
            <a:pPr marL="713230" lvl="1" indent="-274319" defTabSz="877822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00"/>
            </a:pPr>
            <a:r>
              <a:t>Plan of Study Worksheet Review</a:t>
            </a:r>
            <a:endParaRPr sz="2300"/>
          </a:p>
          <a:p>
            <a:pPr marL="713230" lvl="1" indent="-274319" defTabSz="877822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00"/>
            </a:pPr>
            <a:r>
              <a:t>Leave of Absence/University Withdrawal</a:t>
            </a:r>
            <a:endParaRPr sz="2300"/>
          </a:p>
          <a:p>
            <a:pPr marL="713230" lvl="1" indent="-274319" defTabSz="877822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00"/>
            </a:pPr>
            <a:r>
              <a:t>Course Withdrawal</a:t>
            </a:r>
            <a:endParaRPr sz="2300"/>
          </a:p>
          <a:p>
            <a:pPr marL="713230" lvl="1" indent="-274319" defTabSz="877822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00"/>
            </a:pPr>
            <a:r>
              <a:t>Academic Difficulty</a:t>
            </a:r>
            <a:endParaRPr sz="2300"/>
          </a:p>
          <a:p>
            <a:pPr marL="713230" lvl="1" indent="-274319" defTabSz="877822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00"/>
            </a:pPr>
            <a:r>
              <a:t>Graduation/Remaining Requirements</a:t>
            </a:r>
            <a:endParaRPr sz="2300"/>
          </a:p>
          <a:p>
            <a:pPr marL="713230" lvl="1" indent="-274319" defTabSz="877822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00"/>
            </a:pPr>
            <a:r>
              <a:t>Schedule Planning/Changes</a:t>
            </a:r>
            <a:endParaRPr sz="2300"/>
          </a:p>
          <a:p>
            <a:pPr marL="713230" lvl="1" indent="-274319" defTabSz="877822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00"/>
            </a:pPr>
            <a:r>
              <a:t>Change of Program Out</a:t>
            </a:r>
            <a:endParaRPr sz="2300"/>
          </a:p>
          <a:p>
            <a:pPr marL="713230" lvl="1" indent="-274319" defTabSz="877822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00"/>
            </a:pPr>
            <a:r>
              <a:t>Full-time Equivalency (FTE)</a:t>
            </a:r>
          </a:p>
          <a:p>
            <a:pPr marL="713230" lvl="1" indent="-274319" defTabSz="877822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00"/>
            </a:pPr>
            <a:r>
              <a:t>Co-op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xfrm>
            <a:off x="786120" y="374422"/>
            <a:ext cx="6324603" cy="914402"/>
          </a:xfrm>
          <a:prstGeom prst="rect">
            <a:avLst/>
          </a:prstGeom>
        </p:spPr>
        <p:txBody>
          <a:bodyPr/>
          <a:lstStyle/>
          <a:p>
            <a:pPr defTabSz="832102">
              <a:defRPr sz="2600"/>
            </a:pPr>
            <a:r>
              <a:t>How to Connect-</a:t>
            </a:r>
            <a:br/>
            <a:r>
              <a:t>Advisor/Advisee Etiquette</a:t>
            </a:r>
          </a:p>
        </p:txBody>
      </p:sp>
      <p:sp>
        <p:nvSpPr>
          <p:cNvPr id="25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90600" y="1520980"/>
            <a:ext cx="6541883" cy="4980166"/>
          </a:xfrm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Be patient and respectful</a:t>
            </a:r>
          </a:p>
          <a:p>
            <a:pPr>
              <a:defRPr sz="2600"/>
            </a:pPr>
            <a:r>
              <a:t>Include your first name, last name, and University ID in email</a:t>
            </a:r>
          </a:p>
          <a:p>
            <a:pPr marL="297179" indent="-285750">
              <a:spcBef>
                <a:spcPts val="500"/>
              </a:spcBef>
              <a:buClr>
                <a:schemeClr val="accent2"/>
              </a:buClr>
              <a:defRPr sz="2300"/>
            </a:pPr>
            <a:r>
              <a:t>Write professional, business-quality emails</a:t>
            </a:r>
          </a:p>
          <a:p>
            <a:pPr>
              <a:defRPr sz="2600"/>
            </a:pPr>
            <a:r>
              <a:t>Plan ahead – emailing the night before a deadline will not guarantee a prompt response  </a:t>
            </a:r>
          </a:p>
          <a:p>
            <a:pPr>
              <a:defRPr sz="2600"/>
            </a:pPr>
            <a:r>
              <a:t>Do not consult your friends/peers for advising matters</a:t>
            </a:r>
          </a:p>
          <a:p>
            <a:pPr>
              <a:defRPr sz="2600"/>
            </a:pPr>
            <a:r>
              <a:t>Arrive to appointments on time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Data Science</a:t>
            </a:r>
            <a:br/>
            <a:r>
              <a:t>Program Overview</a:t>
            </a:r>
          </a:p>
        </p:txBody>
      </p:sp>
      <p:sp>
        <p:nvSpPr>
          <p:cNvPr id="128" name="Rectangle 3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848600" cy="4189413"/>
          </a:xfrm>
          <a:prstGeom prst="rect">
            <a:avLst/>
          </a:prstGeom>
        </p:spPr>
        <p:txBody>
          <a:bodyPr/>
          <a:lstStyle/>
          <a:p>
            <a:pPr marL="305178" indent="-305178" defTabSz="813816">
              <a:lnSpc>
                <a:spcPct val="80000"/>
              </a:lnSpc>
              <a:defRPr sz="2300"/>
            </a:pPr>
            <a:r>
              <a:rPr dirty="0"/>
              <a:t>The MSDS is an interdisciplinary program, housed in the SE Department, but supported by GCCIS and the College of Science.</a:t>
            </a:r>
          </a:p>
          <a:p>
            <a:pPr marL="305178" indent="-305178" defTabSz="813816">
              <a:lnSpc>
                <a:spcPct val="80000"/>
              </a:lnSpc>
              <a:defRPr sz="2300"/>
            </a:pPr>
            <a:r>
              <a:rPr dirty="0"/>
              <a:t>The program's core content ensures that graduates will possess core DS skills such as statistics and machine learning, and the SE skills to be successful in modern companies.</a:t>
            </a:r>
          </a:p>
          <a:p>
            <a:pPr marL="305178" indent="-305178" defTabSz="813816">
              <a:lnSpc>
                <a:spcPct val="80000"/>
              </a:lnSpc>
              <a:defRPr sz="2300"/>
            </a:pPr>
            <a:r>
              <a:rPr dirty="0"/>
              <a:t>The on campus program has more focus on gaining applied data science knowledge and experience across a variety, as well as participation in research; as compared to the online version.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/>
          <p:cNvSpPr txBox="1">
            <a:spLocks noGrp="1"/>
          </p:cNvSpPr>
          <p:nvPr>
            <p:ph type="title"/>
          </p:nvPr>
        </p:nvSpPr>
        <p:spPr>
          <a:xfrm>
            <a:off x="615080" y="381000"/>
            <a:ext cx="6324603" cy="914400"/>
          </a:xfrm>
          <a:prstGeom prst="rect">
            <a:avLst/>
          </a:prstGeom>
        </p:spPr>
        <p:txBody>
          <a:bodyPr/>
          <a:lstStyle/>
          <a:p>
            <a:r>
              <a:t>How to Connect - Resources</a:t>
            </a:r>
          </a:p>
        </p:txBody>
      </p:sp>
      <p:sp>
        <p:nvSpPr>
          <p:cNvPr id="26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90600" y="1520980"/>
            <a:ext cx="6541883" cy="49801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Tx/>
              <a:buNone/>
              <a:defRPr sz="2600" i="1"/>
            </a:pPr>
            <a:endParaRPr/>
          </a:p>
          <a:p>
            <a:pPr>
              <a:lnSpc>
                <a:spcPct val="80000"/>
              </a:lnSpc>
              <a:defRPr sz="2600"/>
            </a:pPr>
            <a:r>
              <a:t>Graduate Director and Faculty</a:t>
            </a:r>
          </a:p>
          <a:p>
            <a:pPr>
              <a:lnSpc>
                <a:spcPct val="80000"/>
              </a:lnSpc>
              <a:defRPr sz="2600"/>
            </a:pPr>
            <a:r>
              <a:t>Staff</a:t>
            </a:r>
          </a:p>
          <a:p>
            <a:pPr>
              <a:lnSpc>
                <a:spcPct val="80000"/>
              </a:lnSpc>
              <a:defRPr sz="2600"/>
            </a:pPr>
            <a:r>
              <a:t>Tutoring Center</a:t>
            </a:r>
          </a:p>
          <a:p>
            <a:pPr>
              <a:lnSpc>
                <a:spcPct val="80000"/>
              </a:lnSpc>
              <a:defRPr sz="2600"/>
            </a:pPr>
            <a:r>
              <a:t>Academic Support Center</a:t>
            </a:r>
          </a:p>
          <a:p>
            <a:pPr>
              <a:lnSpc>
                <a:spcPct val="80000"/>
              </a:lnSpc>
              <a:defRPr sz="2600"/>
            </a:pPr>
            <a:r>
              <a:t>Campus Writing Commons</a:t>
            </a:r>
          </a:p>
          <a:p>
            <a:pPr>
              <a:lnSpc>
                <a:spcPct val="80000"/>
              </a:lnSpc>
              <a:defRPr sz="2600"/>
            </a:pPr>
            <a:r>
              <a:t>Graduate Meetings/Workshops</a:t>
            </a:r>
          </a:p>
          <a:p>
            <a:pPr>
              <a:lnSpc>
                <a:spcPct val="80000"/>
              </a:lnSpc>
              <a:defRPr sz="2600"/>
            </a:pPr>
            <a:r>
              <a:t>Email</a:t>
            </a:r>
          </a:p>
          <a:p>
            <a:pPr>
              <a:lnSpc>
                <a:spcPct val="80000"/>
              </a:lnSpc>
              <a:defRPr sz="2600"/>
            </a:pPr>
            <a:r>
              <a:t>Office of Graduate Education, International Student Services, Health Center, etc.</a:t>
            </a:r>
          </a:p>
          <a:p>
            <a:pPr>
              <a:lnSpc>
                <a:spcPct val="80000"/>
              </a:lnSpc>
              <a:defRPr sz="2600"/>
            </a:pPr>
            <a:r>
              <a:t>Office hours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 txBox="1">
            <a:spLocks noGrp="1"/>
          </p:cNvSpPr>
          <p:nvPr>
            <p:ph type="title"/>
          </p:nvPr>
        </p:nvSpPr>
        <p:spPr>
          <a:xfrm>
            <a:off x="615081" y="381000"/>
            <a:ext cx="7772401" cy="914400"/>
          </a:xfrm>
          <a:prstGeom prst="rect">
            <a:avLst/>
          </a:prstGeom>
        </p:spPr>
        <p:txBody>
          <a:bodyPr/>
          <a:lstStyle/>
          <a:p>
            <a:pPr defTabSz="822958">
              <a:defRPr sz="2800"/>
            </a:pPr>
            <a:r>
              <a:t>How to Connect - Program Slack Workspaces</a:t>
            </a:r>
          </a:p>
        </p:txBody>
      </p:sp>
      <p:sp>
        <p:nvSpPr>
          <p:cNvPr id="26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90600" y="1520980"/>
            <a:ext cx="7778430" cy="49801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Tx/>
              <a:buNone/>
              <a:defRPr sz="2600" i="1"/>
            </a:pPr>
            <a:endParaRPr dirty="0"/>
          </a:p>
          <a:p>
            <a:pPr>
              <a:lnSpc>
                <a:spcPct val="80000"/>
              </a:lnSpc>
              <a:defRPr sz="2600"/>
            </a:pPr>
            <a:r>
              <a:rPr dirty="0"/>
              <a:t>Software Engineering </a:t>
            </a:r>
            <a:r>
              <a:rPr lang="en-US" dirty="0"/>
              <a:t>Master’s </a:t>
            </a:r>
            <a:r>
              <a:rPr dirty="0"/>
              <a:t>Slack:</a:t>
            </a:r>
          </a:p>
          <a:p>
            <a:pPr lvl="1">
              <a:lnSpc>
                <a:spcPct val="80000"/>
              </a:lnSpc>
              <a:defRPr sz="2600"/>
            </a:pPr>
            <a:r>
              <a:rPr dirty="0"/>
              <a:t>https://ritsoftwareen-pg21467.slack.com</a:t>
            </a:r>
          </a:p>
          <a:p>
            <a:pPr>
              <a:lnSpc>
                <a:spcPct val="80000"/>
              </a:lnSpc>
              <a:defRPr sz="2600"/>
            </a:pPr>
            <a:endParaRPr dirty="0"/>
          </a:p>
          <a:p>
            <a:pPr>
              <a:lnSpc>
                <a:spcPct val="80000"/>
              </a:lnSpc>
              <a:defRPr sz="2600"/>
            </a:pPr>
            <a:r>
              <a:rPr dirty="0"/>
              <a:t>Data Science</a:t>
            </a:r>
            <a:r>
              <a:rPr lang="en-US" dirty="0"/>
              <a:t> Master’s</a:t>
            </a:r>
            <a:r>
              <a:rPr dirty="0"/>
              <a:t> Slack:</a:t>
            </a:r>
          </a:p>
          <a:p>
            <a:pPr marL="800100" lvl="1" indent="-342900">
              <a:lnSpc>
                <a:spcPct val="80000"/>
              </a:lnSpc>
              <a:buChar char="○"/>
              <a:defRPr sz="2600"/>
            </a:pPr>
            <a:r>
              <a:rPr dirty="0"/>
              <a:t>https://join.slack.com/t/ritmastersind-f1i5643/shared_invite/zt-ktnyq11i-bQAN0B3gh897JBrDMSkxvw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2"/>
          <p:cNvSpPr txBox="1">
            <a:spLocks noGrp="1"/>
          </p:cNvSpPr>
          <p:nvPr>
            <p:ph type="title"/>
          </p:nvPr>
        </p:nvSpPr>
        <p:spPr>
          <a:xfrm>
            <a:off x="1370011" y="301625"/>
            <a:ext cx="7313615" cy="1143000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Timing Is Everything - Full-time Status</a:t>
            </a:r>
          </a:p>
        </p:txBody>
      </p:sp>
      <p:sp>
        <p:nvSpPr>
          <p:cNvPr id="268" name="Rectangle 3"/>
          <p:cNvSpPr txBox="1">
            <a:spLocks noGrp="1"/>
          </p:cNvSpPr>
          <p:nvPr>
            <p:ph type="body" idx="1"/>
          </p:nvPr>
        </p:nvSpPr>
        <p:spPr>
          <a:xfrm>
            <a:off x="1370011" y="1827211"/>
            <a:ext cx="7313615" cy="411480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400"/>
            </a:pPr>
            <a:r>
              <a:t>Full-time students must register for and successfully complete nine or more credit hours per semester</a:t>
            </a:r>
          </a:p>
          <a:p>
            <a:pPr>
              <a:lnSpc>
                <a:spcPct val="90000"/>
              </a:lnSpc>
              <a:defRPr sz="2400"/>
            </a:pPr>
            <a:r>
              <a:t>If you fall below nine credits by dropping or withdrawing from a course, your scholarship, financial aid, student loans, and student visa (if any are applicable to you) will be affected in future terms</a:t>
            </a:r>
          </a:p>
          <a:p>
            <a:pPr>
              <a:lnSpc>
                <a:spcPct val="90000"/>
              </a:lnSpc>
              <a:defRPr sz="2400"/>
            </a:pPr>
            <a:r>
              <a:t>See Prof. Hawker or Prof. Desell before you do anything that will change your status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pPr marL="336041" indent="-336041" defTabSz="896111">
              <a:lnSpc>
                <a:spcPct val="72000"/>
              </a:lnSpc>
              <a:spcBef>
                <a:spcPts val="500"/>
              </a:spcBef>
              <a:defRPr sz="2300"/>
            </a:pPr>
            <a:r>
              <a:t>Withdrawing/Dropping a course is NOT always possible</a:t>
            </a:r>
          </a:p>
          <a:p>
            <a:pPr marL="336041" indent="-336041" defTabSz="896111">
              <a:lnSpc>
                <a:spcPct val="72000"/>
              </a:lnSpc>
              <a:spcBef>
                <a:spcPts val="500"/>
              </a:spcBef>
              <a:defRPr sz="2300"/>
            </a:pPr>
            <a:r>
              <a:t>Full-time equivalency: course load credit for graduate work, such as a paid graduate assistantship or a paid research assistantship</a:t>
            </a:r>
          </a:p>
          <a:p>
            <a:pPr marL="772895" lvl="1" indent="-324838" defTabSz="896111">
              <a:lnSpc>
                <a:spcPct val="72000"/>
              </a:lnSpc>
              <a:spcBef>
                <a:spcPts val="500"/>
              </a:spcBef>
              <a:defRPr sz="2300"/>
            </a:pPr>
            <a:r>
              <a:t>You may use only two.  It is important you use them wisely so you will have ample time to complete your degree</a:t>
            </a:r>
          </a:p>
          <a:p>
            <a:pPr marL="336041" indent="-336041" defTabSz="896111">
              <a:lnSpc>
                <a:spcPct val="72000"/>
              </a:lnSpc>
              <a:spcBef>
                <a:spcPts val="500"/>
              </a:spcBef>
              <a:defRPr sz="2300"/>
            </a:pPr>
            <a:r>
              <a:t>Intersession and summer terms are considered breaks in which you are not required to be enrolled</a:t>
            </a:r>
          </a:p>
          <a:p>
            <a:pPr marL="336041" indent="-336041" defTabSz="896111">
              <a:lnSpc>
                <a:spcPct val="72000"/>
              </a:lnSpc>
              <a:spcBef>
                <a:spcPts val="500"/>
              </a:spcBef>
              <a:defRPr sz="2300"/>
            </a:pPr>
            <a:r>
              <a:t>Can be less than full-time during last semester</a:t>
            </a:r>
          </a:p>
        </p:txBody>
      </p:sp>
      <p:sp>
        <p:nvSpPr>
          <p:cNvPr id="271" name="Title 17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Helpful Hints – Full-time Status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Timing Is Everything-</a:t>
            </a:r>
            <a:br/>
            <a:r>
              <a:t>Application For Graduation</a:t>
            </a:r>
          </a:p>
        </p:txBody>
      </p:sp>
      <p:sp>
        <p:nvSpPr>
          <p:cNvPr id="274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r>
              <a:t>Registrar emails all grad students beginning their first semester inviting them to Apply for Graduation on the system</a:t>
            </a:r>
          </a:p>
          <a:p>
            <a:endParaRPr/>
          </a:p>
          <a:p>
            <a:r>
              <a:t>Apply TWO TERMS before you complete the program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Advisor and Program Directors</a:t>
            </a:r>
          </a:p>
        </p:txBody>
      </p:sp>
      <p:sp>
        <p:nvSpPr>
          <p:cNvPr id="27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r>
              <a:t>Britt, Dawn, Travis, and Scott work closely together</a:t>
            </a:r>
          </a:p>
          <a:p>
            <a:r>
              <a:t>Do not ‘shop around’ for answers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Plagiarism and Cheating</a:t>
            </a:r>
          </a:p>
        </p:txBody>
      </p:sp>
      <p:sp>
        <p:nvSpPr>
          <p:cNvPr id="280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09"/>
            <a:ext cx="7313611" cy="4649791"/>
          </a:xfrm>
          <a:prstGeom prst="rect">
            <a:avLst/>
          </a:prstGeom>
        </p:spPr>
        <p:txBody>
          <a:bodyPr/>
          <a:lstStyle/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Plagiarism and cheating will not be tolerated at RIT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600"/>
            </a:pPr>
            <a:r>
              <a:t>Copying another person’s homework or models and code 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600"/>
            </a:pPr>
            <a:r>
              <a:t>Giving another student’s models, code, or answers on assignments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600"/>
            </a:pPr>
            <a:r>
              <a:t>Copying from the Web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600"/>
            </a:pPr>
            <a:r>
              <a:t>Copying text/writing that is not your own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600"/>
            </a:pPr>
            <a:r>
              <a:t>Working with peers when not given permission</a:t>
            </a:r>
          </a:p>
          <a:p>
            <a:pPr marL="720661" lvl="1" indent="-277177" defTabSz="886967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defRPr sz="1600"/>
            </a:pPr>
            <a:r>
              <a:t>etc.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It is your responsibility to obtain a good understanding of what plagiarism is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The library is a good source of information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Plagiarism or cheating can result in an “F” for an assignment or an “F” in the course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Scholarship will be taken away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I-20 Program Extension may not be granted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/>
            </a:pPr>
            <a:r>
              <a:t>Suspension is possible</a:t>
            </a:r>
          </a:p>
          <a:p>
            <a:pPr marL="332613" indent="-332613" defTabSz="886967">
              <a:lnSpc>
                <a:spcPct val="80000"/>
              </a:lnSpc>
              <a:spcBef>
                <a:spcPts val="300"/>
              </a:spcBef>
              <a:defRPr sz="1900">
                <a:solidFill>
                  <a:srgbClr val="FF0000"/>
                </a:solidFill>
              </a:defRPr>
            </a:pPr>
            <a:r>
              <a:t>THIS IS SERIOUS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Academic Dishonesty - Consequences</a:t>
            </a:r>
          </a:p>
        </p:txBody>
      </p:sp>
      <p:sp>
        <p:nvSpPr>
          <p:cNvPr id="283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r>
              <a:t>First offense: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Scholarship will be removed for the term it happens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This means you have to pay more money</a:t>
            </a:r>
          </a:p>
          <a:p>
            <a:r>
              <a:t>Second offense: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Suspension or ‘not renewing of I-20’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Probation and Suspension</a:t>
            </a:r>
          </a:p>
        </p:txBody>
      </p:sp>
      <p:sp>
        <p:nvSpPr>
          <p:cNvPr id="286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You must maintain a 3.0 semester and cumulative GPA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You will be placed on probation if your semester and/or cumulative GPA fall below 3.0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900"/>
            </a:pPr>
            <a:r>
              <a:rPr dirty="0"/>
              <a:t>You must raise GPA to a minimum of 3.0 the next academic semester or face suspension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Suspended students must leave the university for one year and then MUST reapply to obtain an RIT degree. Re-admission is not guaranteed.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Talk to Travis or Scott as soon as possible if this may happen to you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Etiquette</a:t>
            </a:r>
          </a:p>
        </p:txBody>
      </p:sp>
      <p:sp>
        <p:nvSpPr>
          <p:cNvPr id="29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r>
              <a:t>Behave as a Professional 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Politeness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Humility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Honesty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Patience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Personal hygiene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Mindful of others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/>
          <p:cNvSpPr txBox="1">
            <a:spLocks noGrp="1"/>
          </p:cNvSpPr>
          <p:nvPr>
            <p:ph type="title"/>
          </p:nvPr>
        </p:nvSpPr>
        <p:spPr>
          <a:xfrm>
            <a:off x="1443037" y="985836"/>
            <a:ext cx="7239001" cy="1444629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t>What Does it Mean to Engineer Software?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t>     RIT SE Web Presence</a:t>
            </a:r>
          </a:p>
        </p:txBody>
      </p:sp>
      <p:sp>
        <p:nvSpPr>
          <p:cNvPr id="300" name="Rectangle 3"/>
          <p:cNvSpPr txBox="1">
            <a:spLocks noGrp="1"/>
          </p:cNvSpPr>
          <p:nvPr>
            <p:ph type="body" idx="1"/>
          </p:nvPr>
        </p:nvSpPr>
        <p:spPr>
          <a:xfrm>
            <a:off x="1802672" y="1619794"/>
            <a:ext cx="6807929" cy="447620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1000"/>
              </a:lnSpc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US" u="sng" dirty="0"/>
              <a:t>Marketing pages – focused on prospective students and employers</a:t>
            </a:r>
            <a:endParaRPr u="sng" dirty="0"/>
          </a:p>
          <a:p>
            <a:pPr marL="0" indent="0">
              <a:lnSpc>
                <a:spcPct val="81000"/>
              </a:lnSpc>
              <a:buSzTx/>
              <a:buNone/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hlinkClick r:id="rId2"/>
            </a:endParaRPr>
          </a:p>
          <a:p>
            <a:pPr>
              <a:lnSpc>
                <a:spcPct val="81000"/>
              </a:lnSpc>
              <a:buSzTx/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hlinkClick r:id="rId2"/>
              </a:rPr>
              <a:t>Software Engineering at RIT</a:t>
            </a:r>
            <a:endParaRPr lang="en-US" dirty="0"/>
          </a:p>
          <a:p>
            <a:pPr>
              <a:lnSpc>
                <a:spcPct val="81000"/>
              </a:lnSpc>
              <a:buSzTx/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Data </a:t>
            </a:r>
            <a:r>
              <a:rPr lang="en-US" dirty="0">
                <a:hlinkClick r:id="rId3"/>
              </a:rPr>
              <a:t>Science</a:t>
            </a:r>
            <a:r>
              <a:rPr lang="en-US" dirty="0"/>
              <a:t> at RIT</a:t>
            </a:r>
          </a:p>
          <a:p>
            <a:pPr marL="0" indent="0">
              <a:lnSpc>
                <a:spcPct val="81000"/>
              </a:lnSpc>
              <a:buSzTx/>
              <a:buNone/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rgbClr val="006666"/>
              </a:solidFill>
              <a:uFill>
                <a:solidFill>
                  <a:srgbClr val="006666"/>
                </a:solidFill>
              </a:uFill>
            </a:endParaRPr>
          </a:p>
          <a:p>
            <a:pPr marL="0" indent="0">
              <a:lnSpc>
                <a:spcPct val="81000"/>
              </a:lnSpc>
              <a:buSzTx/>
              <a:buNone/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/>
                </a:solidFill>
                <a:uFill>
                  <a:solidFill>
                    <a:srgbClr val="006666"/>
                  </a:solidFill>
                </a:uFill>
              </a:rPr>
              <a:t>Department pages</a:t>
            </a:r>
            <a:endParaRPr dirty="0">
              <a:solidFill>
                <a:schemeClr val="tx1"/>
              </a:solidFill>
              <a:uFill>
                <a:solidFill>
                  <a:srgbClr val="006666"/>
                </a:solidFill>
              </a:uFill>
            </a:endParaRPr>
          </a:p>
          <a:p>
            <a:pPr marL="0" indent="0">
              <a:lnSpc>
                <a:spcPct val="81000"/>
              </a:lnSpc>
              <a:buSzTx/>
              <a:buNone/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6666"/>
              </a:solidFill>
              <a:uFill>
                <a:solidFill>
                  <a:srgbClr val="006666"/>
                </a:solidFill>
              </a:uFill>
            </a:endParaRPr>
          </a:p>
          <a:p>
            <a:pPr>
              <a:lnSpc>
                <a:spcPct val="81000"/>
              </a:lnSpc>
              <a:buSzTx/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For current </a:t>
            </a:r>
            <a:r>
              <a:rPr lang="en-US" dirty="0">
                <a:hlinkClick r:id="rId2"/>
              </a:rPr>
              <a:t>students</a:t>
            </a:r>
            <a:r>
              <a:rPr lang="en-US" dirty="0"/>
              <a:t>, faculty, and staff</a:t>
            </a:r>
          </a:p>
          <a:p>
            <a:pPr lvl="1">
              <a:lnSpc>
                <a:spcPct val="81000"/>
              </a:lnSpc>
              <a:buSzTx/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Includes SE and DS</a:t>
            </a:r>
            <a:endParaRPr dirty="0"/>
          </a:p>
          <a:p>
            <a:pPr>
              <a:lnSpc>
                <a:spcPct val="81000"/>
              </a:lnSpc>
              <a:buSzTx/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>
              <a:hlinkClick r:id="rId4"/>
            </a:endParaRPr>
          </a:p>
          <a:p>
            <a:pPr>
              <a:lnSpc>
                <a:spcPct val="108000"/>
              </a:lnSpc>
              <a:spcBef>
                <a:spcPts val="500"/>
              </a:spcBef>
              <a:buSzTx/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hlinkClick r:id="rId5"/>
              </a:rPr>
              <a:t>SE Facebook</a:t>
            </a:r>
            <a:endParaRPr dirty="0">
              <a:solidFill>
                <a:srgbClr val="006666"/>
              </a:solidFill>
              <a:uFill>
                <a:solidFill>
                  <a:srgbClr val="006666"/>
                </a:solidFill>
              </a:uFill>
            </a:endParaRPr>
          </a:p>
          <a:p>
            <a:pPr>
              <a:lnSpc>
                <a:spcPct val="108000"/>
              </a:lnSpc>
              <a:buSzTx/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6666"/>
              </a:solidFill>
              <a:uFill>
                <a:solidFill>
                  <a:srgbClr val="006666"/>
                </a:solidFill>
              </a:uFill>
            </a:endParaRPr>
          </a:p>
          <a:p>
            <a:pPr>
              <a:lnSpc>
                <a:spcPct val="108000"/>
              </a:lnSpc>
              <a:spcBef>
                <a:spcPts val="500"/>
              </a:spcBef>
              <a:buSzTx/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hlinkClick r:id="rId6"/>
              </a:rPr>
              <a:t>SE WhatsApp</a:t>
            </a:r>
            <a:endParaRPr dirty="0">
              <a:solidFill>
                <a:srgbClr val="006666"/>
              </a:solidFill>
              <a:uFill>
                <a:solidFill>
                  <a:srgbClr val="006666"/>
                </a:solidFill>
              </a:uFill>
            </a:endParaRPr>
          </a:p>
          <a:p>
            <a:pPr>
              <a:lnSpc>
                <a:spcPct val="108000"/>
              </a:lnSpc>
              <a:spcBef>
                <a:spcPts val="500"/>
              </a:spcBef>
              <a:buSzTx/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hlinkClick r:id="rId7"/>
              </a:rPr>
              <a:t>DS WhatsApp</a:t>
            </a:r>
          </a:p>
        </p:txBody>
      </p:sp>
      <p:pic>
        <p:nvPicPr>
          <p:cNvPr id="301" name="Picture 6" descr="Picture 6">
            <a:hlinkClick r:id="rId5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1875" y="3702229"/>
            <a:ext cx="857251" cy="857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2" descr="Picture 2">
            <a:hlinkClick r:id="rId9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20387" y="1880179"/>
            <a:ext cx="781052" cy="773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1" descr="Picture 1">
            <a:hlinkClick r:id="rId6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44187" y="4830998"/>
            <a:ext cx="857252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icture 3" descr="Picture 3">
            <a:hlinkClick r:id="rId4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20387" y="2808740"/>
            <a:ext cx="781052" cy="706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/>
          <a:lstStyle/>
          <a:p>
            <a:r>
              <a:t>Wrap-up</a:t>
            </a:r>
          </a:p>
        </p:txBody>
      </p:sp>
      <p:sp>
        <p:nvSpPr>
          <p:cNvPr id="307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1" cy="4114805"/>
          </a:xfrm>
          <a:prstGeom prst="rect">
            <a:avLst/>
          </a:prstGeom>
        </p:spPr>
        <p:txBody>
          <a:bodyPr/>
          <a:lstStyle/>
          <a:p>
            <a:r>
              <a:t>Any questions?</a:t>
            </a:r>
          </a:p>
          <a:p>
            <a:r>
              <a:t>Any comments?</a:t>
            </a:r>
          </a:p>
          <a:p>
            <a:r>
              <a:t>Any concerns?</a:t>
            </a:r>
          </a:p>
          <a:p>
            <a:endParaRPr/>
          </a:p>
          <a:p>
            <a:r>
              <a:t>Any Excitement?!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40" y="175474"/>
            <a:ext cx="80616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Software Systems &amp; Products</a:t>
            </a:r>
            <a:br>
              <a:rPr lang="en-US" dirty="0"/>
            </a:br>
            <a:r>
              <a:rPr lang="en-US" dirty="0"/>
              <a:t>More than just apps, web sites, and games!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641" y="1795152"/>
            <a:ext cx="2753438" cy="1012074"/>
          </a:xfrm>
          <a:prstGeom prst="rect">
            <a:avLst/>
          </a:prstGeom>
        </p:spPr>
      </p:pic>
      <p:pic>
        <p:nvPicPr>
          <p:cNvPr id="7" name="Picture 4" descr="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92" y="1804316"/>
            <a:ext cx="1067573" cy="10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771" y="3261934"/>
            <a:ext cx="1438275" cy="1438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321" y="5884966"/>
            <a:ext cx="1438275" cy="742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3629" y="3745473"/>
            <a:ext cx="2474592" cy="1289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6046" y="2817492"/>
            <a:ext cx="2514285" cy="917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0421" y="5251611"/>
            <a:ext cx="3181350" cy="1438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121" y="1868979"/>
            <a:ext cx="1724025" cy="2657475"/>
          </a:xfrm>
          <a:prstGeom prst="rect">
            <a:avLst/>
          </a:prstGeom>
        </p:spPr>
      </p:pic>
      <p:pic>
        <p:nvPicPr>
          <p:cNvPr id="13" name="Picture 8" descr="C:\Users\jrv\RIT\SEDepartment\Presentations\Software Engineering Product Knowledge\St Jude Cardiac Pacemak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34" y="3178382"/>
            <a:ext cx="1614045" cy="14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ague of Legends client teases upcoming content | Dot Esports">
            <a:extLst>
              <a:ext uri="{FF2B5EF4-FFF2-40B4-BE49-F238E27FC236}">
                <a16:creationId xmlns:a16="http://schemas.microsoft.com/office/drawing/2014/main" id="{1C2DBFF0-06C1-4691-B6AF-193694B7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1" y="5139762"/>
            <a:ext cx="2100549" cy="116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everance (rover) - Wikipedia">
            <a:extLst>
              <a:ext uri="{FF2B5EF4-FFF2-40B4-BE49-F238E27FC236}">
                <a16:creationId xmlns:a16="http://schemas.microsoft.com/office/drawing/2014/main" id="{53B86000-7C52-4BD5-BB3A-96458EA77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46" y="4897163"/>
            <a:ext cx="1663126" cy="15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63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Image result for space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7" y="3283211"/>
            <a:ext cx="1619449" cy="16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590" y="2727881"/>
            <a:ext cx="2186015" cy="1335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12" y="2431766"/>
            <a:ext cx="2231236" cy="555330"/>
          </a:xfrm>
          <a:prstGeom prst="rect">
            <a:avLst/>
          </a:prstGeom>
        </p:spPr>
      </p:pic>
      <p:pic>
        <p:nvPicPr>
          <p:cNvPr id="1034" name="Picture 10" descr="Image result for xerox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29" y="3970430"/>
            <a:ext cx="1550988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517" y="107696"/>
            <a:ext cx="8229600" cy="830993"/>
          </a:xfrm>
        </p:spPr>
        <p:txBody>
          <a:bodyPr>
            <a:spAutoFit/>
          </a:bodyPr>
          <a:lstStyle/>
          <a:p>
            <a:pPr algn="l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Our students and graduates are finding jobs in a broad array of companies across many application areas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945" y="1362075"/>
            <a:ext cx="219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2910" y="1905589"/>
            <a:ext cx="10858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60" y="334581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4323" y="5453063"/>
            <a:ext cx="5486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811" y="1758602"/>
            <a:ext cx="1562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8262" y="4519176"/>
            <a:ext cx="1571895" cy="6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 rotWithShape="1">
          <a:blip r:embed="rId13" cstate="print"/>
          <a:srcRect r="24188"/>
          <a:stretch/>
        </p:blipFill>
        <p:spPr bwMode="auto">
          <a:xfrm>
            <a:off x="4564063" y="2765425"/>
            <a:ext cx="226080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7585" y="4413132"/>
            <a:ext cx="1771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2" descr="nasa-g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8865" y="2768607"/>
            <a:ext cx="1005526" cy="893801"/>
          </a:xfrm>
          <a:prstGeom prst="rect">
            <a:avLst/>
          </a:prstGeom>
          <a:noFill/>
        </p:spPr>
      </p:pic>
      <p:pic>
        <p:nvPicPr>
          <p:cNvPr id="23" name="Picture 23" descr="nasdaq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53162" y="3813268"/>
            <a:ext cx="1819275" cy="314325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0" y="5375030"/>
            <a:ext cx="21907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JPMorgan Chase &amp; Co 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49" y="1413464"/>
            <a:ext cx="33337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pple logo black.sv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96" y="2727881"/>
            <a:ext cx="788755" cy="78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ile:Intuit Logo.sv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18" y="1832659"/>
            <a:ext cx="1306481" cy="3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mazon log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8" y="1863950"/>
            <a:ext cx="2139462" cy="78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74" y="3477565"/>
            <a:ext cx="2003425" cy="133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oogle log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37" y="1240825"/>
            <a:ext cx="1795256" cy="6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Image result for paychex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1" descr="gallery_hdr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74349" y="2996293"/>
            <a:ext cx="1247775" cy="581025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58813" y="4554538"/>
            <a:ext cx="1047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6" descr="Image result for twitter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20075" y="2005172"/>
            <a:ext cx="2726657" cy="5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359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2"/>
          <p:cNvSpPr txBox="1">
            <a:spLocks noGrp="1"/>
          </p:cNvSpPr>
          <p:nvPr>
            <p:ph type="title"/>
          </p:nvPr>
        </p:nvSpPr>
        <p:spPr>
          <a:xfrm>
            <a:off x="533400" y="685798"/>
            <a:ext cx="8743950" cy="58896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t>What is Software Engineering All About?</a:t>
            </a:r>
          </a:p>
        </p:txBody>
      </p:sp>
      <p:sp>
        <p:nvSpPr>
          <p:cNvPr id="133" name="Content Placeholder 9"/>
          <p:cNvSpPr txBox="1">
            <a:spLocks noGrp="1"/>
          </p:cNvSpPr>
          <p:nvPr>
            <p:ph type="body" sz="half" idx="1"/>
          </p:nvPr>
        </p:nvSpPr>
        <p:spPr>
          <a:xfrm>
            <a:off x="457200" y="2941634"/>
            <a:ext cx="4038600" cy="37639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100">
                <a:solidFill>
                  <a:srgbClr val="3C7777"/>
                </a:solidFill>
              </a:defRPr>
            </a:pPr>
            <a:r>
              <a:t>Define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What problem are we solving?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Can we solve it with software?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100">
                <a:solidFill>
                  <a:srgbClr val="3C7777"/>
                </a:solidFill>
              </a:defRPr>
            </a:pPr>
            <a:r>
              <a:t>Design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What components do we need?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How do they interact?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Buy them, build them, or use a special purpose framework?</a:t>
            </a:r>
          </a:p>
        </p:txBody>
      </p:sp>
      <p:sp>
        <p:nvSpPr>
          <p:cNvPr id="134" name="Content Placeholder 10"/>
          <p:cNvSpPr txBox="1"/>
          <p:nvPr/>
        </p:nvSpPr>
        <p:spPr>
          <a:xfrm>
            <a:off x="4648200" y="2941635"/>
            <a:ext cx="4038600" cy="376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rgbClr val="006666"/>
              </a:buClr>
              <a:buSzPct val="70000"/>
              <a:buChar char="○"/>
              <a:defRPr sz="2100"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Develop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Flesh out details – coding 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Test resulting program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Debug and repair flaws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rgbClr val="006666"/>
              </a:buClr>
              <a:buSzPct val="70000"/>
              <a:buChar char="○"/>
              <a:defRPr sz="2100"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Deliver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Distribution and installation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User documentation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Developer documentation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Maintenance: fix, extend, integrate</a:t>
            </a:r>
          </a:p>
        </p:txBody>
      </p:sp>
      <p:sp>
        <p:nvSpPr>
          <p:cNvPr id="135" name="Text Box 6"/>
          <p:cNvSpPr txBox="1"/>
          <p:nvPr/>
        </p:nvSpPr>
        <p:spPr>
          <a:xfrm>
            <a:off x="685800" y="1600200"/>
            <a:ext cx="813435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 i="1">
                <a:solidFill>
                  <a:srgbClr val="3C7777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Creating useful, high quality, cost-effective software solutions for individuals and industry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Eclipse">
  <a:themeElements>
    <a:clrScheme name="Eclip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CCCC"/>
      </a:accent1>
      <a:accent2>
        <a:srgbClr val="99CCCC"/>
      </a:accent2>
      <a:accent3>
        <a:srgbClr val="8F8F8F"/>
      </a:accent3>
      <a:accent4>
        <a:srgbClr val="707070"/>
      </a:accent4>
      <a:accent5>
        <a:srgbClr val="ADE2E2"/>
      </a:accent5>
      <a:accent6>
        <a:srgbClr val="8AB9B9"/>
      </a:accent6>
      <a:hlink>
        <a:srgbClr val="0000FF"/>
      </a:hlink>
      <a:folHlink>
        <a:srgbClr val="FF00FF"/>
      </a:folHlink>
    </a:clrScheme>
    <a:fontScheme name="Eclips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Eclip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clipse">
  <a:themeElements>
    <a:clrScheme name="Eclip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CCCC"/>
      </a:accent1>
      <a:accent2>
        <a:srgbClr val="99CCCC"/>
      </a:accent2>
      <a:accent3>
        <a:srgbClr val="8F8F8F"/>
      </a:accent3>
      <a:accent4>
        <a:srgbClr val="707070"/>
      </a:accent4>
      <a:accent5>
        <a:srgbClr val="ADE2E2"/>
      </a:accent5>
      <a:accent6>
        <a:srgbClr val="8AB9B9"/>
      </a:accent6>
      <a:hlink>
        <a:srgbClr val="0000FF"/>
      </a:hlink>
      <a:folHlink>
        <a:srgbClr val="FF00FF"/>
      </a:folHlink>
    </a:clrScheme>
    <a:fontScheme name="Eclips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Eclip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3041</Words>
  <Application>Microsoft Office PowerPoint</Application>
  <PresentationFormat>On-screen Show (4:3)</PresentationFormat>
  <Paragraphs>515</Paragraphs>
  <Slides>61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Avenir Book</vt:lpstr>
      <vt:lpstr>Calibri</vt:lpstr>
      <vt:lpstr>Calibri Light</vt:lpstr>
      <vt:lpstr>Helvetica</vt:lpstr>
      <vt:lpstr>Times New Roman</vt:lpstr>
      <vt:lpstr>Verdana</vt:lpstr>
      <vt:lpstr>Eclipse</vt:lpstr>
      <vt:lpstr>PowerPoint Presentation</vt:lpstr>
      <vt:lpstr>Recording</vt:lpstr>
      <vt:lpstr>Agenda</vt:lpstr>
      <vt:lpstr>Software Engineering  Program Overview</vt:lpstr>
      <vt:lpstr>Data Science Program Overview</vt:lpstr>
      <vt:lpstr>What Does it Mean to Engineer Software?</vt:lpstr>
      <vt:lpstr>Software Systems &amp; Products More than just apps, web sites, and games!</vt:lpstr>
      <vt:lpstr>Our students and graduates are finding jobs in a broad array of companies across many application areas</vt:lpstr>
      <vt:lpstr>What is Software Engineering All About?</vt:lpstr>
      <vt:lpstr>Our program is based on the four elements of the software engineer’s daily practice. </vt:lpstr>
      <vt:lpstr>  Teamwork &amp; Communication* </vt:lpstr>
      <vt:lpstr>PowerPoint Presentation</vt:lpstr>
      <vt:lpstr>What Does it Mean to Be A Data Scientist?</vt:lpstr>
      <vt:lpstr>The data scientist's daily job is to understand and create actionable information from data.</vt:lpstr>
      <vt:lpstr>Applied Domains</vt:lpstr>
      <vt:lpstr>What is Data Science All About?</vt:lpstr>
      <vt:lpstr>The College: GCCIS</vt:lpstr>
      <vt:lpstr>The College: GCCIS</vt:lpstr>
      <vt:lpstr>The College – continued</vt:lpstr>
      <vt:lpstr>Software Engineering Curriculum Hands-on: Team projects, Small classes, Co-op/Intern</vt:lpstr>
      <vt:lpstr>DS Curriculum Flowchart (Three Semester)</vt:lpstr>
      <vt:lpstr>DS Curriculum Flowchart (Four Semester)</vt:lpstr>
      <vt:lpstr>SE and DS Research Areas – Broad View</vt:lpstr>
      <vt:lpstr>Co-Op</vt:lpstr>
      <vt:lpstr>Co-Op – Bad Things</vt:lpstr>
      <vt:lpstr>TWO Important messages</vt:lpstr>
      <vt:lpstr>Classroom Protocol for COVID</vt:lpstr>
      <vt:lpstr>Plagiarism and Cheating</vt:lpstr>
      <vt:lpstr>Wrap-up</vt:lpstr>
      <vt:lpstr>Administrative Details</vt:lpstr>
      <vt:lpstr>Administrative Details</vt:lpstr>
      <vt:lpstr>SE/DS Computer Account</vt:lpstr>
      <vt:lpstr>Codes &amp; Abbreviations to Know</vt:lpstr>
      <vt:lpstr>Contacts</vt:lpstr>
      <vt:lpstr>Golisano College Bldg GOL (70)  Global Cybersecurity Institute Bldg GCI </vt:lpstr>
      <vt:lpstr>Department Facilities</vt:lpstr>
      <vt:lpstr>Curriculum</vt:lpstr>
      <vt:lpstr>Recent Electives</vt:lpstr>
      <vt:lpstr>Curriculum – Electives</vt:lpstr>
      <vt:lpstr>Curriculum</vt:lpstr>
      <vt:lpstr>Grading</vt:lpstr>
      <vt:lpstr>SE Curriculum:  Capstone or Thesis</vt:lpstr>
      <vt:lpstr>DS Curriculum:  Capstone or Thesis</vt:lpstr>
      <vt:lpstr>Course Registration Process</vt:lpstr>
      <vt:lpstr>Registration Tips </vt:lpstr>
      <vt:lpstr>Add/Drop and Withdrawing</vt:lpstr>
      <vt:lpstr>Other Policies &amp; Procedures</vt:lpstr>
      <vt:lpstr>Scheduling Appointments</vt:lpstr>
      <vt:lpstr>How to Connect- Advisor/Advisee Etiquette</vt:lpstr>
      <vt:lpstr>How to Connect - Resources</vt:lpstr>
      <vt:lpstr>How to Connect - Program Slack Workspaces</vt:lpstr>
      <vt:lpstr>Timing Is Everything - Full-time Status</vt:lpstr>
      <vt:lpstr>Helpful Hints – Full-time Status</vt:lpstr>
      <vt:lpstr>Timing Is Everything- Application For Graduation</vt:lpstr>
      <vt:lpstr>Advisor and Program Directors</vt:lpstr>
      <vt:lpstr>Plagiarism and Cheating</vt:lpstr>
      <vt:lpstr>Academic Dishonesty - Consequences</vt:lpstr>
      <vt:lpstr>Probation and Suspension</vt:lpstr>
      <vt:lpstr>Etiquette</vt:lpstr>
      <vt:lpstr>     RIT SE Web Presence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Masters of Science in Software Engineering  - Scott Hawker Masters of Science in Data Science   - Travis Desell</dc:title>
  <dc:creator>Scott Hawker</dc:creator>
  <cp:lastModifiedBy>Britt Stanford</cp:lastModifiedBy>
  <cp:revision>13</cp:revision>
  <dcterms:modified xsi:type="dcterms:W3CDTF">2021-09-22T19:53:51Z</dcterms:modified>
</cp:coreProperties>
</file>