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1"/>
  </p:sldMasterIdLst>
  <p:notesMasterIdLst>
    <p:notesMasterId r:id="rId5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308" r:id="rId21"/>
    <p:sldId id="275" r:id="rId22"/>
    <p:sldId id="276" r:id="rId23"/>
    <p:sldId id="277" r:id="rId24"/>
    <p:sldId id="278" r:id="rId25"/>
    <p:sldId id="279" r:id="rId26"/>
    <p:sldId id="280" r:id="rId27"/>
    <p:sldId id="309" r:id="rId28"/>
    <p:sldId id="281" r:id="rId29"/>
    <p:sldId id="310"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306" r:id="rId44"/>
    <p:sldId id="307" r:id="rId45"/>
    <p:sldId id="311" r:id="rId46"/>
    <p:sldId id="296" r:id="rId47"/>
    <p:sldId id="297" r:id="rId48"/>
    <p:sldId id="298" r:id="rId49"/>
    <p:sldId id="299" r:id="rId50"/>
    <p:sldId id="300" r:id="rId51"/>
    <p:sldId id="301" r:id="rId52"/>
    <p:sldId id="302" r:id="rId53"/>
    <p:sldId id="303" r:id="rId54"/>
    <p:sldId id="304" r:id="rId55"/>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erry A. Lupo" initials="SAL" lastIdx="7" clrIdx="0">
    <p:extLst>
      <p:ext uri="{19B8F6BF-5375-455C-9EA6-DF929625EA0E}">
        <p15:presenceInfo xmlns:p15="http://schemas.microsoft.com/office/powerpoint/2012/main" userId="S-1-5-21-2114653816-731726357-1629300891-3323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78" autoAdjust="0"/>
    <p:restoredTop sz="94660"/>
  </p:normalViewPr>
  <p:slideViewPr>
    <p:cSldViewPr>
      <p:cViewPr varScale="1">
        <p:scale>
          <a:sx n="84" d="100"/>
          <a:sy n="84" d="100"/>
        </p:scale>
        <p:origin x="1421" y="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7E9DC5-2B82-4782-A262-60D132C99648}" type="doc">
      <dgm:prSet loTypeId="urn:microsoft.com/office/officeart/2005/8/layout/cycle2" loCatId="cycle" qsTypeId="urn:microsoft.com/office/officeart/2005/8/quickstyle/simple1" qsCatId="simple" csTypeId="urn:microsoft.com/office/officeart/2005/8/colors/colorful1" csCatId="colorful" phldr="1"/>
      <dgm:spPr/>
      <dgm:t>
        <a:bodyPr/>
        <a:lstStyle/>
        <a:p>
          <a:endParaRPr lang="en-US"/>
        </a:p>
      </dgm:t>
    </dgm:pt>
    <dgm:pt modelId="{3BDB0DCC-7F55-4DE0-A4B4-53D927077C55}">
      <dgm:prSet phldrT="[Text]"/>
      <dgm:spPr/>
      <dgm:t>
        <a:bodyPr/>
        <a:lstStyle/>
        <a:p>
          <a:r>
            <a:rPr lang="en-US" dirty="0" smtClean="0"/>
            <a:t>Requisition Completed</a:t>
          </a:r>
          <a:endParaRPr lang="en-US" dirty="0"/>
        </a:p>
      </dgm:t>
    </dgm:pt>
    <dgm:pt modelId="{5AAA08F7-773A-48BE-B38C-9EFA4002448F}" type="parTrans" cxnId="{BB4E7089-4E76-44A2-84CC-9DCE49B60C04}">
      <dgm:prSet/>
      <dgm:spPr/>
      <dgm:t>
        <a:bodyPr/>
        <a:lstStyle/>
        <a:p>
          <a:endParaRPr lang="en-US"/>
        </a:p>
      </dgm:t>
    </dgm:pt>
    <dgm:pt modelId="{E6721119-5339-4AAA-8D7F-1943DDAE058A}" type="sibTrans" cxnId="{BB4E7089-4E76-44A2-84CC-9DCE49B60C04}">
      <dgm:prSet/>
      <dgm:spPr/>
      <dgm:t>
        <a:bodyPr/>
        <a:lstStyle/>
        <a:p>
          <a:endParaRPr lang="en-US"/>
        </a:p>
      </dgm:t>
    </dgm:pt>
    <dgm:pt modelId="{CF1616F4-46C2-41C3-8129-2788BFE07F6B}">
      <dgm:prSet phldrT="[Text]"/>
      <dgm:spPr/>
      <dgm:t>
        <a:bodyPr/>
        <a:lstStyle/>
        <a:p>
          <a:r>
            <a:rPr lang="en-US" dirty="0" smtClean="0"/>
            <a:t>PO Created</a:t>
          </a:r>
          <a:endParaRPr lang="en-US" dirty="0"/>
        </a:p>
      </dgm:t>
    </dgm:pt>
    <dgm:pt modelId="{5D217256-F32F-4CE6-A3E9-CA06E030DF37}" type="parTrans" cxnId="{B69E4D8A-1B0C-44F2-B798-E2873918E5FB}">
      <dgm:prSet/>
      <dgm:spPr/>
      <dgm:t>
        <a:bodyPr/>
        <a:lstStyle/>
        <a:p>
          <a:endParaRPr lang="en-US"/>
        </a:p>
      </dgm:t>
    </dgm:pt>
    <dgm:pt modelId="{87E8A09B-8EAA-4554-AEF6-5BB9C83C2E65}" type="sibTrans" cxnId="{B69E4D8A-1B0C-44F2-B798-E2873918E5FB}">
      <dgm:prSet/>
      <dgm:spPr/>
      <dgm:t>
        <a:bodyPr/>
        <a:lstStyle/>
        <a:p>
          <a:endParaRPr lang="en-US"/>
        </a:p>
      </dgm:t>
    </dgm:pt>
    <dgm:pt modelId="{1B344929-A386-46C0-820F-B3789CACC50C}">
      <dgm:prSet phldrT="[Text]"/>
      <dgm:spPr/>
      <dgm:t>
        <a:bodyPr/>
        <a:lstStyle/>
        <a:p>
          <a:r>
            <a:rPr lang="en-US" dirty="0" smtClean="0"/>
            <a:t>PO Sent to Supplier (if required)</a:t>
          </a:r>
          <a:endParaRPr lang="en-US" dirty="0"/>
        </a:p>
      </dgm:t>
    </dgm:pt>
    <dgm:pt modelId="{442A7CDC-9A0B-4EB6-8613-44ED45B1AF0C}" type="parTrans" cxnId="{926FA6DA-A810-45A0-991F-1BC3875BA1D4}">
      <dgm:prSet/>
      <dgm:spPr/>
      <dgm:t>
        <a:bodyPr/>
        <a:lstStyle/>
        <a:p>
          <a:endParaRPr lang="en-US"/>
        </a:p>
      </dgm:t>
    </dgm:pt>
    <dgm:pt modelId="{1091E97C-C8E3-4665-89A3-F398CF1D04BC}" type="sibTrans" cxnId="{926FA6DA-A810-45A0-991F-1BC3875BA1D4}">
      <dgm:prSet/>
      <dgm:spPr/>
      <dgm:t>
        <a:bodyPr/>
        <a:lstStyle/>
        <a:p>
          <a:endParaRPr lang="en-US"/>
        </a:p>
      </dgm:t>
    </dgm:pt>
    <dgm:pt modelId="{2E05BF28-7981-42BC-B831-EBE9D103B1A7}">
      <dgm:prSet phldrT="[Text]"/>
      <dgm:spPr/>
      <dgm:t>
        <a:bodyPr/>
        <a:lstStyle/>
        <a:p>
          <a:r>
            <a:rPr lang="en-US" dirty="0" smtClean="0"/>
            <a:t>Invoice Generated – with PO # notated</a:t>
          </a:r>
          <a:endParaRPr lang="en-US" dirty="0"/>
        </a:p>
      </dgm:t>
    </dgm:pt>
    <dgm:pt modelId="{CA35A41E-2D58-488C-B300-3A8A9B5BBC9C}" type="parTrans" cxnId="{537F582B-048B-4F9F-BB82-8F6F8CBEFC62}">
      <dgm:prSet/>
      <dgm:spPr/>
      <dgm:t>
        <a:bodyPr/>
        <a:lstStyle/>
        <a:p>
          <a:endParaRPr lang="en-US"/>
        </a:p>
      </dgm:t>
    </dgm:pt>
    <dgm:pt modelId="{227AB5EC-99B5-48C0-AD47-6BC1AE060717}" type="sibTrans" cxnId="{537F582B-048B-4F9F-BB82-8F6F8CBEFC62}">
      <dgm:prSet/>
      <dgm:spPr/>
      <dgm:t>
        <a:bodyPr/>
        <a:lstStyle/>
        <a:p>
          <a:endParaRPr lang="en-US"/>
        </a:p>
      </dgm:t>
    </dgm:pt>
    <dgm:pt modelId="{5B6A4A2D-94F0-41FD-A89A-AF6FD3741904}">
      <dgm:prSet phldrT="[Text]"/>
      <dgm:spPr/>
      <dgm:t>
        <a:bodyPr/>
        <a:lstStyle/>
        <a:p>
          <a:r>
            <a:rPr lang="en-US" dirty="0" smtClean="0"/>
            <a:t>Invoice submitted to Accounts Payable</a:t>
          </a:r>
          <a:endParaRPr lang="en-US" dirty="0"/>
        </a:p>
      </dgm:t>
    </dgm:pt>
    <dgm:pt modelId="{B919BA58-14B3-4102-95A2-4A703DE9D8ED}" type="parTrans" cxnId="{C5BBB3EA-610A-4A25-AA77-CAE7BDE67836}">
      <dgm:prSet/>
      <dgm:spPr/>
      <dgm:t>
        <a:bodyPr/>
        <a:lstStyle/>
        <a:p>
          <a:endParaRPr lang="en-US"/>
        </a:p>
      </dgm:t>
    </dgm:pt>
    <dgm:pt modelId="{E1F7F2FA-701F-42CC-A767-0AAC0B740A82}" type="sibTrans" cxnId="{C5BBB3EA-610A-4A25-AA77-CAE7BDE67836}">
      <dgm:prSet/>
      <dgm:spPr/>
      <dgm:t>
        <a:bodyPr/>
        <a:lstStyle/>
        <a:p>
          <a:endParaRPr lang="en-US"/>
        </a:p>
      </dgm:t>
    </dgm:pt>
    <dgm:pt modelId="{F5F1C3E2-C636-45DC-8E52-5EAFA6832E20}" type="pres">
      <dgm:prSet presAssocID="{A17E9DC5-2B82-4782-A262-60D132C99648}" presName="cycle" presStyleCnt="0">
        <dgm:presLayoutVars>
          <dgm:dir/>
          <dgm:resizeHandles val="exact"/>
        </dgm:presLayoutVars>
      </dgm:prSet>
      <dgm:spPr/>
      <dgm:t>
        <a:bodyPr/>
        <a:lstStyle/>
        <a:p>
          <a:endParaRPr lang="en-US"/>
        </a:p>
      </dgm:t>
    </dgm:pt>
    <dgm:pt modelId="{20A90682-DDB3-40A0-BD14-B47C108A1DA7}" type="pres">
      <dgm:prSet presAssocID="{3BDB0DCC-7F55-4DE0-A4B4-53D927077C55}" presName="node" presStyleLbl="node1" presStyleIdx="0" presStyleCnt="5">
        <dgm:presLayoutVars>
          <dgm:bulletEnabled val="1"/>
        </dgm:presLayoutVars>
      </dgm:prSet>
      <dgm:spPr/>
      <dgm:t>
        <a:bodyPr/>
        <a:lstStyle/>
        <a:p>
          <a:endParaRPr lang="en-US"/>
        </a:p>
      </dgm:t>
    </dgm:pt>
    <dgm:pt modelId="{685C7A1B-78BD-4BE0-9B6C-CD9297E65C02}" type="pres">
      <dgm:prSet presAssocID="{E6721119-5339-4AAA-8D7F-1943DDAE058A}" presName="sibTrans" presStyleLbl="sibTrans2D1" presStyleIdx="0" presStyleCnt="5"/>
      <dgm:spPr/>
      <dgm:t>
        <a:bodyPr/>
        <a:lstStyle/>
        <a:p>
          <a:endParaRPr lang="en-US"/>
        </a:p>
      </dgm:t>
    </dgm:pt>
    <dgm:pt modelId="{5B5BD09A-2EEB-4F5E-8036-E8EC5F23EB99}" type="pres">
      <dgm:prSet presAssocID="{E6721119-5339-4AAA-8D7F-1943DDAE058A}" presName="connectorText" presStyleLbl="sibTrans2D1" presStyleIdx="0" presStyleCnt="5"/>
      <dgm:spPr/>
      <dgm:t>
        <a:bodyPr/>
        <a:lstStyle/>
        <a:p>
          <a:endParaRPr lang="en-US"/>
        </a:p>
      </dgm:t>
    </dgm:pt>
    <dgm:pt modelId="{01D7C0A8-0D6F-48E6-84AD-A85C88ACE942}" type="pres">
      <dgm:prSet presAssocID="{CF1616F4-46C2-41C3-8129-2788BFE07F6B}" presName="node" presStyleLbl="node1" presStyleIdx="1" presStyleCnt="5">
        <dgm:presLayoutVars>
          <dgm:bulletEnabled val="1"/>
        </dgm:presLayoutVars>
      </dgm:prSet>
      <dgm:spPr/>
      <dgm:t>
        <a:bodyPr/>
        <a:lstStyle/>
        <a:p>
          <a:endParaRPr lang="en-US"/>
        </a:p>
      </dgm:t>
    </dgm:pt>
    <dgm:pt modelId="{C037B2E7-3C30-44E3-A44B-765A87E18D83}" type="pres">
      <dgm:prSet presAssocID="{87E8A09B-8EAA-4554-AEF6-5BB9C83C2E65}" presName="sibTrans" presStyleLbl="sibTrans2D1" presStyleIdx="1" presStyleCnt="5"/>
      <dgm:spPr/>
      <dgm:t>
        <a:bodyPr/>
        <a:lstStyle/>
        <a:p>
          <a:endParaRPr lang="en-US"/>
        </a:p>
      </dgm:t>
    </dgm:pt>
    <dgm:pt modelId="{B21F22EF-E91F-4785-A420-5DB3E0B268D3}" type="pres">
      <dgm:prSet presAssocID="{87E8A09B-8EAA-4554-AEF6-5BB9C83C2E65}" presName="connectorText" presStyleLbl="sibTrans2D1" presStyleIdx="1" presStyleCnt="5"/>
      <dgm:spPr/>
      <dgm:t>
        <a:bodyPr/>
        <a:lstStyle/>
        <a:p>
          <a:endParaRPr lang="en-US"/>
        </a:p>
      </dgm:t>
    </dgm:pt>
    <dgm:pt modelId="{DD33E7E4-8814-4A30-A8A3-12D24E20ECD3}" type="pres">
      <dgm:prSet presAssocID="{1B344929-A386-46C0-820F-B3789CACC50C}" presName="node" presStyleLbl="node1" presStyleIdx="2" presStyleCnt="5">
        <dgm:presLayoutVars>
          <dgm:bulletEnabled val="1"/>
        </dgm:presLayoutVars>
      </dgm:prSet>
      <dgm:spPr/>
      <dgm:t>
        <a:bodyPr/>
        <a:lstStyle/>
        <a:p>
          <a:endParaRPr lang="en-US"/>
        </a:p>
      </dgm:t>
    </dgm:pt>
    <dgm:pt modelId="{F4B8F6E9-B7BD-4E91-931A-0ABA969C99AC}" type="pres">
      <dgm:prSet presAssocID="{1091E97C-C8E3-4665-89A3-F398CF1D04BC}" presName="sibTrans" presStyleLbl="sibTrans2D1" presStyleIdx="2" presStyleCnt="5"/>
      <dgm:spPr/>
      <dgm:t>
        <a:bodyPr/>
        <a:lstStyle/>
        <a:p>
          <a:endParaRPr lang="en-US"/>
        </a:p>
      </dgm:t>
    </dgm:pt>
    <dgm:pt modelId="{F5309667-AE50-46EE-9074-72D361078898}" type="pres">
      <dgm:prSet presAssocID="{1091E97C-C8E3-4665-89A3-F398CF1D04BC}" presName="connectorText" presStyleLbl="sibTrans2D1" presStyleIdx="2" presStyleCnt="5"/>
      <dgm:spPr/>
      <dgm:t>
        <a:bodyPr/>
        <a:lstStyle/>
        <a:p>
          <a:endParaRPr lang="en-US"/>
        </a:p>
      </dgm:t>
    </dgm:pt>
    <dgm:pt modelId="{FD5EB7CD-1F30-421D-884E-D651977507ED}" type="pres">
      <dgm:prSet presAssocID="{2E05BF28-7981-42BC-B831-EBE9D103B1A7}" presName="node" presStyleLbl="node1" presStyleIdx="3" presStyleCnt="5">
        <dgm:presLayoutVars>
          <dgm:bulletEnabled val="1"/>
        </dgm:presLayoutVars>
      </dgm:prSet>
      <dgm:spPr/>
      <dgm:t>
        <a:bodyPr/>
        <a:lstStyle/>
        <a:p>
          <a:endParaRPr lang="en-US"/>
        </a:p>
      </dgm:t>
    </dgm:pt>
    <dgm:pt modelId="{F0EC8266-D218-4BAE-AE9A-FDA13D152B7C}" type="pres">
      <dgm:prSet presAssocID="{227AB5EC-99B5-48C0-AD47-6BC1AE060717}" presName="sibTrans" presStyleLbl="sibTrans2D1" presStyleIdx="3" presStyleCnt="5"/>
      <dgm:spPr/>
      <dgm:t>
        <a:bodyPr/>
        <a:lstStyle/>
        <a:p>
          <a:endParaRPr lang="en-US"/>
        </a:p>
      </dgm:t>
    </dgm:pt>
    <dgm:pt modelId="{5F518E57-1784-4EC2-BBDD-B246D2E288DB}" type="pres">
      <dgm:prSet presAssocID="{227AB5EC-99B5-48C0-AD47-6BC1AE060717}" presName="connectorText" presStyleLbl="sibTrans2D1" presStyleIdx="3" presStyleCnt="5"/>
      <dgm:spPr/>
      <dgm:t>
        <a:bodyPr/>
        <a:lstStyle/>
        <a:p>
          <a:endParaRPr lang="en-US"/>
        </a:p>
      </dgm:t>
    </dgm:pt>
    <dgm:pt modelId="{006B1C7C-B83E-4C10-90A6-AE7FE847C5E0}" type="pres">
      <dgm:prSet presAssocID="{5B6A4A2D-94F0-41FD-A89A-AF6FD3741904}" presName="node" presStyleLbl="node1" presStyleIdx="4" presStyleCnt="5">
        <dgm:presLayoutVars>
          <dgm:bulletEnabled val="1"/>
        </dgm:presLayoutVars>
      </dgm:prSet>
      <dgm:spPr/>
      <dgm:t>
        <a:bodyPr/>
        <a:lstStyle/>
        <a:p>
          <a:endParaRPr lang="en-US"/>
        </a:p>
      </dgm:t>
    </dgm:pt>
    <dgm:pt modelId="{A8D26B61-DA8B-4FB9-A06E-670ACCFA8705}" type="pres">
      <dgm:prSet presAssocID="{E1F7F2FA-701F-42CC-A767-0AAC0B740A82}" presName="sibTrans" presStyleLbl="sibTrans2D1" presStyleIdx="4" presStyleCnt="5"/>
      <dgm:spPr/>
      <dgm:t>
        <a:bodyPr/>
        <a:lstStyle/>
        <a:p>
          <a:endParaRPr lang="en-US"/>
        </a:p>
      </dgm:t>
    </dgm:pt>
    <dgm:pt modelId="{E8892E50-845D-4CC4-A9FC-3B634CA3F8C7}" type="pres">
      <dgm:prSet presAssocID="{E1F7F2FA-701F-42CC-A767-0AAC0B740A82}" presName="connectorText" presStyleLbl="sibTrans2D1" presStyleIdx="4" presStyleCnt="5"/>
      <dgm:spPr/>
      <dgm:t>
        <a:bodyPr/>
        <a:lstStyle/>
        <a:p>
          <a:endParaRPr lang="en-US"/>
        </a:p>
      </dgm:t>
    </dgm:pt>
  </dgm:ptLst>
  <dgm:cxnLst>
    <dgm:cxn modelId="{B69E4D8A-1B0C-44F2-B798-E2873918E5FB}" srcId="{A17E9DC5-2B82-4782-A262-60D132C99648}" destId="{CF1616F4-46C2-41C3-8129-2788BFE07F6B}" srcOrd="1" destOrd="0" parTransId="{5D217256-F32F-4CE6-A3E9-CA06E030DF37}" sibTransId="{87E8A09B-8EAA-4554-AEF6-5BB9C83C2E65}"/>
    <dgm:cxn modelId="{926FA6DA-A810-45A0-991F-1BC3875BA1D4}" srcId="{A17E9DC5-2B82-4782-A262-60D132C99648}" destId="{1B344929-A386-46C0-820F-B3789CACC50C}" srcOrd="2" destOrd="0" parTransId="{442A7CDC-9A0B-4EB6-8613-44ED45B1AF0C}" sibTransId="{1091E97C-C8E3-4665-89A3-F398CF1D04BC}"/>
    <dgm:cxn modelId="{5652564B-85BA-47CF-B521-1DC312941CB7}" type="presOf" srcId="{3BDB0DCC-7F55-4DE0-A4B4-53D927077C55}" destId="{20A90682-DDB3-40A0-BD14-B47C108A1DA7}" srcOrd="0" destOrd="0" presId="urn:microsoft.com/office/officeart/2005/8/layout/cycle2"/>
    <dgm:cxn modelId="{E691FDC0-65D8-480B-80C4-D93F8E1B2F3E}" type="presOf" srcId="{E6721119-5339-4AAA-8D7F-1943DDAE058A}" destId="{685C7A1B-78BD-4BE0-9B6C-CD9297E65C02}" srcOrd="0" destOrd="0" presId="urn:microsoft.com/office/officeart/2005/8/layout/cycle2"/>
    <dgm:cxn modelId="{1F9A3825-D84F-4550-AB51-5BBA038D42D4}" type="presOf" srcId="{5B6A4A2D-94F0-41FD-A89A-AF6FD3741904}" destId="{006B1C7C-B83E-4C10-90A6-AE7FE847C5E0}" srcOrd="0" destOrd="0" presId="urn:microsoft.com/office/officeart/2005/8/layout/cycle2"/>
    <dgm:cxn modelId="{60F021CE-98F4-4622-BEE3-9A9B1CC24103}" type="presOf" srcId="{87E8A09B-8EAA-4554-AEF6-5BB9C83C2E65}" destId="{C037B2E7-3C30-44E3-A44B-765A87E18D83}" srcOrd="0" destOrd="0" presId="urn:microsoft.com/office/officeart/2005/8/layout/cycle2"/>
    <dgm:cxn modelId="{F905CF8B-34C4-421B-B7B0-F3378F3393C9}" type="presOf" srcId="{E1F7F2FA-701F-42CC-A767-0AAC0B740A82}" destId="{A8D26B61-DA8B-4FB9-A06E-670ACCFA8705}" srcOrd="0" destOrd="0" presId="urn:microsoft.com/office/officeart/2005/8/layout/cycle2"/>
    <dgm:cxn modelId="{D7212C02-F944-40F8-8682-B9A552735F01}" type="presOf" srcId="{1B344929-A386-46C0-820F-B3789CACC50C}" destId="{DD33E7E4-8814-4A30-A8A3-12D24E20ECD3}" srcOrd="0" destOrd="0" presId="urn:microsoft.com/office/officeart/2005/8/layout/cycle2"/>
    <dgm:cxn modelId="{537F582B-048B-4F9F-BB82-8F6F8CBEFC62}" srcId="{A17E9DC5-2B82-4782-A262-60D132C99648}" destId="{2E05BF28-7981-42BC-B831-EBE9D103B1A7}" srcOrd="3" destOrd="0" parTransId="{CA35A41E-2D58-488C-B300-3A8A9B5BBC9C}" sibTransId="{227AB5EC-99B5-48C0-AD47-6BC1AE060717}"/>
    <dgm:cxn modelId="{93DBCBE0-BC7D-4F93-8AF4-3F8726388865}" type="presOf" srcId="{E1F7F2FA-701F-42CC-A767-0AAC0B740A82}" destId="{E8892E50-845D-4CC4-A9FC-3B634CA3F8C7}" srcOrd="1" destOrd="0" presId="urn:microsoft.com/office/officeart/2005/8/layout/cycle2"/>
    <dgm:cxn modelId="{616FF79D-A4CA-4D5C-B006-B05C808F41FB}" type="presOf" srcId="{CF1616F4-46C2-41C3-8129-2788BFE07F6B}" destId="{01D7C0A8-0D6F-48E6-84AD-A85C88ACE942}" srcOrd="0" destOrd="0" presId="urn:microsoft.com/office/officeart/2005/8/layout/cycle2"/>
    <dgm:cxn modelId="{FED23EE8-2C7B-4E6B-880A-D720C3D945F3}" type="presOf" srcId="{227AB5EC-99B5-48C0-AD47-6BC1AE060717}" destId="{5F518E57-1784-4EC2-BBDD-B246D2E288DB}" srcOrd="1" destOrd="0" presId="urn:microsoft.com/office/officeart/2005/8/layout/cycle2"/>
    <dgm:cxn modelId="{283D74E9-E34A-4D98-A5B0-858A14A7CBEA}" type="presOf" srcId="{1091E97C-C8E3-4665-89A3-F398CF1D04BC}" destId="{F4B8F6E9-B7BD-4E91-931A-0ABA969C99AC}" srcOrd="0" destOrd="0" presId="urn:microsoft.com/office/officeart/2005/8/layout/cycle2"/>
    <dgm:cxn modelId="{08119572-8DC8-4A7A-96B4-A63DDF574751}" type="presOf" srcId="{87E8A09B-8EAA-4554-AEF6-5BB9C83C2E65}" destId="{B21F22EF-E91F-4785-A420-5DB3E0B268D3}" srcOrd="1" destOrd="0" presId="urn:microsoft.com/office/officeart/2005/8/layout/cycle2"/>
    <dgm:cxn modelId="{C5BBB3EA-610A-4A25-AA77-CAE7BDE67836}" srcId="{A17E9DC5-2B82-4782-A262-60D132C99648}" destId="{5B6A4A2D-94F0-41FD-A89A-AF6FD3741904}" srcOrd="4" destOrd="0" parTransId="{B919BA58-14B3-4102-95A2-4A703DE9D8ED}" sibTransId="{E1F7F2FA-701F-42CC-A767-0AAC0B740A82}"/>
    <dgm:cxn modelId="{A071B2E6-5F13-4403-A1CE-C29C60A785F0}" type="presOf" srcId="{E6721119-5339-4AAA-8D7F-1943DDAE058A}" destId="{5B5BD09A-2EEB-4F5E-8036-E8EC5F23EB99}" srcOrd="1" destOrd="0" presId="urn:microsoft.com/office/officeart/2005/8/layout/cycle2"/>
    <dgm:cxn modelId="{8CA572FB-4468-4E20-BFCB-3B32ACB414CB}" type="presOf" srcId="{227AB5EC-99B5-48C0-AD47-6BC1AE060717}" destId="{F0EC8266-D218-4BAE-AE9A-FDA13D152B7C}" srcOrd="0" destOrd="0" presId="urn:microsoft.com/office/officeart/2005/8/layout/cycle2"/>
    <dgm:cxn modelId="{B19BEA32-0D52-4615-9F4D-A4DEFB90A738}" type="presOf" srcId="{1091E97C-C8E3-4665-89A3-F398CF1D04BC}" destId="{F5309667-AE50-46EE-9074-72D361078898}" srcOrd="1" destOrd="0" presId="urn:microsoft.com/office/officeart/2005/8/layout/cycle2"/>
    <dgm:cxn modelId="{4087CA8D-6005-4CF0-82BC-96888D52C5F7}" type="presOf" srcId="{A17E9DC5-2B82-4782-A262-60D132C99648}" destId="{F5F1C3E2-C636-45DC-8E52-5EAFA6832E20}" srcOrd="0" destOrd="0" presId="urn:microsoft.com/office/officeart/2005/8/layout/cycle2"/>
    <dgm:cxn modelId="{BB4E7089-4E76-44A2-84CC-9DCE49B60C04}" srcId="{A17E9DC5-2B82-4782-A262-60D132C99648}" destId="{3BDB0DCC-7F55-4DE0-A4B4-53D927077C55}" srcOrd="0" destOrd="0" parTransId="{5AAA08F7-773A-48BE-B38C-9EFA4002448F}" sibTransId="{E6721119-5339-4AAA-8D7F-1943DDAE058A}"/>
    <dgm:cxn modelId="{E29029AA-FD00-4B65-9BD7-580D93767B9A}" type="presOf" srcId="{2E05BF28-7981-42BC-B831-EBE9D103B1A7}" destId="{FD5EB7CD-1F30-421D-884E-D651977507ED}" srcOrd="0" destOrd="0" presId="urn:microsoft.com/office/officeart/2005/8/layout/cycle2"/>
    <dgm:cxn modelId="{194490F1-5656-4D74-B2CC-61613C3BC998}" type="presParOf" srcId="{F5F1C3E2-C636-45DC-8E52-5EAFA6832E20}" destId="{20A90682-DDB3-40A0-BD14-B47C108A1DA7}" srcOrd="0" destOrd="0" presId="urn:microsoft.com/office/officeart/2005/8/layout/cycle2"/>
    <dgm:cxn modelId="{37ED1489-D2AA-40FA-8B30-C86EC16504F1}" type="presParOf" srcId="{F5F1C3E2-C636-45DC-8E52-5EAFA6832E20}" destId="{685C7A1B-78BD-4BE0-9B6C-CD9297E65C02}" srcOrd="1" destOrd="0" presId="urn:microsoft.com/office/officeart/2005/8/layout/cycle2"/>
    <dgm:cxn modelId="{FA849D67-8B63-4481-A692-95300C25EAA9}" type="presParOf" srcId="{685C7A1B-78BD-4BE0-9B6C-CD9297E65C02}" destId="{5B5BD09A-2EEB-4F5E-8036-E8EC5F23EB99}" srcOrd="0" destOrd="0" presId="urn:microsoft.com/office/officeart/2005/8/layout/cycle2"/>
    <dgm:cxn modelId="{6575B0AD-3EFD-4333-B40A-FE8EB680E695}" type="presParOf" srcId="{F5F1C3E2-C636-45DC-8E52-5EAFA6832E20}" destId="{01D7C0A8-0D6F-48E6-84AD-A85C88ACE942}" srcOrd="2" destOrd="0" presId="urn:microsoft.com/office/officeart/2005/8/layout/cycle2"/>
    <dgm:cxn modelId="{FF8F42F9-F25E-460D-9528-79EA6A638271}" type="presParOf" srcId="{F5F1C3E2-C636-45DC-8E52-5EAFA6832E20}" destId="{C037B2E7-3C30-44E3-A44B-765A87E18D83}" srcOrd="3" destOrd="0" presId="urn:microsoft.com/office/officeart/2005/8/layout/cycle2"/>
    <dgm:cxn modelId="{A069B62C-3227-4BFB-BAEA-E3D1FD852E48}" type="presParOf" srcId="{C037B2E7-3C30-44E3-A44B-765A87E18D83}" destId="{B21F22EF-E91F-4785-A420-5DB3E0B268D3}" srcOrd="0" destOrd="0" presId="urn:microsoft.com/office/officeart/2005/8/layout/cycle2"/>
    <dgm:cxn modelId="{3001FD7A-5582-4DC7-A239-2FFFC03F7EC7}" type="presParOf" srcId="{F5F1C3E2-C636-45DC-8E52-5EAFA6832E20}" destId="{DD33E7E4-8814-4A30-A8A3-12D24E20ECD3}" srcOrd="4" destOrd="0" presId="urn:microsoft.com/office/officeart/2005/8/layout/cycle2"/>
    <dgm:cxn modelId="{0377F61B-CB73-4271-8A87-6CD8985C9E42}" type="presParOf" srcId="{F5F1C3E2-C636-45DC-8E52-5EAFA6832E20}" destId="{F4B8F6E9-B7BD-4E91-931A-0ABA969C99AC}" srcOrd="5" destOrd="0" presId="urn:microsoft.com/office/officeart/2005/8/layout/cycle2"/>
    <dgm:cxn modelId="{2586F3D7-7066-4139-9AFB-37D1AFEE88F6}" type="presParOf" srcId="{F4B8F6E9-B7BD-4E91-931A-0ABA969C99AC}" destId="{F5309667-AE50-46EE-9074-72D361078898}" srcOrd="0" destOrd="0" presId="urn:microsoft.com/office/officeart/2005/8/layout/cycle2"/>
    <dgm:cxn modelId="{41FEEFF6-0791-472C-9951-A2990DEA4A0F}" type="presParOf" srcId="{F5F1C3E2-C636-45DC-8E52-5EAFA6832E20}" destId="{FD5EB7CD-1F30-421D-884E-D651977507ED}" srcOrd="6" destOrd="0" presId="urn:microsoft.com/office/officeart/2005/8/layout/cycle2"/>
    <dgm:cxn modelId="{DA9D0457-2DAD-46A1-B3B8-AABCBA606F6C}" type="presParOf" srcId="{F5F1C3E2-C636-45DC-8E52-5EAFA6832E20}" destId="{F0EC8266-D218-4BAE-AE9A-FDA13D152B7C}" srcOrd="7" destOrd="0" presId="urn:microsoft.com/office/officeart/2005/8/layout/cycle2"/>
    <dgm:cxn modelId="{BD8154CC-9F1E-4866-B9ED-E64DD928DEE5}" type="presParOf" srcId="{F0EC8266-D218-4BAE-AE9A-FDA13D152B7C}" destId="{5F518E57-1784-4EC2-BBDD-B246D2E288DB}" srcOrd="0" destOrd="0" presId="urn:microsoft.com/office/officeart/2005/8/layout/cycle2"/>
    <dgm:cxn modelId="{EF4FEF5B-71A1-4C3A-B6B7-EEF304472BE2}" type="presParOf" srcId="{F5F1C3E2-C636-45DC-8E52-5EAFA6832E20}" destId="{006B1C7C-B83E-4C10-90A6-AE7FE847C5E0}" srcOrd="8" destOrd="0" presId="urn:microsoft.com/office/officeart/2005/8/layout/cycle2"/>
    <dgm:cxn modelId="{9F862E94-5DC7-4373-8155-29DBECEB97E2}" type="presParOf" srcId="{F5F1C3E2-C636-45DC-8E52-5EAFA6832E20}" destId="{A8D26B61-DA8B-4FB9-A06E-670ACCFA8705}" srcOrd="9" destOrd="0" presId="urn:microsoft.com/office/officeart/2005/8/layout/cycle2"/>
    <dgm:cxn modelId="{06035B3C-F5FA-4ADE-9471-FC897BBAB206}" type="presParOf" srcId="{A8D26B61-DA8B-4FB9-A06E-670ACCFA8705}" destId="{E8892E50-845D-4CC4-A9FC-3B634CA3F8C7}"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17" tIns="46659" rIns="93317" bIns="46659" rtlCol="0"/>
          <a:lstStyle>
            <a:lvl1pPr algn="r">
              <a:defRPr sz="1200"/>
            </a:lvl1pPr>
          </a:lstStyle>
          <a:p>
            <a:fld id="{8587A87F-E352-4D84-B943-6EF5B8944BAE}" type="datetimeFigureOut">
              <a:rPr lang="en-US" smtClean="0"/>
              <a:t>3/28/2017</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17" tIns="46659" rIns="93317" bIns="46659"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17" tIns="46659" rIns="93317" bIns="4665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5455"/>
          </a:xfrm>
          <a:prstGeom prst="rect">
            <a:avLst/>
          </a:prstGeom>
        </p:spPr>
        <p:txBody>
          <a:bodyPr vert="horz" lIns="93317" tIns="46659" rIns="93317" bIns="46659"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5455"/>
          </a:xfrm>
          <a:prstGeom prst="rect">
            <a:avLst/>
          </a:prstGeom>
        </p:spPr>
        <p:txBody>
          <a:bodyPr vert="horz" lIns="93317" tIns="46659" rIns="93317" bIns="46659" rtlCol="0" anchor="b"/>
          <a:lstStyle>
            <a:lvl1pPr algn="r">
              <a:defRPr sz="1200"/>
            </a:lvl1pPr>
          </a:lstStyle>
          <a:p>
            <a:fld id="{7B7CE919-8596-46F1-9EA6-F1BFA013D76A}" type="slidenum">
              <a:rPr lang="en-US" smtClean="0"/>
              <a:t>‹#›</a:t>
            </a:fld>
            <a:endParaRPr lang="en-US"/>
          </a:p>
        </p:txBody>
      </p:sp>
    </p:spTree>
    <p:extLst>
      <p:ext uri="{BB962C8B-B14F-4D97-AF65-F5344CB8AC3E}">
        <p14:creationId xmlns:p14="http://schemas.microsoft.com/office/powerpoint/2010/main" val="4146359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7CE919-8596-46F1-9EA6-F1BFA013D76A}" type="slidenum">
              <a:rPr lang="en-US" smtClean="0"/>
              <a:t>1</a:t>
            </a:fld>
            <a:endParaRPr lang="en-US"/>
          </a:p>
        </p:txBody>
      </p:sp>
    </p:spTree>
    <p:extLst>
      <p:ext uri="{BB962C8B-B14F-4D97-AF65-F5344CB8AC3E}">
        <p14:creationId xmlns:p14="http://schemas.microsoft.com/office/powerpoint/2010/main" val="2270680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7CE919-8596-46F1-9EA6-F1BFA013D76A}" type="slidenum">
              <a:rPr lang="en-US" smtClean="0"/>
              <a:t>7</a:t>
            </a:fld>
            <a:endParaRPr lang="en-US"/>
          </a:p>
        </p:txBody>
      </p:sp>
    </p:spTree>
    <p:extLst>
      <p:ext uri="{BB962C8B-B14F-4D97-AF65-F5344CB8AC3E}">
        <p14:creationId xmlns:p14="http://schemas.microsoft.com/office/powerpoint/2010/main" val="881205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21DC7E8-82A8-4DD5-8073-1854C0475ADD}" type="datetime1">
              <a:rPr lang="en-US" smtClean="0"/>
              <a:t>3/28/2017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AACCCE-BDDB-49C7-97ED-4810929A0B82}" type="slidenum">
              <a:rPr lang="en-US" smtClean="0"/>
              <a:t>‹#›</a:t>
            </a:fld>
            <a:endParaRPr lang="en-US"/>
          </a:p>
        </p:txBody>
      </p:sp>
    </p:spTree>
    <p:extLst>
      <p:ext uri="{BB962C8B-B14F-4D97-AF65-F5344CB8AC3E}">
        <p14:creationId xmlns:p14="http://schemas.microsoft.com/office/powerpoint/2010/main" val="146408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2D65EE-2A85-407E-BDE1-382243CE6FF7}" type="datetime1">
              <a:rPr lang="en-US" smtClean="0"/>
              <a:t>3/28/2017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AACCCE-BDDB-49C7-97ED-4810929A0B82}" type="slidenum">
              <a:rPr lang="en-US" smtClean="0"/>
              <a:t>‹#›</a:t>
            </a:fld>
            <a:endParaRPr lang="en-US"/>
          </a:p>
        </p:txBody>
      </p:sp>
    </p:spTree>
    <p:extLst>
      <p:ext uri="{BB962C8B-B14F-4D97-AF65-F5344CB8AC3E}">
        <p14:creationId xmlns:p14="http://schemas.microsoft.com/office/powerpoint/2010/main" val="3803740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2D539D-8CDE-4B52-82B4-90E4731C7D15}" type="datetime1">
              <a:rPr lang="en-US" smtClean="0"/>
              <a:t>3/28/2017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AACCCE-BDDB-49C7-97ED-4810929A0B82}" type="slidenum">
              <a:rPr lang="en-US" smtClean="0"/>
              <a:t>‹#›</a:t>
            </a:fld>
            <a:endParaRPr lang="en-US"/>
          </a:p>
        </p:txBody>
      </p:sp>
    </p:spTree>
    <p:extLst>
      <p:ext uri="{BB962C8B-B14F-4D97-AF65-F5344CB8AC3E}">
        <p14:creationId xmlns:p14="http://schemas.microsoft.com/office/powerpoint/2010/main" val="1863704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65ABC7-5818-4865-826D-0819955DD6B5}" type="datetime1">
              <a:rPr lang="en-US" smtClean="0"/>
              <a:t>3/28/2017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AACCCE-BDDB-49C7-97ED-4810929A0B82}" type="slidenum">
              <a:rPr lang="en-US" smtClean="0"/>
              <a:t>‹#›</a:t>
            </a:fld>
            <a:endParaRPr lang="en-US"/>
          </a:p>
        </p:txBody>
      </p:sp>
    </p:spTree>
    <p:extLst>
      <p:ext uri="{BB962C8B-B14F-4D97-AF65-F5344CB8AC3E}">
        <p14:creationId xmlns:p14="http://schemas.microsoft.com/office/powerpoint/2010/main" val="2630563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0A61C2-F222-4D6F-AE00-8F0A2FE2AA15}" type="datetime1">
              <a:rPr lang="en-US" smtClean="0"/>
              <a:t>3/28/2017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AACCCE-BDDB-49C7-97ED-4810929A0B82}" type="slidenum">
              <a:rPr lang="en-US" smtClean="0"/>
              <a:t>‹#›</a:t>
            </a:fld>
            <a:endParaRPr lang="en-US"/>
          </a:p>
        </p:txBody>
      </p:sp>
    </p:spTree>
    <p:extLst>
      <p:ext uri="{BB962C8B-B14F-4D97-AF65-F5344CB8AC3E}">
        <p14:creationId xmlns:p14="http://schemas.microsoft.com/office/powerpoint/2010/main" val="948532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4B0AE46-8C08-49B7-B455-4BEE0DE605DB}" type="datetime1">
              <a:rPr lang="en-US" smtClean="0"/>
              <a:t>3/28/2017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AACCCE-BDDB-49C7-97ED-4810929A0B82}" type="slidenum">
              <a:rPr lang="en-US" smtClean="0"/>
              <a:t>‹#›</a:t>
            </a:fld>
            <a:endParaRPr lang="en-US"/>
          </a:p>
        </p:txBody>
      </p:sp>
    </p:spTree>
    <p:extLst>
      <p:ext uri="{BB962C8B-B14F-4D97-AF65-F5344CB8AC3E}">
        <p14:creationId xmlns:p14="http://schemas.microsoft.com/office/powerpoint/2010/main" val="4208956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BBFDE6-3BB2-48C3-BF08-638A740B295D}" type="datetime1">
              <a:rPr lang="en-US" smtClean="0"/>
              <a:t>3/28/2017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AACCCE-BDDB-49C7-97ED-4810929A0B82}" type="slidenum">
              <a:rPr lang="en-US" smtClean="0"/>
              <a:t>‹#›</a:t>
            </a:fld>
            <a:endParaRPr lang="en-US"/>
          </a:p>
        </p:txBody>
      </p:sp>
    </p:spTree>
    <p:extLst>
      <p:ext uri="{BB962C8B-B14F-4D97-AF65-F5344CB8AC3E}">
        <p14:creationId xmlns:p14="http://schemas.microsoft.com/office/powerpoint/2010/main" val="1286782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0F43D59-4306-49C3-959D-9489C5BFAF61}" type="datetime1">
              <a:rPr lang="en-US" smtClean="0"/>
              <a:t>3/28/2017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AACCCE-BDDB-49C7-97ED-4810929A0B82}" type="slidenum">
              <a:rPr lang="en-US" smtClean="0"/>
              <a:t>‹#›</a:t>
            </a:fld>
            <a:endParaRPr lang="en-US"/>
          </a:p>
        </p:txBody>
      </p:sp>
    </p:spTree>
    <p:extLst>
      <p:ext uri="{BB962C8B-B14F-4D97-AF65-F5344CB8AC3E}">
        <p14:creationId xmlns:p14="http://schemas.microsoft.com/office/powerpoint/2010/main" val="1986033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FBB46E-FAD9-49A0-BC2A-8AE59FBB4394}" type="datetime1">
              <a:rPr lang="en-US" smtClean="0"/>
              <a:t>3/28/2017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AACCCE-BDDB-49C7-97ED-4810929A0B82}" type="slidenum">
              <a:rPr lang="en-US" smtClean="0"/>
              <a:t>‹#›</a:t>
            </a:fld>
            <a:endParaRPr lang="en-US"/>
          </a:p>
        </p:txBody>
      </p:sp>
    </p:spTree>
    <p:extLst>
      <p:ext uri="{BB962C8B-B14F-4D97-AF65-F5344CB8AC3E}">
        <p14:creationId xmlns:p14="http://schemas.microsoft.com/office/powerpoint/2010/main" val="1685128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971636-76D8-411D-862C-C538ABA85D08}" type="datetime1">
              <a:rPr lang="en-US" smtClean="0"/>
              <a:t>3/28/2017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AACCCE-BDDB-49C7-97ED-4810929A0B82}" type="slidenum">
              <a:rPr lang="en-US" smtClean="0"/>
              <a:t>‹#›</a:t>
            </a:fld>
            <a:endParaRPr lang="en-US"/>
          </a:p>
        </p:txBody>
      </p:sp>
    </p:spTree>
    <p:extLst>
      <p:ext uri="{BB962C8B-B14F-4D97-AF65-F5344CB8AC3E}">
        <p14:creationId xmlns:p14="http://schemas.microsoft.com/office/powerpoint/2010/main" val="469802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1E211D-3FBA-41D1-B792-C464139793D0}" type="datetime1">
              <a:rPr lang="en-US" smtClean="0"/>
              <a:t>3/28/2017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AACCCE-BDDB-49C7-97ED-4810929A0B82}" type="slidenum">
              <a:rPr lang="en-US" smtClean="0"/>
              <a:t>‹#›</a:t>
            </a:fld>
            <a:endParaRPr lang="en-US"/>
          </a:p>
        </p:txBody>
      </p:sp>
    </p:spTree>
    <p:extLst>
      <p:ext uri="{BB962C8B-B14F-4D97-AF65-F5344CB8AC3E}">
        <p14:creationId xmlns:p14="http://schemas.microsoft.com/office/powerpoint/2010/main" val="3303023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197FF8-1A6A-468D-8140-0ECD3678C4CF}" type="datetime1">
              <a:rPr lang="en-US" smtClean="0"/>
              <a:t>3/28/2017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AACCCE-BDDB-49C7-97ED-4810929A0B82}" type="slidenum">
              <a:rPr lang="en-US" smtClean="0"/>
              <a:t>‹#›</a:t>
            </a:fld>
            <a:endParaRPr lang="en-US"/>
          </a:p>
        </p:txBody>
      </p:sp>
    </p:spTree>
    <p:extLst>
      <p:ext uri="{BB962C8B-B14F-4D97-AF65-F5344CB8AC3E}">
        <p14:creationId xmlns:p14="http://schemas.microsoft.com/office/powerpoint/2010/main" val="21765899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hyperlink" Target="https://www.rit.edu/fa/procurement/sites/rit.edu.fa.procurement/files/forms/vendorsetup1.pdf" TargetMode="External"/><Relationship Id="rId2" Type="http://schemas.openxmlformats.org/officeDocument/2006/relationships/hyperlink" Target="http://www.irs.gov/pub/irs-pdf/fw9.pdf" TargetMode="Externa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hyperlink" Target="https://www-staging.rit.edu/fa/controller/sites/rit.edu.fa.controller/files/files/forms/Oracle%20Financial%20Applications%20Access%20Request%20Rev%208%206%202013.pdf" TargetMode="External"/><Relationship Id="rId2" Type="http://schemas.openxmlformats.org/officeDocument/2006/relationships/hyperlink" Target="https://www.rit.edu/fa/controller/accounting/accounts.html"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hyperlink" Target="mailto:accpay@rit.edu" TargetMode="Externa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39.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 Id="rId4" Type="http://schemas.openxmlformats.org/officeDocument/2006/relationships/image" Target="../media/image75.png"/></Relationships>
</file>

<file path=ppt/slides/_rels/slide4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s>
</file>

<file path=ppt/slides/_rels/slide45.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2.xml"/><Relationship Id="rId5" Type="http://schemas.openxmlformats.org/officeDocument/2006/relationships/image" Target="../media/image85.png"/><Relationship Id="rId4" Type="http://schemas.openxmlformats.org/officeDocument/2006/relationships/image" Target="../media/image82.png"/></Relationships>
</file>

<file path=ppt/slides/_rels/slide46.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2.xml"/><Relationship Id="rId4" Type="http://schemas.openxmlformats.org/officeDocument/2006/relationships/image" Target="../media/image88.png"/></Relationships>
</file>

<file path=ppt/slides/_rels/slide47.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2.xml"/><Relationship Id="rId4" Type="http://schemas.openxmlformats.org/officeDocument/2006/relationships/image" Target="../media/image93.png"/></Relationships>
</file>

<file path=ppt/slides/_rels/slide49.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smtClean="0"/>
              <a:t>Rochester </a:t>
            </a:r>
            <a:r>
              <a:rPr lang="en-US" b="1" dirty="0"/>
              <a:t>Institute of Technology</a:t>
            </a:r>
            <a:br>
              <a:rPr lang="en-US" b="1" dirty="0"/>
            </a:br>
            <a:endParaRPr lang="en-US" dirty="0"/>
          </a:p>
        </p:txBody>
      </p:sp>
      <p:sp>
        <p:nvSpPr>
          <p:cNvPr id="3" name="Subtitle 2"/>
          <p:cNvSpPr>
            <a:spLocks noGrp="1"/>
          </p:cNvSpPr>
          <p:nvPr>
            <p:ph type="subTitle" idx="1"/>
          </p:nvPr>
        </p:nvSpPr>
        <p:spPr>
          <a:xfrm>
            <a:off x="1371600" y="3886200"/>
            <a:ext cx="6400800" cy="2667000"/>
          </a:xfrm>
        </p:spPr>
        <p:txBody>
          <a:bodyPr/>
          <a:lstStyle/>
          <a:p>
            <a:r>
              <a:rPr lang="en-US" b="1" i="1" dirty="0"/>
              <a:t>Oracle Training:  Preparing Requisitions in </a:t>
            </a:r>
            <a:r>
              <a:rPr lang="en-US" b="1" i="1" dirty="0" smtClean="0"/>
              <a:t>the </a:t>
            </a:r>
            <a:r>
              <a:rPr lang="en-US" b="1" i="1" dirty="0"/>
              <a:t>Oracle Applications</a:t>
            </a:r>
            <a:r>
              <a:rPr lang="en-US" b="1" dirty="0"/>
              <a:t> </a:t>
            </a:r>
            <a:endParaRPr lang="en-US" b="1" dirty="0" smtClean="0"/>
          </a:p>
          <a:p>
            <a:endParaRPr lang="en-US" sz="1400" dirty="0" smtClean="0"/>
          </a:p>
          <a:p>
            <a:r>
              <a:rPr lang="en-US" sz="1400" dirty="0" smtClean="0"/>
              <a:t>Username:  student_____</a:t>
            </a:r>
          </a:p>
          <a:p>
            <a:r>
              <a:rPr lang="en-US" sz="1400" dirty="0" smtClean="0"/>
              <a:t>Passcode: welcome123</a:t>
            </a:r>
            <a:endParaRPr lang="en-US" sz="1400" dirty="0"/>
          </a:p>
          <a:p>
            <a:endParaRPr lang="en-US" dirty="0"/>
          </a:p>
        </p:txBody>
      </p:sp>
    </p:spTree>
    <p:extLst>
      <p:ext uri="{BB962C8B-B14F-4D97-AF65-F5344CB8AC3E}">
        <p14:creationId xmlns:p14="http://schemas.microsoft.com/office/powerpoint/2010/main" val="1736767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l"/>
            <a:r>
              <a:rPr lang="en-US" sz="2400" u="sng" dirty="0"/>
              <a:t>Lesson 1:  Create a Requisition</a:t>
            </a:r>
            <a:endParaRPr lang="en-US" sz="2400" dirty="0"/>
          </a:p>
        </p:txBody>
      </p:sp>
      <p:sp>
        <p:nvSpPr>
          <p:cNvPr id="10" name="Content Placeholder 9"/>
          <p:cNvSpPr>
            <a:spLocks noGrp="1"/>
          </p:cNvSpPr>
          <p:nvPr>
            <p:ph idx="1"/>
          </p:nvPr>
        </p:nvSpPr>
        <p:spPr>
          <a:xfrm>
            <a:off x="304800" y="685800"/>
            <a:ext cx="8382000" cy="5943600"/>
          </a:xfrm>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marL="0" indent="0">
              <a:buNone/>
            </a:pPr>
            <a:r>
              <a:rPr lang="en-US" sz="1400" dirty="0" smtClean="0"/>
              <a:t>She </a:t>
            </a:r>
            <a:r>
              <a:rPr lang="en-US" sz="1400" dirty="0"/>
              <a:t>chooses “Desktops”, clicks on “OK”, and </a:t>
            </a:r>
            <a:r>
              <a:rPr lang="en-US" sz="1400" dirty="0" smtClean="0"/>
              <a:t>the </a:t>
            </a:r>
            <a:r>
              <a:rPr lang="en-US" sz="1400" dirty="0"/>
              <a:t>RIT item category dialog box is </a:t>
            </a:r>
            <a:r>
              <a:rPr lang="en-US" sz="1400" dirty="0" smtClean="0"/>
              <a:t>completed.</a:t>
            </a:r>
            <a:r>
              <a:rPr lang="en-US" sz="1400" dirty="0"/>
              <a:t> </a:t>
            </a:r>
            <a:endParaRPr lang="en-US" sz="1400" dirty="0" smtClean="0"/>
          </a:p>
          <a:p>
            <a:pPr marL="0" indent="0">
              <a:buNone/>
            </a:pPr>
            <a:endParaRPr lang="en-US" sz="1400" dirty="0"/>
          </a:p>
          <a:p>
            <a:pPr marL="0" indent="0">
              <a:buNone/>
            </a:pPr>
            <a:endParaRPr lang="en-US" sz="1400" dirty="0" smtClean="0"/>
          </a:p>
          <a:p>
            <a:endParaRPr lang="en-US" dirty="0"/>
          </a:p>
          <a:p>
            <a:endParaRPr lang="en-US" sz="1400" dirty="0" smtClean="0"/>
          </a:p>
          <a:p>
            <a:endParaRPr lang="en-US" dirty="0"/>
          </a:p>
          <a:p>
            <a:pPr marL="0" indent="0">
              <a:buNone/>
            </a:pPr>
            <a:endParaRPr lang="en-US" sz="1400" dirty="0" smtClean="0"/>
          </a:p>
          <a:p>
            <a:pPr marL="0" indent="0">
              <a:buNone/>
            </a:pPr>
            <a:endParaRPr lang="en-US" sz="1400" dirty="0"/>
          </a:p>
          <a:p>
            <a:pPr marL="0" indent="0">
              <a:buNone/>
            </a:pPr>
            <a:endParaRPr lang="en-US" sz="1400" dirty="0"/>
          </a:p>
        </p:txBody>
      </p:sp>
      <p:sp>
        <p:nvSpPr>
          <p:cNvPr id="3" name="Slide Number Placeholder 2"/>
          <p:cNvSpPr>
            <a:spLocks noGrp="1"/>
          </p:cNvSpPr>
          <p:nvPr>
            <p:ph type="sldNum" sz="quarter" idx="12"/>
          </p:nvPr>
        </p:nvSpPr>
        <p:spPr/>
        <p:txBody>
          <a:bodyPr/>
          <a:lstStyle/>
          <a:p>
            <a:fld id="{D4AACCCE-BDDB-49C7-97ED-4810929A0B82}" type="slidenum">
              <a:rPr lang="en-US" smtClean="0"/>
              <a:t>10</a:t>
            </a:fld>
            <a:endParaRPr lang="en-US"/>
          </a:p>
        </p:txBody>
      </p:sp>
      <p:pic>
        <p:nvPicPr>
          <p:cNvPr id="4" name="Picture 3"/>
          <p:cNvPicPr>
            <a:picLocks noChangeAspect="1"/>
          </p:cNvPicPr>
          <p:nvPr/>
        </p:nvPicPr>
        <p:blipFill>
          <a:blip r:embed="rId2"/>
          <a:stretch>
            <a:fillRect/>
          </a:stretch>
        </p:blipFill>
        <p:spPr>
          <a:xfrm>
            <a:off x="838200" y="781776"/>
            <a:ext cx="6172200" cy="3505200"/>
          </a:xfrm>
          <a:prstGeom prst="rect">
            <a:avLst/>
          </a:prstGeom>
        </p:spPr>
      </p:pic>
      <p:pic>
        <p:nvPicPr>
          <p:cNvPr id="5" name="Picture 4"/>
          <p:cNvPicPr>
            <a:picLocks noChangeAspect="1"/>
          </p:cNvPicPr>
          <p:nvPr/>
        </p:nvPicPr>
        <p:blipFill>
          <a:blip r:embed="rId3"/>
          <a:stretch>
            <a:fillRect/>
          </a:stretch>
        </p:blipFill>
        <p:spPr>
          <a:xfrm>
            <a:off x="1185862" y="5116707"/>
            <a:ext cx="5476875" cy="1248352"/>
          </a:xfrm>
          <a:prstGeom prst="rect">
            <a:avLst/>
          </a:prstGeom>
        </p:spPr>
      </p:pic>
    </p:spTree>
    <p:extLst>
      <p:ext uri="{BB962C8B-B14F-4D97-AF65-F5344CB8AC3E}">
        <p14:creationId xmlns:p14="http://schemas.microsoft.com/office/powerpoint/2010/main" val="3056824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a:bodyPr>
          <a:lstStyle/>
          <a:p>
            <a:pPr algn="l"/>
            <a:r>
              <a:rPr lang="en-US" sz="2400" u="sng" dirty="0"/>
              <a:t>Lesson 1:  Create a Requisition</a:t>
            </a:r>
            <a:endParaRPr lang="en-US" sz="2400" dirty="0"/>
          </a:p>
        </p:txBody>
      </p:sp>
      <p:sp>
        <p:nvSpPr>
          <p:cNvPr id="3" name="Content Placeholder 2"/>
          <p:cNvSpPr>
            <a:spLocks noGrp="1"/>
          </p:cNvSpPr>
          <p:nvPr>
            <p:ph idx="1"/>
          </p:nvPr>
        </p:nvSpPr>
        <p:spPr>
          <a:xfrm>
            <a:off x="457200" y="762000"/>
            <a:ext cx="8229600" cy="6019800"/>
          </a:xfrm>
        </p:spPr>
        <p:txBody>
          <a:bodyPr>
            <a:normAutofit/>
          </a:bodyPr>
          <a:lstStyle/>
          <a:p>
            <a:pPr marL="0" indent="0">
              <a:buNone/>
            </a:pPr>
            <a:r>
              <a:rPr lang="en-US" sz="1400" dirty="0"/>
              <a:t>In </a:t>
            </a:r>
            <a:r>
              <a:rPr lang="en-US" sz="1400" dirty="0" smtClean="0"/>
              <a:t>the </a:t>
            </a:r>
            <a:r>
              <a:rPr lang="en-US" sz="1400" dirty="0"/>
              <a:t>Description field, in </a:t>
            </a:r>
            <a:r>
              <a:rPr lang="en-US" sz="1400" dirty="0" smtClean="0"/>
              <a:t>the </a:t>
            </a:r>
            <a:r>
              <a:rPr lang="en-US" sz="1400" dirty="0"/>
              <a:t>lines sections, </a:t>
            </a:r>
            <a:r>
              <a:rPr lang="en-US" sz="1400" dirty="0" smtClean="0"/>
              <a:t>Rebecca </a:t>
            </a:r>
            <a:r>
              <a:rPr lang="en-US" sz="1400" dirty="0"/>
              <a:t>writes “Desktop Computer</a:t>
            </a:r>
            <a:r>
              <a:rPr lang="en-US" sz="1400" dirty="0" smtClean="0"/>
              <a:t>.”  The </a:t>
            </a:r>
            <a:r>
              <a:rPr lang="en-US" sz="1400" dirty="0"/>
              <a:t>description field should be used to thoroughly detail </a:t>
            </a:r>
            <a:r>
              <a:rPr lang="en-US" sz="1400" dirty="0" smtClean="0"/>
              <a:t>the </a:t>
            </a:r>
            <a:r>
              <a:rPr lang="en-US" sz="1400" dirty="0"/>
              <a:t>item being purchased including color or technical specifications and reference a quote if one has been provided using </a:t>
            </a:r>
            <a:r>
              <a:rPr lang="en-US" sz="1400" dirty="0" smtClean="0"/>
              <a:t>the </a:t>
            </a:r>
            <a:r>
              <a:rPr lang="en-US" sz="1400" dirty="0"/>
              <a:t>quote # or date</a:t>
            </a:r>
            <a:r>
              <a:rPr lang="en-US" sz="1400" dirty="0" smtClean="0"/>
              <a:t>.  Please be sure to put the quote number at the end of your description.</a:t>
            </a:r>
          </a:p>
          <a:p>
            <a:pPr marL="0" indent="0">
              <a:buNone/>
            </a:pPr>
            <a:endParaRPr lang="en-US" sz="1400" dirty="0"/>
          </a:p>
          <a:p>
            <a:pPr marL="0" indent="0">
              <a:buNone/>
            </a:pPr>
            <a:r>
              <a:rPr lang="en-US" sz="1400" dirty="0"/>
              <a:t>Note:  Oracle provides </a:t>
            </a:r>
            <a:r>
              <a:rPr lang="en-US" sz="1400" dirty="0" smtClean="0"/>
              <a:t>254 </a:t>
            </a:r>
            <a:r>
              <a:rPr lang="en-US" sz="1400" dirty="0"/>
              <a:t>character spaces for </a:t>
            </a:r>
            <a:r>
              <a:rPr lang="en-US" sz="1400" dirty="0" smtClean="0"/>
              <a:t>the </a:t>
            </a:r>
            <a:r>
              <a:rPr lang="en-US" sz="1400" dirty="0"/>
              <a:t>undefined fields such as description.  If you need more than </a:t>
            </a:r>
            <a:r>
              <a:rPr lang="en-US" sz="1400" dirty="0" smtClean="0"/>
              <a:t>the 254 </a:t>
            </a:r>
            <a:r>
              <a:rPr lang="en-US" sz="1400" dirty="0"/>
              <a:t>spaces available, you may attach additional text using </a:t>
            </a:r>
            <a:r>
              <a:rPr lang="en-US" sz="1400" dirty="0" smtClean="0"/>
              <a:t>the </a:t>
            </a:r>
            <a:r>
              <a:rPr lang="en-US" sz="1400" dirty="0"/>
              <a:t>steps outlined </a:t>
            </a:r>
            <a:r>
              <a:rPr lang="en-US" sz="1400" dirty="0" smtClean="0"/>
              <a:t>later in this presentation.</a:t>
            </a:r>
          </a:p>
          <a:p>
            <a:pPr marL="0" indent="0">
              <a:buNone/>
            </a:pPr>
            <a:r>
              <a:rPr lang="en-US" sz="1400" dirty="0" smtClean="0"/>
              <a:t>The edit function, available in the Toolbar, is very useful for inputting detailed descriptions.</a:t>
            </a:r>
          </a:p>
          <a:p>
            <a:pPr marL="0" indent="0">
              <a:buNone/>
            </a:pPr>
            <a:endParaRPr lang="en-US" sz="1400" dirty="0"/>
          </a:p>
          <a:p>
            <a:pPr marL="0" indent="0">
              <a:buNone/>
            </a:pPr>
            <a:endParaRPr lang="en-US" sz="1400" dirty="0"/>
          </a:p>
          <a:p>
            <a:pPr marL="0" indent="0">
              <a:buNone/>
            </a:pPr>
            <a:r>
              <a:rPr lang="en-US" sz="1400" dirty="0" smtClean="0"/>
              <a:t>he </a:t>
            </a:r>
            <a:r>
              <a:rPr lang="en-US" sz="1400" dirty="0"/>
              <a:t>computer automatically provides a Unit if Measure of “Each”, which is appropriate. </a:t>
            </a:r>
            <a:endParaRPr lang="en-US" sz="1400" dirty="0" smtClean="0"/>
          </a:p>
          <a:p>
            <a:pPr marL="0" indent="0">
              <a:buNone/>
            </a:pPr>
            <a:endParaRPr lang="en-US" sz="1400" dirty="0"/>
          </a:p>
          <a:p>
            <a:pPr marL="0" indent="0">
              <a:buNone/>
            </a:pPr>
            <a:r>
              <a:rPr lang="en-US" sz="1400" dirty="0" smtClean="0"/>
              <a:t>					            Please note:  Your requisition should be a</a:t>
            </a:r>
          </a:p>
          <a:p>
            <a:pPr marL="0" indent="0">
              <a:buNone/>
            </a:pPr>
            <a:r>
              <a:rPr lang="en-US" sz="1400" dirty="0" smtClean="0"/>
              <a:t>					            match to your supplier’s quote.</a:t>
            </a:r>
          </a:p>
          <a:p>
            <a:pPr marL="0" indent="0">
              <a:buNone/>
            </a:pPr>
            <a:r>
              <a:rPr lang="en-US" sz="1400" dirty="0" smtClean="0"/>
              <a:t>					.</a:t>
            </a:r>
          </a:p>
          <a:p>
            <a:pPr marL="0" indent="0">
              <a:buNone/>
            </a:pPr>
            <a:endParaRPr lang="en-US" sz="1400" dirty="0" smtClean="0"/>
          </a:p>
          <a:p>
            <a:pPr marL="0" indent="0">
              <a:buNone/>
            </a:pPr>
            <a:endParaRPr lang="en-US" sz="1400" dirty="0"/>
          </a:p>
          <a:p>
            <a:pPr marL="0" indent="0">
              <a:buNone/>
            </a:pPr>
            <a:endParaRPr lang="en-US" sz="1400" dirty="0" smtClean="0"/>
          </a:p>
          <a:p>
            <a:pPr marL="0" indent="0">
              <a:buNone/>
            </a:pPr>
            <a:endParaRPr lang="en-US" sz="1400" dirty="0"/>
          </a:p>
          <a:p>
            <a:pPr marL="0" indent="0">
              <a:buNone/>
            </a:pPr>
            <a:endParaRPr lang="en-US" sz="1400" dirty="0" smtClean="0"/>
          </a:p>
          <a:p>
            <a:pPr marL="0" indent="0">
              <a:buNone/>
            </a:pPr>
            <a:endParaRPr lang="en-US" sz="1400" dirty="0"/>
          </a:p>
          <a:p>
            <a:pPr marL="0" indent="0">
              <a:buNone/>
            </a:pPr>
            <a:endParaRPr lang="en-US" sz="1400" dirty="0" smtClean="0"/>
          </a:p>
          <a:p>
            <a:pPr marL="0" indent="0">
              <a:buNone/>
            </a:pPr>
            <a:endParaRPr lang="en-US" sz="1400" dirty="0"/>
          </a:p>
          <a:p>
            <a:pPr marL="0" indent="0">
              <a:buNone/>
            </a:pPr>
            <a:endParaRPr lang="en-US" sz="1400" dirty="0" smtClean="0"/>
          </a:p>
          <a:p>
            <a:pPr marL="0" indent="0">
              <a:buNone/>
            </a:pPr>
            <a:endParaRPr lang="en-US" sz="1400" dirty="0"/>
          </a:p>
          <a:p>
            <a:pPr marL="0" indent="0">
              <a:buNone/>
            </a:pPr>
            <a:endParaRPr lang="en-US" sz="1400" dirty="0" smtClean="0"/>
          </a:p>
          <a:p>
            <a:pPr marL="0" indent="0">
              <a:buNone/>
            </a:pPr>
            <a:endParaRPr lang="en-US" sz="1400" dirty="0"/>
          </a:p>
          <a:p>
            <a:pPr marL="0" indent="0">
              <a:buNone/>
            </a:pPr>
            <a:endParaRPr lang="en-US" sz="1400" dirty="0"/>
          </a:p>
        </p:txBody>
      </p:sp>
      <p:pic>
        <p:nvPicPr>
          <p:cNvPr id="4" name="Picture 3"/>
          <p:cNvPicPr>
            <a:picLocks noChangeAspect="1"/>
          </p:cNvPicPr>
          <p:nvPr/>
        </p:nvPicPr>
        <p:blipFill>
          <a:blip r:embed="rId2"/>
          <a:stretch>
            <a:fillRect/>
          </a:stretch>
        </p:blipFill>
        <p:spPr>
          <a:xfrm>
            <a:off x="572186" y="3429000"/>
            <a:ext cx="4952314" cy="3490694"/>
          </a:xfrm>
          <a:prstGeom prst="rect">
            <a:avLst/>
          </a:prstGeom>
        </p:spPr>
      </p:pic>
      <p:pic>
        <p:nvPicPr>
          <p:cNvPr id="5" name="Picture 4"/>
          <p:cNvPicPr>
            <a:picLocks noChangeAspect="1"/>
          </p:cNvPicPr>
          <p:nvPr/>
        </p:nvPicPr>
        <p:blipFill>
          <a:blip r:embed="rId3"/>
          <a:stretch>
            <a:fillRect/>
          </a:stretch>
        </p:blipFill>
        <p:spPr>
          <a:xfrm>
            <a:off x="5638800" y="2661174"/>
            <a:ext cx="3277286" cy="333812"/>
          </a:xfrm>
          <a:prstGeom prst="rect">
            <a:avLst/>
          </a:prstGeom>
        </p:spPr>
      </p:pic>
      <p:cxnSp>
        <p:nvCxnSpPr>
          <p:cNvPr id="9" name="Straight Arrow Connector 8"/>
          <p:cNvCxnSpPr/>
          <p:nvPr/>
        </p:nvCxnSpPr>
        <p:spPr>
          <a:xfrm flipH="1" flipV="1">
            <a:off x="7696200" y="2994986"/>
            <a:ext cx="609600" cy="745673"/>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D4AACCCE-BDDB-49C7-97ED-4810929A0B82}" type="slidenum">
              <a:rPr lang="en-US" smtClean="0"/>
              <a:t>11</a:t>
            </a:fld>
            <a:endParaRPr lang="en-US"/>
          </a:p>
        </p:txBody>
      </p:sp>
    </p:spTree>
    <p:extLst>
      <p:ext uri="{BB962C8B-B14F-4D97-AF65-F5344CB8AC3E}">
        <p14:creationId xmlns:p14="http://schemas.microsoft.com/office/powerpoint/2010/main" val="5352179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p:spPr>
        <p:txBody>
          <a:bodyPr>
            <a:normAutofit/>
          </a:bodyPr>
          <a:lstStyle/>
          <a:p>
            <a:pPr algn="l"/>
            <a:r>
              <a:rPr lang="en-US" sz="2400" u="sng" dirty="0"/>
              <a:t>Lesson 1:  Create a Requisition</a:t>
            </a:r>
            <a:endParaRPr lang="en-US" sz="2400" dirty="0"/>
          </a:p>
        </p:txBody>
      </p:sp>
      <p:sp>
        <p:nvSpPr>
          <p:cNvPr id="3" name="Content Placeholder 2"/>
          <p:cNvSpPr>
            <a:spLocks noGrp="1"/>
          </p:cNvSpPr>
          <p:nvPr>
            <p:ph idx="1"/>
          </p:nvPr>
        </p:nvSpPr>
        <p:spPr>
          <a:xfrm>
            <a:off x="457200" y="838200"/>
            <a:ext cx="8229600" cy="5867400"/>
          </a:xfrm>
        </p:spPr>
        <p:txBody>
          <a:bodyPr>
            <a:normAutofit fontScale="92500" lnSpcReduction="20000"/>
          </a:bodyPr>
          <a:lstStyle/>
          <a:p>
            <a:pPr marL="0" indent="0">
              <a:buNone/>
            </a:pPr>
            <a:r>
              <a:rPr lang="en-US" sz="1400" dirty="0"/>
              <a:t>S</a:t>
            </a:r>
            <a:r>
              <a:rPr lang="en-US" sz="1400" dirty="0" smtClean="0"/>
              <a:t>he </a:t>
            </a:r>
            <a:r>
              <a:rPr lang="en-US" sz="1400" dirty="0"/>
              <a:t>scrolls to </a:t>
            </a:r>
            <a:r>
              <a:rPr lang="en-US" sz="1400" dirty="0" smtClean="0"/>
              <a:t>the </a:t>
            </a:r>
            <a:r>
              <a:rPr lang="en-US" sz="1400" dirty="0"/>
              <a:t>right to see </a:t>
            </a:r>
            <a:r>
              <a:rPr lang="en-US" sz="1400" dirty="0" smtClean="0"/>
              <a:t>the </a:t>
            </a:r>
            <a:r>
              <a:rPr lang="en-US" sz="1400" dirty="0"/>
              <a:t>rest of </a:t>
            </a:r>
            <a:r>
              <a:rPr lang="en-US" sz="1400" dirty="0" smtClean="0"/>
              <a:t>the </a:t>
            </a:r>
            <a:r>
              <a:rPr lang="en-US" sz="1400" dirty="0"/>
              <a:t>screen.  S</a:t>
            </a:r>
            <a:r>
              <a:rPr lang="en-US" sz="1400" dirty="0" smtClean="0"/>
              <a:t>he </a:t>
            </a:r>
            <a:r>
              <a:rPr lang="en-US" sz="1400" dirty="0"/>
              <a:t>requests 2 in </a:t>
            </a:r>
            <a:r>
              <a:rPr lang="en-US" sz="1400" dirty="0" smtClean="0"/>
              <a:t>the </a:t>
            </a:r>
            <a:r>
              <a:rPr lang="en-US" sz="1400" dirty="0"/>
              <a:t>Quantity field</a:t>
            </a:r>
            <a:r>
              <a:rPr lang="en-US" sz="1400" dirty="0" smtClean="0"/>
              <a:t>.</a:t>
            </a:r>
          </a:p>
          <a:p>
            <a:pPr marL="0" indent="0">
              <a:buNone/>
            </a:pPr>
            <a:endParaRPr lang="en-US" sz="1400" dirty="0"/>
          </a:p>
          <a:p>
            <a:pPr marL="0" indent="0">
              <a:buNone/>
            </a:pPr>
            <a:endParaRPr lang="en-US" sz="1400" dirty="0" smtClean="0"/>
          </a:p>
          <a:p>
            <a:pPr marL="0" indent="0">
              <a:buNone/>
            </a:pPr>
            <a:endParaRPr lang="en-US" sz="1400" dirty="0"/>
          </a:p>
          <a:p>
            <a:pPr marL="0" indent="0">
              <a:buNone/>
            </a:pPr>
            <a:endParaRPr lang="en-US" sz="1400" dirty="0" smtClean="0"/>
          </a:p>
          <a:p>
            <a:pPr marL="0" indent="0">
              <a:buNone/>
            </a:pPr>
            <a:endParaRPr lang="en-US" sz="1400" dirty="0"/>
          </a:p>
          <a:p>
            <a:pPr marL="0" indent="0">
              <a:buNone/>
            </a:pPr>
            <a:endParaRPr lang="en-US" sz="1400" dirty="0" smtClean="0"/>
          </a:p>
          <a:p>
            <a:pPr marL="0" indent="0">
              <a:buNone/>
            </a:pPr>
            <a:endParaRPr lang="en-US" sz="1400" dirty="0"/>
          </a:p>
          <a:p>
            <a:pPr marL="0" indent="0">
              <a:buNone/>
            </a:pPr>
            <a:endParaRPr lang="en-US" sz="1400" dirty="0" smtClean="0"/>
          </a:p>
          <a:p>
            <a:pPr marL="0" indent="0">
              <a:buNone/>
            </a:pPr>
            <a:endParaRPr lang="en-US" sz="1400" dirty="0"/>
          </a:p>
          <a:p>
            <a:pPr marL="0" indent="0">
              <a:buNone/>
            </a:pPr>
            <a:endParaRPr lang="en-US" sz="1400" dirty="0" smtClean="0"/>
          </a:p>
          <a:p>
            <a:pPr marL="0" indent="0">
              <a:buNone/>
            </a:pPr>
            <a:endParaRPr lang="en-US" sz="1400" dirty="0"/>
          </a:p>
          <a:p>
            <a:pPr marL="0" indent="0">
              <a:buNone/>
            </a:pPr>
            <a:endParaRPr lang="en-US" sz="1400" dirty="0" smtClean="0"/>
          </a:p>
          <a:p>
            <a:pPr marL="0" indent="0">
              <a:buNone/>
            </a:pPr>
            <a:endParaRPr lang="en-US" sz="1400" dirty="0"/>
          </a:p>
          <a:p>
            <a:pPr marL="0" indent="0">
              <a:buNone/>
            </a:pPr>
            <a:endParaRPr lang="en-US" sz="1400" dirty="0" smtClean="0"/>
          </a:p>
          <a:p>
            <a:pPr marL="0" indent="0">
              <a:buNone/>
            </a:pPr>
            <a:endParaRPr lang="en-US" sz="1400" dirty="0"/>
          </a:p>
          <a:p>
            <a:endParaRPr lang="en-US" sz="1400" dirty="0" smtClean="0"/>
          </a:p>
          <a:p>
            <a:endParaRPr lang="en-US" sz="1400" dirty="0"/>
          </a:p>
          <a:p>
            <a:endParaRPr lang="en-US" sz="1400" dirty="0" smtClean="0"/>
          </a:p>
          <a:p>
            <a:endParaRPr lang="en-US" sz="1400" dirty="0"/>
          </a:p>
          <a:p>
            <a:pPr marL="0" indent="0">
              <a:buNone/>
            </a:pPr>
            <a:r>
              <a:rPr lang="en-US" sz="1400" dirty="0" smtClean="0"/>
              <a:t>In the </a:t>
            </a:r>
            <a:r>
              <a:rPr lang="en-US" sz="1400" dirty="0"/>
              <a:t>Price field, </a:t>
            </a:r>
            <a:r>
              <a:rPr lang="en-US" sz="1400" dirty="0" smtClean="0"/>
              <a:t>she </a:t>
            </a:r>
            <a:r>
              <a:rPr lang="en-US" sz="1400" dirty="0"/>
              <a:t>enters </a:t>
            </a:r>
            <a:r>
              <a:rPr lang="en-US" sz="1400" dirty="0" smtClean="0"/>
              <a:t>the </a:t>
            </a:r>
            <a:r>
              <a:rPr lang="en-US" sz="1400" dirty="0"/>
              <a:t>cost of </a:t>
            </a:r>
            <a:r>
              <a:rPr lang="en-US" sz="1400" dirty="0" smtClean="0"/>
              <a:t>the </a:t>
            </a:r>
            <a:r>
              <a:rPr lang="en-US" sz="1400" dirty="0"/>
              <a:t>computer, </a:t>
            </a:r>
            <a:r>
              <a:rPr lang="en-US" sz="1400" dirty="0" smtClean="0"/>
              <a:t>1700.</a:t>
            </a:r>
          </a:p>
          <a:p>
            <a:pPr marL="0" indent="0">
              <a:buNone/>
            </a:pPr>
            <a:r>
              <a:rPr lang="en-US" sz="1400" dirty="0" smtClean="0"/>
              <a:t> </a:t>
            </a:r>
            <a:endParaRPr lang="en-US" sz="1400" dirty="0"/>
          </a:p>
          <a:p>
            <a:pPr marL="0" indent="0">
              <a:buNone/>
            </a:pPr>
            <a:r>
              <a:rPr lang="en-US" sz="1400" dirty="0" smtClean="0"/>
              <a:t>Please </a:t>
            </a:r>
            <a:r>
              <a:rPr lang="en-US" sz="1400" dirty="0"/>
              <a:t>do not include a $ or comma in </a:t>
            </a:r>
            <a:r>
              <a:rPr lang="en-US" sz="1400" dirty="0" smtClean="0"/>
              <a:t>the </a:t>
            </a:r>
            <a:r>
              <a:rPr lang="en-US" sz="1400" dirty="0"/>
              <a:t>Price field.  </a:t>
            </a:r>
            <a:r>
              <a:rPr lang="en-US" sz="1400" dirty="0" smtClean="0"/>
              <a:t>The </a:t>
            </a:r>
            <a:r>
              <a:rPr lang="en-US" sz="1400" dirty="0"/>
              <a:t>system is defaulted to US dollars.  Inclusion of a $ and/or comma will result in an error message</a:t>
            </a:r>
            <a:r>
              <a:rPr lang="en-US" sz="1400" dirty="0" smtClean="0"/>
              <a:t>.</a:t>
            </a:r>
          </a:p>
          <a:p>
            <a:pPr marL="0" indent="0">
              <a:buNone/>
            </a:pPr>
            <a:r>
              <a:rPr lang="en-US" sz="1400" dirty="0"/>
              <a:t> </a:t>
            </a:r>
          </a:p>
          <a:p>
            <a:pPr marL="0" indent="0">
              <a:buNone/>
            </a:pPr>
            <a:endParaRPr lang="en-US" sz="1400" dirty="0" smtClean="0"/>
          </a:p>
          <a:p>
            <a:pPr marL="0" indent="0">
              <a:buNone/>
            </a:pPr>
            <a:endParaRPr lang="en-US" sz="1400" dirty="0" smtClean="0"/>
          </a:p>
          <a:p>
            <a:pPr marL="0" indent="0">
              <a:buNone/>
            </a:pPr>
            <a:r>
              <a:rPr lang="en-US" sz="1400" dirty="0"/>
              <a:t> </a:t>
            </a:r>
          </a:p>
          <a:p>
            <a:pPr marL="0" indent="0">
              <a:buNone/>
            </a:pPr>
            <a:endParaRPr lang="en-US" sz="1400" dirty="0"/>
          </a:p>
        </p:txBody>
      </p:sp>
      <p:pic>
        <p:nvPicPr>
          <p:cNvPr id="4" name="Picture 3"/>
          <p:cNvPicPr>
            <a:picLocks noChangeAspect="1"/>
          </p:cNvPicPr>
          <p:nvPr/>
        </p:nvPicPr>
        <p:blipFill>
          <a:blip r:embed="rId2"/>
          <a:stretch>
            <a:fillRect/>
          </a:stretch>
        </p:blipFill>
        <p:spPr>
          <a:xfrm>
            <a:off x="609600" y="1219200"/>
            <a:ext cx="5485714" cy="3505200"/>
          </a:xfrm>
          <a:prstGeom prst="rect">
            <a:avLst/>
          </a:prstGeom>
        </p:spPr>
      </p:pic>
      <p:sp>
        <p:nvSpPr>
          <p:cNvPr id="5" name="Slide Number Placeholder 4"/>
          <p:cNvSpPr>
            <a:spLocks noGrp="1"/>
          </p:cNvSpPr>
          <p:nvPr>
            <p:ph type="sldNum" sz="quarter" idx="12"/>
          </p:nvPr>
        </p:nvSpPr>
        <p:spPr/>
        <p:txBody>
          <a:bodyPr/>
          <a:lstStyle/>
          <a:p>
            <a:fld id="{D4AACCCE-BDDB-49C7-97ED-4810929A0B82}" type="slidenum">
              <a:rPr lang="en-US" smtClean="0"/>
              <a:t>12</a:t>
            </a:fld>
            <a:endParaRPr lang="en-US"/>
          </a:p>
        </p:txBody>
      </p:sp>
    </p:spTree>
    <p:extLst>
      <p:ext uri="{BB962C8B-B14F-4D97-AF65-F5344CB8AC3E}">
        <p14:creationId xmlns:p14="http://schemas.microsoft.com/office/powerpoint/2010/main" val="39050794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p:spPr>
        <p:txBody>
          <a:bodyPr>
            <a:normAutofit/>
          </a:bodyPr>
          <a:lstStyle/>
          <a:p>
            <a:pPr algn="l"/>
            <a:r>
              <a:rPr lang="en-US" sz="2400" u="sng" dirty="0"/>
              <a:t>Lesson 1:  Create a Requisition</a:t>
            </a:r>
            <a:endParaRPr lang="en-US" sz="2400" dirty="0"/>
          </a:p>
        </p:txBody>
      </p:sp>
      <p:sp>
        <p:nvSpPr>
          <p:cNvPr id="3" name="Content Placeholder 2"/>
          <p:cNvSpPr>
            <a:spLocks noGrp="1"/>
          </p:cNvSpPr>
          <p:nvPr>
            <p:ph idx="1"/>
          </p:nvPr>
        </p:nvSpPr>
        <p:spPr>
          <a:xfrm>
            <a:off x="457200" y="838200"/>
            <a:ext cx="8229600" cy="5287963"/>
          </a:xfrm>
        </p:spPr>
        <p:txBody>
          <a:bodyPr>
            <a:normAutofit/>
          </a:bodyPr>
          <a:lstStyle/>
          <a:p>
            <a:pPr marL="0" indent="0">
              <a:buNone/>
            </a:pPr>
            <a:r>
              <a:rPr lang="en-US" sz="1400" dirty="0"/>
              <a:t>S</a:t>
            </a:r>
            <a:r>
              <a:rPr lang="en-US" sz="1400" dirty="0" smtClean="0"/>
              <a:t>he </a:t>
            </a:r>
            <a:r>
              <a:rPr lang="en-US" sz="1400" dirty="0"/>
              <a:t>places </a:t>
            </a:r>
            <a:r>
              <a:rPr lang="en-US" sz="1400" dirty="0" smtClean="0"/>
              <a:t>the </a:t>
            </a:r>
            <a:r>
              <a:rPr lang="en-US" sz="1400" dirty="0"/>
              <a:t>cursor in </a:t>
            </a:r>
            <a:r>
              <a:rPr lang="en-US" sz="1400" dirty="0" smtClean="0"/>
              <a:t>the </a:t>
            </a:r>
            <a:r>
              <a:rPr lang="en-US" sz="1400" dirty="0"/>
              <a:t>Need-By field, and presses </a:t>
            </a:r>
            <a:r>
              <a:rPr lang="en-US" sz="1400" dirty="0" smtClean="0"/>
              <a:t>the </a:t>
            </a:r>
            <a:r>
              <a:rPr lang="en-US" sz="1400" dirty="0"/>
              <a:t>List of Values again.</a:t>
            </a:r>
          </a:p>
          <a:p>
            <a:pPr marL="0" indent="0">
              <a:buNone/>
            </a:pPr>
            <a:r>
              <a:rPr lang="en-US" sz="1400" dirty="0"/>
              <a:t> </a:t>
            </a:r>
          </a:p>
          <a:p>
            <a:pPr marL="0" indent="0">
              <a:buNone/>
            </a:pPr>
            <a:r>
              <a:rPr lang="en-US" sz="1400" dirty="0" smtClean="0"/>
              <a:t>This is an optional field.  A better way to communicate any urgent need for a purchase order would be to use the “Note to Buyer” field vs. the “Need-By” field.</a:t>
            </a:r>
          </a:p>
          <a:p>
            <a:pPr marL="0" indent="0">
              <a:buNone/>
            </a:pPr>
            <a:endParaRPr lang="en-US" sz="1400" dirty="0"/>
          </a:p>
          <a:p>
            <a:pPr marL="0" indent="0">
              <a:buNone/>
            </a:pPr>
            <a:endParaRPr lang="en-US" sz="1400" dirty="0" smtClean="0"/>
          </a:p>
          <a:p>
            <a:pPr marL="0" indent="0">
              <a:buNone/>
            </a:pPr>
            <a:endParaRPr lang="en-US" sz="1400" dirty="0"/>
          </a:p>
          <a:p>
            <a:pPr marL="0" indent="0">
              <a:buNone/>
            </a:pPr>
            <a:endParaRPr lang="en-US" sz="1400" dirty="0"/>
          </a:p>
        </p:txBody>
      </p:sp>
      <p:pic>
        <p:nvPicPr>
          <p:cNvPr id="4" name="Picture 3"/>
          <p:cNvPicPr>
            <a:picLocks noChangeAspect="1"/>
          </p:cNvPicPr>
          <p:nvPr/>
        </p:nvPicPr>
        <p:blipFill>
          <a:blip r:embed="rId2"/>
          <a:stretch>
            <a:fillRect/>
          </a:stretch>
        </p:blipFill>
        <p:spPr>
          <a:xfrm>
            <a:off x="2514600" y="2362200"/>
            <a:ext cx="2342857" cy="3019048"/>
          </a:xfrm>
          <a:prstGeom prst="rect">
            <a:avLst/>
          </a:prstGeom>
        </p:spPr>
      </p:pic>
      <p:sp>
        <p:nvSpPr>
          <p:cNvPr id="5" name="Slide Number Placeholder 4"/>
          <p:cNvSpPr>
            <a:spLocks noGrp="1"/>
          </p:cNvSpPr>
          <p:nvPr>
            <p:ph type="sldNum" sz="quarter" idx="12"/>
          </p:nvPr>
        </p:nvSpPr>
        <p:spPr/>
        <p:txBody>
          <a:bodyPr/>
          <a:lstStyle/>
          <a:p>
            <a:fld id="{D4AACCCE-BDDB-49C7-97ED-4810929A0B82}" type="slidenum">
              <a:rPr lang="en-US" smtClean="0"/>
              <a:t>13</a:t>
            </a:fld>
            <a:endParaRPr lang="en-US"/>
          </a:p>
        </p:txBody>
      </p:sp>
    </p:spTree>
    <p:extLst>
      <p:ext uri="{BB962C8B-B14F-4D97-AF65-F5344CB8AC3E}">
        <p14:creationId xmlns:p14="http://schemas.microsoft.com/office/powerpoint/2010/main" val="37726289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normAutofit/>
          </a:bodyPr>
          <a:lstStyle/>
          <a:p>
            <a:pPr algn="l"/>
            <a:r>
              <a:rPr lang="en-US" sz="2400" u="sng" dirty="0"/>
              <a:t>Lesson 1:  Create a Requisition</a:t>
            </a:r>
            <a:endParaRPr lang="en-US" sz="2400" dirty="0"/>
          </a:p>
        </p:txBody>
      </p:sp>
      <p:sp>
        <p:nvSpPr>
          <p:cNvPr id="3" name="Content Placeholder 2"/>
          <p:cNvSpPr>
            <a:spLocks noGrp="1"/>
          </p:cNvSpPr>
          <p:nvPr>
            <p:ph idx="1"/>
          </p:nvPr>
        </p:nvSpPr>
        <p:spPr>
          <a:xfrm>
            <a:off x="457200" y="914400"/>
            <a:ext cx="8229600" cy="5791200"/>
          </a:xfrm>
        </p:spPr>
        <p:txBody>
          <a:bodyPr>
            <a:normAutofit lnSpcReduction="10000"/>
          </a:bodyPr>
          <a:lstStyle/>
          <a:p>
            <a:pPr marL="0" indent="0">
              <a:buNone/>
            </a:pPr>
            <a:r>
              <a:rPr lang="en-US" sz="1400" dirty="0"/>
              <a:t>Once </a:t>
            </a:r>
            <a:r>
              <a:rPr lang="en-US" sz="1400" dirty="0" smtClean="0"/>
              <a:t>the </a:t>
            </a:r>
            <a:r>
              <a:rPr lang="en-US" sz="1400" dirty="0"/>
              <a:t>Items fields (e.g. Type, Category, Description, UOM, Quantity, </a:t>
            </a:r>
            <a:r>
              <a:rPr lang="en-US" sz="1400" dirty="0" smtClean="0"/>
              <a:t>Price) </a:t>
            </a:r>
            <a:r>
              <a:rPr lang="en-US" sz="1400" dirty="0"/>
              <a:t>are completed, </a:t>
            </a:r>
            <a:r>
              <a:rPr lang="en-US" sz="1400" dirty="0" smtClean="0"/>
              <a:t>Rebecca </a:t>
            </a:r>
            <a:r>
              <a:rPr lang="en-US" sz="1400" dirty="0"/>
              <a:t>notices that </a:t>
            </a:r>
            <a:r>
              <a:rPr lang="en-US" sz="1400" dirty="0" smtClean="0"/>
              <a:t>the </a:t>
            </a:r>
            <a:r>
              <a:rPr lang="en-US" sz="1400" dirty="0"/>
              <a:t>screen advances to </a:t>
            </a:r>
            <a:r>
              <a:rPr lang="en-US" sz="1400" dirty="0" smtClean="0"/>
              <a:t>the </a:t>
            </a:r>
            <a:r>
              <a:rPr lang="en-US" sz="1400" dirty="0"/>
              <a:t>Source Details screen. </a:t>
            </a:r>
            <a:endParaRPr lang="en-US" sz="1400" dirty="0" smtClean="0"/>
          </a:p>
          <a:p>
            <a:pPr marL="0" indent="0">
              <a:buNone/>
            </a:pPr>
            <a:endParaRPr lang="en-US" sz="1400" dirty="0"/>
          </a:p>
          <a:p>
            <a:pPr marL="0" indent="0">
              <a:buNone/>
            </a:pPr>
            <a:r>
              <a:rPr lang="en-US" sz="1400" dirty="0" smtClean="0"/>
              <a:t>The </a:t>
            </a:r>
            <a:r>
              <a:rPr lang="en-US" sz="1400" dirty="0"/>
              <a:t>information in </a:t>
            </a:r>
            <a:r>
              <a:rPr lang="en-US" sz="1400" dirty="0" smtClean="0"/>
              <a:t>the </a:t>
            </a:r>
            <a:r>
              <a:rPr lang="en-US" sz="1400" dirty="0"/>
              <a:t>Source Details section is </a:t>
            </a:r>
            <a:r>
              <a:rPr lang="en-US" sz="1400" dirty="0" smtClean="0"/>
              <a:t>optional, however, </a:t>
            </a:r>
            <a:r>
              <a:rPr lang="en-US" sz="1400" dirty="0"/>
              <a:t>“Note to Buyer</a:t>
            </a:r>
            <a:r>
              <a:rPr lang="en-US" sz="1400" dirty="0" smtClean="0"/>
              <a:t>” </a:t>
            </a:r>
            <a:r>
              <a:rPr lang="en-US" sz="1400" dirty="0"/>
              <a:t>is </a:t>
            </a:r>
            <a:r>
              <a:rPr lang="en-US" sz="1400" dirty="0" smtClean="0"/>
              <a:t>critical </a:t>
            </a:r>
            <a:r>
              <a:rPr lang="en-US" sz="1400" dirty="0"/>
              <a:t>for providing </a:t>
            </a:r>
            <a:r>
              <a:rPr lang="en-US" sz="1400" dirty="0" smtClean="0"/>
              <a:t>the </a:t>
            </a:r>
            <a:r>
              <a:rPr lang="en-US" sz="1400" dirty="0"/>
              <a:t>buyer needed information </a:t>
            </a:r>
            <a:r>
              <a:rPr lang="en-US" sz="1400" dirty="0" smtClean="0"/>
              <a:t>about your order that </a:t>
            </a:r>
            <a:r>
              <a:rPr lang="en-US" sz="1400" dirty="0"/>
              <a:t>would not be visible to </a:t>
            </a:r>
            <a:r>
              <a:rPr lang="en-US" sz="1400" dirty="0" smtClean="0"/>
              <a:t>the </a:t>
            </a:r>
            <a:r>
              <a:rPr lang="en-US" sz="1400" dirty="0"/>
              <a:t>supplier. </a:t>
            </a:r>
            <a:r>
              <a:rPr lang="en-US" sz="1400" dirty="0" smtClean="0"/>
              <a:t>If </a:t>
            </a:r>
            <a:r>
              <a:rPr lang="en-US" sz="1400" dirty="0"/>
              <a:t>you need a PO </a:t>
            </a:r>
            <a:r>
              <a:rPr lang="en-US" sz="1400" dirty="0" smtClean="0"/>
              <a:t>faxed, emailed or sent via USPS </a:t>
            </a:r>
            <a:r>
              <a:rPr lang="en-US" sz="1400" dirty="0"/>
              <a:t>this is </a:t>
            </a:r>
            <a:r>
              <a:rPr lang="en-US" sz="1400" dirty="0" smtClean="0"/>
              <a:t>where </a:t>
            </a:r>
            <a:r>
              <a:rPr lang="en-US" sz="1400" dirty="0"/>
              <a:t>you would indicate </a:t>
            </a:r>
            <a:r>
              <a:rPr lang="en-US" sz="1400" dirty="0" smtClean="0"/>
              <a:t>that information or </a:t>
            </a:r>
            <a:r>
              <a:rPr lang="en-US" sz="1400" dirty="0"/>
              <a:t>if you are adding items or funds to an existing PO.  </a:t>
            </a:r>
            <a:r>
              <a:rPr lang="en-US" sz="1400" dirty="0" smtClean="0"/>
              <a:t> If you need a PO for your records, you may print a copy for yourself.  Instructions will be detailed in upcoming slides.  However, Requesters do receive a PDF version of the purchase order when they are approved.  If you are not the Requester and require a printed copy, you’ll want to review the instructions for printing PO’s.</a:t>
            </a:r>
          </a:p>
          <a:p>
            <a:pPr marL="0" indent="0">
              <a:buNone/>
            </a:pPr>
            <a:endParaRPr lang="en-US" sz="1400" dirty="0" smtClean="0"/>
          </a:p>
          <a:p>
            <a:pPr marL="0" indent="0">
              <a:buNone/>
            </a:pPr>
            <a:r>
              <a:rPr lang="en-US" sz="1400" b="1" dirty="0" smtClean="0"/>
              <a:t>The Buyer, RFQ, and Supplier Item fields </a:t>
            </a:r>
            <a:r>
              <a:rPr lang="en-US" sz="1400" b="1" dirty="0"/>
              <a:t>should never be used under any circumstances.  Please leave blank.</a:t>
            </a:r>
            <a:endParaRPr lang="en-US" sz="1400" dirty="0"/>
          </a:p>
          <a:p>
            <a:pPr marL="0" indent="0">
              <a:buNone/>
            </a:pPr>
            <a:endParaRPr lang="en-US" sz="1400" dirty="0" smtClean="0"/>
          </a:p>
          <a:p>
            <a:pPr marL="0" indent="0">
              <a:buNone/>
            </a:pPr>
            <a:endParaRPr lang="en-US" sz="1400" dirty="0"/>
          </a:p>
          <a:p>
            <a:pPr marL="0" indent="0">
              <a:buNone/>
            </a:pPr>
            <a:endParaRPr lang="en-US" sz="1400" dirty="0" smtClean="0"/>
          </a:p>
          <a:p>
            <a:pPr marL="0" indent="0">
              <a:buNone/>
            </a:pPr>
            <a:endParaRPr lang="en-US" sz="1400" dirty="0"/>
          </a:p>
          <a:p>
            <a:pPr marL="0" indent="0">
              <a:buNone/>
            </a:pPr>
            <a:endParaRPr lang="en-US" sz="1400" dirty="0" smtClean="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smtClean="0"/>
          </a:p>
          <a:p>
            <a:pPr marL="0" indent="0">
              <a:buNone/>
            </a:pPr>
            <a:endParaRPr lang="en-US" sz="1400" dirty="0"/>
          </a:p>
          <a:p>
            <a:pPr marL="0" indent="0">
              <a:buNone/>
            </a:pPr>
            <a:endParaRPr lang="en-US" sz="1400" dirty="0"/>
          </a:p>
          <a:p>
            <a:pPr marL="0" indent="0">
              <a:buNone/>
            </a:pPr>
            <a:r>
              <a:rPr lang="en-US" sz="1400" dirty="0"/>
              <a:t> </a:t>
            </a:r>
          </a:p>
        </p:txBody>
      </p:sp>
      <p:pic>
        <p:nvPicPr>
          <p:cNvPr id="5" name="Picture 4"/>
          <p:cNvPicPr>
            <a:picLocks noChangeAspect="1"/>
          </p:cNvPicPr>
          <p:nvPr/>
        </p:nvPicPr>
        <p:blipFill>
          <a:blip r:embed="rId2"/>
          <a:stretch>
            <a:fillRect/>
          </a:stretch>
        </p:blipFill>
        <p:spPr>
          <a:xfrm>
            <a:off x="2209800" y="3657600"/>
            <a:ext cx="4953277" cy="943482"/>
          </a:xfrm>
          <a:prstGeom prst="rect">
            <a:avLst/>
          </a:prstGeom>
        </p:spPr>
      </p:pic>
      <p:sp>
        <p:nvSpPr>
          <p:cNvPr id="6" name="Slide Number Placeholder 5"/>
          <p:cNvSpPr>
            <a:spLocks noGrp="1"/>
          </p:cNvSpPr>
          <p:nvPr>
            <p:ph type="sldNum" sz="quarter" idx="12"/>
          </p:nvPr>
        </p:nvSpPr>
        <p:spPr/>
        <p:txBody>
          <a:bodyPr/>
          <a:lstStyle/>
          <a:p>
            <a:fld id="{D4AACCCE-BDDB-49C7-97ED-4810929A0B82}" type="slidenum">
              <a:rPr lang="en-US" smtClean="0"/>
              <a:t>14</a:t>
            </a:fld>
            <a:endParaRPr lang="en-US"/>
          </a:p>
        </p:txBody>
      </p:sp>
    </p:spTree>
    <p:extLst>
      <p:ext uri="{BB962C8B-B14F-4D97-AF65-F5344CB8AC3E}">
        <p14:creationId xmlns:p14="http://schemas.microsoft.com/office/powerpoint/2010/main" val="24934585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610600" cy="457200"/>
          </a:xfrm>
        </p:spPr>
        <p:txBody>
          <a:bodyPr>
            <a:normAutofit/>
          </a:bodyPr>
          <a:lstStyle/>
          <a:p>
            <a:pPr algn="l"/>
            <a:r>
              <a:rPr lang="en-US" sz="2400" u="sng" dirty="0"/>
              <a:t>Lesson 1:  Create a Requisition</a:t>
            </a:r>
            <a:endParaRPr lang="en-US" sz="2400" dirty="0"/>
          </a:p>
        </p:txBody>
      </p:sp>
      <p:sp>
        <p:nvSpPr>
          <p:cNvPr id="3" name="Content Placeholder 2"/>
          <p:cNvSpPr>
            <a:spLocks noGrp="1"/>
          </p:cNvSpPr>
          <p:nvPr>
            <p:ph idx="1"/>
          </p:nvPr>
        </p:nvSpPr>
        <p:spPr>
          <a:xfrm>
            <a:off x="0" y="457200"/>
            <a:ext cx="9144000" cy="6400800"/>
          </a:xfrm>
        </p:spPr>
        <p:txBody>
          <a:bodyPr>
            <a:normAutofit/>
          </a:bodyPr>
          <a:lstStyle/>
          <a:p>
            <a:pPr marL="0" indent="0">
              <a:buNone/>
            </a:pPr>
            <a:r>
              <a:rPr lang="en-US" sz="1400" dirty="0" smtClean="0"/>
              <a:t>Rebecca </a:t>
            </a:r>
            <a:r>
              <a:rPr lang="en-US" sz="1400" u="sng" dirty="0" smtClean="0"/>
              <a:t>must</a:t>
            </a:r>
            <a:r>
              <a:rPr lang="en-US" sz="1400" dirty="0" smtClean="0"/>
              <a:t> </a:t>
            </a:r>
            <a:r>
              <a:rPr lang="en-US" sz="1400" dirty="0"/>
              <a:t>put in </a:t>
            </a:r>
            <a:r>
              <a:rPr lang="en-US" sz="1400" dirty="0" smtClean="0"/>
              <a:t>the </a:t>
            </a:r>
            <a:r>
              <a:rPr lang="en-US" sz="1400" dirty="0"/>
              <a:t>requester’s </a:t>
            </a:r>
            <a:r>
              <a:rPr lang="en-US" sz="1400" dirty="0" smtClean="0"/>
              <a:t>name.  This field determines who will receive the Oracle notifications and the PDF of the Purchase Order.  This field will need to be filled in every time  you do a new line.  You have the option of hitting Shift F6 once you’ve clicked into the additional line.  This will copy the information down BUT it will also copy everything in the line including type, category, etc.  Note:  The tab key is your friend as you move through the fields.</a:t>
            </a:r>
          </a:p>
          <a:p>
            <a:pPr marL="0" indent="0">
              <a:buNone/>
            </a:pPr>
            <a:r>
              <a:rPr lang="en-US" sz="1400" dirty="0"/>
              <a:t> </a:t>
            </a:r>
          </a:p>
          <a:p>
            <a:pPr marL="0" indent="0">
              <a:buNone/>
            </a:pPr>
            <a:r>
              <a:rPr lang="en-US" sz="1400" dirty="0"/>
              <a:t>To </a:t>
            </a:r>
            <a:r>
              <a:rPr lang="en-US" sz="1400" dirty="0" smtClean="0"/>
              <a:t>select the </a:t>
            </a:r>
            <a:r>
              <a:rPr lang="en-US" sz="1400" dirty="0"/>
              <a:t>requestor name, </a:t>
            </a:r>
            <a:r>
              <a:rPr lang="en-US" sz="1400" dirty="0" smtClean="0"/>
              <a:t>Rebecca </a:t>
            </a:r>
            <a:r>
              <a:rPr lang="en-US" sz="1400" dirty="0"/>
              <a:t>will click on </a:t>
            </a:r>
            <a:r>
              <a:rPr lang="en-US" sz="1400" dirty="0" smtClean="0"/>
              <a:t>the </a:t>
            </a:r>
            <a:r>
              <a:rPr lang="en-US" sz="1400" dirty="0"/>
              <a:t>list of values button for </a:t>
            </a:r>
            <a:r>
              <a:rPr lang="en-US" sz="1400" dirty="0" smtClean="0"/>
              <a:t>the </a:t>
            </a:r>
            <a:r>
              <a:rPr lang="en-US" sz="1400" dirty="0"/>
              <a:t>Requester </a:t>
            </a:r>
            <a:r>
              <a:rPr lang="en-US" sz="1400" dirty="0" smtClean="0"/>
              <a:t>field.</a:t>
            </a:r>
          </a:p>
          <a:p>
            <a:pPr marL="0" indent="0">
              <a:buNone/>
            </a:pPr>
            <a:endParaRPr lang="en-US" sz="1400" dirty="0"/>
          </a:p>
          <a:p>
            <a:pPr marL="0" indent="0">
              <a:buNone/>
            </a:pPr>
            <a:r>
              <a:rPr lang="en-US" sz="1400" dirty="0" smtClean="0"/>
              <a:t>			</a:t>
            </a:r>
            <a:r>
              <a:rPr lang="en-US" sz="1400" dirty="0"/>
              <a:t>	</a:t>
            </a:r>
            <a:r>
              <a:rPr lang="en-US" sz="1400" dirty="0" smtClean="0"/>
              <a:t>         When the search box pops up, Rebecca types the  				                                 last name of the requestor and </a:t>
            </a:r>
            <a:r>
              <a:rPr lang="en-US" sz="1400" dirty="0"/>
              <a:t>the </a:t>
            </a:r>
            <a:r>
              <a:rPr lang="en-US" sz="1400" dirty="0" smtClean="0"/>
              <a:t>percent sign </a:t>
            </a:r>
            <a:r>
              <a:rPr lang="en-US" sz="1400" dirty="0"/>
              <a:t>(</a:t>
            </a:r>
            <a:r>
              <a:rPr lang="en-US" sz="1400" dirty="0" smtClean="0"/>
              <a:t>e.g. </a:t>
            </a:r>
            <a:r>
              <a:rPr lang="en-US" sz="1400" dirty="0"/>
              <a:t>Kusse %), </a:t>
            </a:r>
            <a:r>
              <a:rPr lang="en-US" sz="1400" dirty="0" smtClean="0"/>
              <a:t>		</a:t>
            </a:r>
            <a:r>
              <a:rPr lang="en-US" sz="1400" dirty="0"/>
              <a:t> </a:t>
            </a:r>
            <a:r>
              <a:rPr lang="en-US" sz="1400" dirty="0" smtClean="0"/>
              <a:t>                                                       and clicks on the name when </a:t>
            </a:r>
            <a:r>
              <a:rPr lang="en-US" sz="1400" dirty="0"/>
              <a:t>it comes up</a:t>
            </a:r>
            <a:r>
              <a:rPr lang="en-US" sz="1400" dirty="0" smtClean="0"/>
              <a:t>.</a:t>
            </a:r>
          </a:p>
          <a:p>
            <a:pPr marL="0" indent="0">
              <a:buNone/>
            </a:pPr>
            <a:r>
              <a:rPr lang="en-US" sz="1400" dirty="0" smtClean="0"/>
              <a:t>					</a:t>
            </a:r>
          </a:p>
          <a:p>
            <a:pPr marL="0" indent="0">
              <a:buNone/>
            </a:pPr>
            <a:r>
              <a:rPr lang="en-US" sz="1400" dirty="0"/>
              <a:t>	</a:t>
            </a:r>
            <a:r>
              <a:rPr lang="en-US" sz="1400" dirty="0" smtClean="0"/>
              <a:t>				</a:t>
            </a:r>
          </a:p>
          <a:p>
            <a:pPr marL="0" indent="0">
              <a:buNone/>
            </a:pPr>
            <a:endParaRPr lang="en-US" sz="1400" dirty="0"/>
          </a:p>
          <a:p>
            <a:pPr marL="0" indent="0">
              <a:buNone/>
            </a:pPr>
            <a:endParaRPr lang="en-US" sz="1400" dirty="0" smtClean="0"/>
          </a:p>
          <a:p>
            <a:pPr marL="0" indent="0">
              <a:buNone/>
            </a:pPr>
            <a:endParaRPr lang="en-US" sz="1400" dirty="0"/>
          </a:p>
          <a:p>
            <a:pPr marL="0" indent="0">
              <a:buNone/>
            </a:pPr>
            <a:endParaRPr lang="en-US" sz="1400" dirty="0" smtClean="0"/>
          </a:p>
          <a:p>
            <a:pPr marL="0" indent="0">
              <a:buNone/>
            </a:pPr>
            <a:endParaRPr lang="en-US" sz="1400" dirty="0"/>
          </a:p>
          <a:p>
            <a:pPr marL="0" indent="0">
              <a:buNone/>
            </a:pPr>
            <a:endParaRPr lang="en-US" sz="1400" dirty="0" smtClean="0"/>
          </a:p>
          <a:p>
            <a:pPr marL="0" indent="0">
              <a:buNone/>
            </a:pPr>
            <a:r>
              <a:rPr lang="en-US" sz="1400" dirty="0" smtClean="0"/>
              <a:t>Rebecca </a:t>
            </a:r>
            <a:r>
              <a:rPr lang="en-US" sz="1400" dirty="0"/>
              <a:t>clicks OK and </a:t>
            </a:r>
            <a:r>
              <a:rPr lang="en-US" sz="1400" dirty="0" smtClean="0"/>
              <a:t>the </a:t>
            </a:r>
            <a:r>
              <a:rPr lang="en-US" sz="1400" dirty="0"/>
              <a:t>name will populate into </a:t>
            </a:r>
            <a:r>
              <a:rPr lang="en-US" sz="1400" dirty="0" smtClean="0"/>
              <a:t>the </a:t>
            </a:r>
            <a:r>
              <a:rPr lang="en-US" sz="1400" dirty="0"/>
              <a:t>Requester field. </a:t>
            </a:r>
            <a:r>
              <a:rPr lang="en-US" sz="1400" dirty="0" smtClean="0"/>
              <a:t> Oracle</a:t>
            </a:r>
          </a:p>
          <a:p>
            <a:pPr marL="0" indent="0">
              <a:buNone/>
            </a:pPr>
            <a:r>
              <a:rPr lang="en-US" sz="1400" dirty="0"/>
              <a:t>will produce </a:t>
            </a:r>
            <a:r>
              <a:rPr lang="en-US" sz="1400" dirty="0" smtClean="0"/>
              <a:t>a message</a:t>
            </a:r>
            <a:r>
              <a:rPr lang="en-US" sz="1400" dirty="0"/>
              <a:t>:</a:t>
            </a:r>
          </a:p>
          <a:p>
            <a:pPr marL="0" indent="0">
              <a:buNone/>
            </a:pPr>
            <a:r>
              <a:rPr lang="en-US" sz="1400" dirty="0" smtClean="0"/>
              <a:t>This is just a “friendly” reminder to check your GL charge account number.</a:t>
            </a:r>
          </a:p>
          <a:p>
            <a:pPr marL="0" indent="0">
              <a:buNone/>
            </a:pPr>
            <a:r>
              <a:rPr lang="en-US" sz="1400" dirty="0" smtClean="0"/>
              <a:t>This </a:t>
            </a:r>
            <a:r>
              <a:rPr lang="en-US" sz="1400" dirty="0"/>
              <a:t>will </a:t>
            </a:r>
            <a:r>
              <a:rPr lang="en-US" sz="1400" dirty="0" smtClean="0"/>
              <a:t>also facilitate delivery </a:t>
            </a:r>
            <a:r>
              <a:rPr lang="en-US" sz="1400" dirty="0"/>
              <a:t>of your goods from our Shipping and Receiving Department and will insure that deliveries are made to </a:t>
            </a:r>
            <a:r>
              <a:rPr lang="en-US" sz="1400" dirty="0" smtClean="0"/>
              <a:t>the </a:t>
            </a:r>
            <a:r>
              <a:rPr lang="en-US" sz="1400" dirty="0"/>
              <a:t>right </a:t>
            </a:r>
            <a:r>
              <a:rPr lang="en-US" sz="1400" dirty="0" smtClean="0"/>
              <a:t>person.  It is important to note that the “Services”  line type does not require the Receiving Dept. to receive in the PO.  The Requester will receive notifications to approve invoices</a:t>
            </a:r>
            <a:r>
              <a:rPr lang="en-US" sz="1400" dirty="0"/>
              <a:t> </a:t>
            </a:r>
            <a:r>
              <a:rPr lang="en-US" sz="1400" dirty="0" smtClean="0"/>
              <a:t>and will also receive a copy of the invoice.</a:t>
            </a:r>
            <a:endParaRPr lang="en-US" sz="1400" dirty="0"/>
          </a:p>
          <a:p>
            <a:pPr marL="0" indent="0">
              <a:buNone/>
            </a:pPr>
            <a:endParaRPr lang="en-US" dirty="0"/>
          </a:p>
        </p:txBody>
      </p:sp>
      <p:pic>
        <p:nvPicPr>
          <p:cNvPr id="4" name="Picture 3"/>
          <p:cNvPicPr>
            <a:picLocks noChangeAspect="1"/>
          </p:cNvPicPr>
          <p:nvPr/>
        </p:nvPicPr>
        <p:blipFill>
          <a:blip r:embed="rId2"/>
          <a:stretch>
            <a:fillRect/>
          </a:stretch>
        </p:blipFill>
        <p:spPr>
          <a:xfrm>
            <a:off x="333103" y="2209800"/>
            <a:ext cx="3474922" cy="2706156"/>
          </a:xfrm>
          <a:prstGeom prst="rect">
            <a:avLst/>
          </a:prstGeom>
        </p:spPr>
      </p:pic>
      <p:cxnSp>
        <p:nvCxnSpPr>
          <p:cNvPr id="6" name="Straight Arrow Connector 5"/>
          <p:cNvCxnSpPr/>
          <p:nvPr/>
        </p:nvCxnSpPr>
        <p:spPr>
          <a:xfrm>
            <a:off x="1524000" y="2801162"/>
            <a:ext cx="0" cy="1143000"/>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3"/>
          <a:stretch>
            <a:fillRect/>
          </a:stretch>
        </p:blipFill>
        <p:spPr>
          <a:xfrm>
            <a:off x="4191000" y="3116117"/>
            <a:ext cx="2885697" cy="1656091"/>
          </a:xfrm>
          <a:prstGeom prst="rect">
            <a:avLst/>
          </a:prstGeom>
        </p:spPr>
      </p:pic>
      <p:sp>
        <p:nvSpPr>
          <p:cNvPr id="5" name="Slide Number Placeholder 4"/>
          <p:cNvSpPr>
            <a:spLocks noGrp="1"/>
          </p:cNvSpPr>
          <p:nvPr>
            <p:ph type="sldNum" sz="quarter" idx="12"/>
          </p:nvPr>
        </p:nvSpPr>
        <p:spPr/>
        <p:txBody>
          <a:bodyPr/>
          <a:lstStyle/>
          <a:p>
            <a:fld id="{D4AACCCE-BDDB-49C7-97ED-4810929A0B82}" type="slidenum">
              <a:rPr lang="en-US" smtClean="0"/>
              <a:t>15</a:t>
            </a:fld>
            <a:endParaRPr lang="en-US" dirty="0"/>
          </a:p>
        </p:txBody>
      </p:sp>
      <p:pic>
        <p:nvPicPr>
          <p:cNvPr id="8" name="Picture 7"/>
          <p:cNvPicPr>
            <a:picLocks noChangeAspect="1"/>
          </p:cNvPicPr>
          <p:nvPr/>
        </p:nvPicPr>
        <p:blipFill>
          <a:blip r:embed="rId4"/>
          <a:stretch>
            <a:fillRect/>
          </a:stretch>
        </p:blipFill>
        <p:spPr>
          <a:xfrm>
            <a:off x="6324600" y="4495800"/>
            <a:ext cx="2682470" cy="1192896"/>
          </a:xfrm>
          <a:prstGeom prst="rect">
            <a:avLst/>
          </a:prstGeom>
        </p:spPr>
      </p:pic>
    </p:spTree>
    <p:extLst>
      <p:ext uri="{BB962C8B-B14F-4D97-AF65-F5344CB8AC3E}">
        <p14:creationId xmlns:p14="http://schemas.microsoft.com/office/powerpoint/2010/main" val="37029036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p:spPr>
        <p:txBody>
          <a:bodyPr>
            <a:normAutofit/>
          </a:bodyPr>
          <a:lstStyle/>
          <a:p>
            <a:pPr algn="l"/>
            <a:r>
              <a:rPr lang="en-US" sz="2400" u="sng" dirty="0"/>
              <a:t>Lesson 1:  Create a Requisition</a:t>
            </a:r>
            <a:endParaRPr lang="en-US" sz="2400" dirty="0"/>
          </a:p>
        </p:txBody>
      </p:sp>
      <p:sp>
        <p:nvSpPr>
          <p:cNvPr id="3" name="Content Placeholder 2"/>
          <p:cNvSpPr>
            <a:spLocks noGrp="1"/>
          </p:cNvSpPr>
          <p:nvPr>
            <p:ph idx="1"/>
          </p:nvPr>
        </p:nvSpPr>
        <p:spPr>
          <a:xfrm>
            <a:off x="457200" y="685800"/>
            <a:ext cx="8610600" cy="5943600"/>
          </a:xfrm>
        </p:spPr>
        <p:txBody>
          <a:bodyPr>
            <a:normAutofit fontScale="85000" lnSpcReduction="20000"/>
          </a:bodyPr>
          <a:lstStyle/>
          <a:p>
            <a:pPr marL="0" indent="0">
              <a:buNone/>
            </a:pPr>
            <a:endParaRPr lang="en-US" sz="1500" dirty="0" smtClean="0"/>
          </a:p>
          <a:p>
            <a:pPr marL="0" indent="0">
              <a:buNone/>
            </a:pPr>
            <a:r>
              <a:rPr lang="en-US" sz="1500" dirty="0" smtClean="0"/>
              <a:t>Rebecca </a:t>
            </a:r>
            <a:r>
              <a:rPr lang="en-US" sz="1500" dirty="0"/>
              <a:t>notices that </a:t>
            </a:r>
            <a:r>
              <a:rPr lang="en-US" sz="1500" dirty="0" smtClean="0"/>
              <a:t>she </a:t>
            </a:r>
            <a:r>
              <a:rPr lang="en-US" sz="1500" dirty="0"/>
              <a:t>needs to complete </a:t>
            </a:r>
            <a:r>
              <a:rPr lang="en-US" sz="1500" dirty="0" smtClean="0"/>
              <a:t>the remaining Supplier </a:t>
            </a:r>
            <a:r>
              <a:rPr lang="en-US" sz="1500" dirty="0"/>
              <a:t> fields .  S</a:t>
            </a:r>
            <a:r>
              <a:rPr lang="en-US" sz="1500" dirty="0" smtClean="0"/>
              <a:t>he </a:t>
            </a:r>
            <a:r>
              <a:rPr lang="en-US" sz="1500" dirty="0"/>
              <a:t>places </a:t>
            </a:r>
            <a:r>
              <a:rPr lang="en-US" sz="1500" dirty="0" smtClean="0"/>
              <a:t>the </a:t>
            </a:r>
            <a:r>
              <a:rPr lang="en-US" sz="1500" dirty="0"/>
              <a:t>cursor in each of </a:t>
            </a:r>
            <a:r>
              <a:rPr lang="en-US" sz="1500" dirty="0" smtClean="0"/>
              <a:t>the </a:t>
            </a:r>
            <a:r>
              <a:rPr lang="en-US" sz="1500" dirty="0"/>
              <a:t>following blank fields:</a:t>
            </a:r>
          </a:p>
          <a:p>
            <a:pPr marL="0" indent="0">
              <a:buNone/>
            </a:pPr>
            <a:r>
              <a:rPr lang="en-US" sz="1500" dirty="0" smtClean="0">
                <a:sym typeface="Symbol" panose="05050102010706020507" pitchFamily="18" charset="2"/>
              </a:rPr>
              <a:t></a:t>
            </a:r>
            <a:r>
              <a:rPr lang="en-US" sz="1500" dirty="0"/>
              <a:t>Supplier Required (1</a:t>
            </a:r>
            <a:r>
              <a:rPr lang="en-US" sz="1500" baseline="30000" dirty="0"/>
              <a:t>st</a:t>
            </a:r>
            <a:r>
              <a:rPr lang="en-US" sz="1500" dirty="0"/>
              <a:t> line)</a:t>
            </a:r>
          </a:p>
          <a:p>
            <a:pPr marL="0" indent="0">
              <a:buNone/>
            </a:pPr>
            <a:r>
              <a:rPr lang="en-US" sz="1500" dirty="0">
                <a:sym typeface="Symbol" panose="05050102010706020507" pitchFamily="18" charset="2"/>
              </a:rPr>
              <a:t></a:t>
            </a:r>
            <a:r>
              <a:rPr lang="en-US" sz="1500" dirty="0"/>
              <a:t>Site  Required (1</a:t>
            </a:r>
            <a:r>
              <a:rPr lang="en-US" sz="1500" baseline="30000" dirty="0"/>
              <a:t>st</a:t>
            </a:r>
            <a:r>
              <a:rPr lang="en-US" sz="1500" dirty="0"/>
              <a:t> line)</a:t>
            </a:r>
          </a:p>
          <a:p>
            <a:pPr marL="0" indent="0">
              <a:buNone/>
            </a:pPr>
            <a:r>
              <a:rPr lang="en-US" sz="1500" dirty="0">
                <a:sym typeface="Symbol" panose="05050102010706020507" pitchFamily="18" charset="2"/>
              </a:rPr>
              <a:t></a:t>
            </a:r>
            <a:r>
              <a:rPr lang="en-US" sz="1500" dirty="0"/>
              <a:t>Contact </a:t>
            </a:r>
            <a:r>
              <a:rPr lang="en-US" sz="1500" dirty="0" smtClean="0"/>
              <a:t>– Leave blank</a:t>
            </a:r>
            <a:r>
              <a:rPr lang="en-US" sz="1500" dirty="0"/>
              <a:t/>
            </a:r>
            <a:br>
              <a:rPr lang="en-US" sz="1500" dirty="0"/>
            </a:br>
            <a:r>
              <a:rPr lang="en-US" sz="1500" dirty="0">
                <a:sym typeface="Symbol" panose="05050102010706020507" pitchFamily="18" charset="2"/>
              </a:rPr>
              <a:t></a:t>
            </a:r>
            <a:r>
              <a:rPr lang="en-US" sz="1500" dirty="0"/>
              <a:t>Phone </a:t>
            </a:r>
            <a:r>
              <a:rPr lang="en-US" sz="1500" dirty="0" smtClean="0"/>
              <a:t>– Leave blank</a:t>
            </a:r>
            <a:endParaRPr lang="en-US" sz="1500" dirty="0"/>
          </a:p>
          <a:p>
            <a:pPr marL="0" indent="0">
              <a:buNone/>
            </a:pPr>
            <a:r>
              <a:rPr lang="en-US" sz="1500" dirty="0"/>
              <a:t> </a:t>
            </a:r>
          </a:p>
          <a:p>
            <a:pPr marL="0" indent="0">
              <a:buNone/>
            </a:pPr>
            <a:r>
              <a:rPr lang="en-US" sz="1500" dirty="0" smtClean="0"/>
              <a:t>Rebecca </a:t>
            </a:r>
            <a:r>
              <a:rPr lang="en-US" sz="1500" dirty="0"/>
              <a:t>uses </a:t>
            </a:r>
            <a:r>
              <a:rPr lang="en-US" sz="1500" dirty="0" smtClean="0"/>
              <a:t>the </a:t>
            </a:r>
            <a:r>
              <a:rPr lang="en-US" sz="1500" dirty="0"/>
              <a:t>LOV which displays </a:t>
            </a:r>
            <a:r>
              <a:rPr lang="en-US" sz="1500" dirty="0" smtClean="0"/>
              <a:t>the </a:t>
            </a:r>
            <a:r>
              <a:rPr lang="en-US" sz="1500" dirty="0"/>
              <a:t>list of </a:t>
            </a:r>
            <a:r>
              <a:rPr lang="en-US" sz="1500" dirty="0" smtClean="0"/>
              <a:t>suppliers.  Rebecca </a:t>
            </a:r>
            <a:r>
              <a:rPr lang="en-US" sz="1500" dirty="0"/>
              <a:t>selects </a:t>
            </a:r>
            <a:r>
              <a:rPr lang="en-US" sz="1500" dirty="0" smtClean="0"/>
              <a:t>the </a:t>
            </a:r>
            <a:r>
              <a:rPr lang="en-US" sz="1500" dirty="0"/>
              <a:t>appropriate </a:t>
            </a:r>
            <a:r>
              <a:rPr lang="en-US" sz="1500" dirty="0" smtClean="0"/>
              <a:t>supplier and site.  When both </a:t>
            </a:r>
            <a:r>
              <a:rPr lang="en-US" sz="1500" dirty="0"/>
              <a:t>of </a:t>
            </a:r>
            <a:r>
              <a:rPr lang="en-US" sz="1500" dirty="0" smtClean="0"/>
              <a:t>the </a:t>
            </a:r>
            <a:r>
              <a:rPr lang="en-US" sz="1500" dirty="0"/>
              <a:t>fields contain values, </a:t>
            </a:r>
            <a:r>
              <a:rPr lang="en-US" sz="1500" dirty="0" smtClean="0"/>
              <a:t>she </a:t>
            </a:r>
            <a:r>
              <a:rPr lang="en-US" sz="1500" dirty="0"/>
              <a:t>saves </a:t>
            </a:r>
            <a:r>
              <a:rPr lang="en-US" sz="1500" dirty="0" smtClean="0"/>
              <a:t>the </a:t>
            </a:r>
            <a:r>
              <a:rPr lang="en-US" sz="1500" dirty="0"/>
              <a:t>requisition by clicking on </a:t>
            </a:r>
            <a:r>
              <a:rPr lang="en-US" sz="1500" dirty="0" smtClean="0"/>
              <a:t>the </a:t>
            </a:r>
            <a:r>
              <a:rPr lang="en-US" sz="1500" dirty="0"/>
              <a:t>Save icon </a:t>
            </a:r>
            <a:r>
              <a:rPr lang="en-US" sz="1500" dirty="0" smtClean="0"/>
              <a:t>         in the </a:t>
            </a:r>
            <a:r>
              <a:rPr lang="en-US" sz="1500" dirty="0"/>
              <a:t>Toolbar</a:t>
            </a:r>
            <a:r>
              <a:rPr lang="en-US" sz="1500" dirty="0" smtClean="0"/>
              <a:t>. </a:t>
            </a:r>
          </a:p>
          <a:p>
            <a:pPr marL="0" indent="0">
              <a:buNone/>
            </a:pPr>
            <a:endParaRPr lang="en-US" sz="1500" dirty="0"/>
          </a:p>
          <a:p>
            <a:pPr marL="0" indent="0">
              <a:buNone/>
            </a:pPr>
            <a:r>
              <a:rPr lang="en-US" sz="1500" dirty="0"/>
              <a:t> </a:t>
            </a:r>
          </a:p>
          <a:p>
            <a:pPr marL="0" indent="0">
              <a:buNone/>
            </a:pPr>
            <a:r>
              <a:rPr lang="en-US" sz="1500" dirty="0"/>
              <a:t>After saving, </a:t>
            </a:r>
            <a:r>
              <a:rPr lang="en-US" sz="1500" dirty="0" smtClean="0"/>
              <a:t>the </a:t>
            </a:r>
            <a:r>
              <a:rPr lang="en-US" sz="1500" dirty="0"/>
              <a:t>computer assigns </a:t>
            </a:r>
            <a:r>
              <a:rPr lang="en-US" sz="1500" dirty="0" smtClean="0"/>
              <a:t>the </a:t>
            </a:r>
            <a:r>
              <a:rPr lang="en-US" sz="1500" dirty="0"/>
              <a:t>requisition a number, and </a:t>
            </a:r>
            <a:endParaRPr lang="en-US" sz="1500" dirty="0" smtClean="0"/>
          </a:p>
          <a:p>
            <a:pPr marL="0" indent="0">
              <a:buNone/>
            </a:pPr>
            <a:r>
              <a:rPr lang="en-US" sz="1500" dirty="0" smtClean="0"/>
              <a:t>places </a:t>
            </a:r>
            <a:r>
              <a:rPr lang="en-US" sz="1500" dirty="0"/>
              <a:t>it in </a:t>
            </a:r>
            <a:r>
              <a:rPr lang="en-US" sz="1500" dirty="0" smtClean="0"/>
              <a:t>the </a:t>
            </a:r>
            <a:r>
              <a:rPr lang="en-US" sz="1500" dirty="0"/>
              <a:t>number field at </a:t>
            </a:r>
            <a:r>
              <a:rPr lang="en-US" sz="1500" dirty="0" smtClean="0"/>
              <a:t>the </a:t>
            </a:r>
            <a:r>
              <a:rPr lang="en-US" sz="1500" dirty="0"/>
              <a:t>top left of </a:t>
            </a:r>
            <a:r>
              <a:rPr lang="en-US" sz="1500" dirty="0" smtClean="0"/>
              <a:t>the </a:t>
            </a:r>
            <a:r>
              <a:rPr lang="en-US" sz="1500" dirty="0"/>
              <a:t>Requisitions </a:t>
            </a:r>
            <a:endParaRPr lang="en-US" sz="1500" dirty="0" smtClean="0"/>
          </a:p>
          <a:p>
            <a:pPr marL="0" indent="0">
              <a:buNone/>
            </a:pPr>
            <a:r>
              <a:rPr lang="en-US" sz="1500" dirty="0" smtClean="0"/>
              <a:t>screen</a:t>
            </a:r>
            <a:r>
              <a:rPr lang="en-US" sz="1500" dirty="0"/>
              <a:t>.  </a:t>
            </a:r>
            <a:r>
              <a:rPr lang="en-US" sz="1500" dirty="0" smtClean="0"/>
              <a:t>The </a:t>
            </a:r>
            <a:r>
              <a:rPr lang="en-US" sz="1500" dirty="0"/>
              <a:t>final screen appears as follows:</a:t>
            </a:r>
          </a:p>
          <a:p>
            <a:pPr marL="0" indent="0">
              <a:buNone/>
            </a:pPr>
            <a:r>
              <a:rPr lang="en-US" sz="1500" dirty="0"/>
              <a:t> </a:t>
            </a:r>
            <a:endParaRPr lang="en-US" sz="1500" dirty="0" smtClean="0"/>
          </a:p>
          <a:p>
            <a:pPr marL="0" indent="0">
              <a:buNone/>
            </a:pPr>
            <a:r>
              <a:rPr lang="en-US" sz="1500" dirty="0" smtClean="0"/>
              <a:t>Please note:  It is imperative that you check to see that your supplier</a:t>
            </a:r>
          </a:p>
          <a:p>
            <a:pPr marL="0" indent="0">
              <a:buNone/>
            </a:pPr>
            <a:r>
              <a:rPr lang="en-US" sz="1500" dirty="0" smtClean="0"/>
              <a:t>is already loaded in the database before completing your requisition.</a:t>
            </a:r>
          </a:p>
          <a:p>
            <a:pPr marL="0" indent="0">
              <a:buNone/>
            </a:pPr>
            <a:r>
              <a:rPr lang="en-US" sz="1500" dirty="0" smtClean="0"/>
              <a:t>PSO cannot process a requisition until the</a:t>
            </a:r>
          </a:p>
          <a:p>
            <a:pPr marL="0" indent="0">
              <a:buNone/>
            </a:pPr>
            <a:r>
              <a:rPr lang="en-US" sz="1500" dirty="0" smtClean="0"/>
              <a:t>Supplier is set-up in Oracle.  If you are unsure, please contact</a:t>
            </a:r>
          </a:p>
          <a:p>
            <a:pPr marL="0" indent="0">
              <a:buNone/>
            </a:pPr>
            <a:r>
              <a:rPr lang="en-US" sz="1500" dirty="0" smtClean="0"/>
              <a:t>PSO at x52107.  Should you need to have your</a:t>
            </a:r>
          </a:p>
          <a:p>
            <a:pPr marL="0" indent="0">
              <a:buNone/>
            </a:pPr>
            <a:r>
              <a:rPr lang="en-US" sz="1500" dirty="0" smtClean="0"/>
              <a:t>Supplier set-up, you can find those forms (New Supplier Set-</a:t>
            </a:r>
          </a:p>
          <a:p>
            <a:pPr marL="0" indent="0">
              <a:buNone/>
            </a:pPr>
            <a:r>
              <a:rPr lang="en-US" sz="1500" dirty="0" smtClean="0"/>
              <a:t>Up and W9) here:</a:t>
            </a:r>
          </a:p>
          <a:p>
            <a:pPr marL="0" indent="0">
              <a:buNone/>
            </a:pPr>
            <a:endParaRPr lang="en-US" sz="1500" dirty="0" smtClean="0"/>
          </a:p>
          <a:p>
            <a:pPr marL="0" indent="0">
              <a:buNone/>
            </a:pPr>
            <a:endParaRPr lang="en-US" sz="1500" dirty="0"/>
          </a:p>
          <a:p>
            <a:pPr marL="0" indent="0">
              <a:buNone/>
            </a:pPr>
            <a:r>
              <a:rPr lang="en-US" sz="1500" dirty="0" smtClean="0">
                <a:hlinkClick r:id="rId2"/>
              </a:rPr>
              <a:t>http</a:t>
            </a:r>
            <a:r>
              <a:rPr lang="en-US" sz="1500" dirty="0">
                <a:hlinkClick r:id="rId2"/>
              </a:rPr>
              <a:t>://</a:t>
            </a:r>
            <a:r>
              <a:rPr lang="en-US" sz="1500" dirty="0" smtClean="0">
                <a:hlinkClick r:id="rId2"/>
              </a:rPr>
              <a:t>www.irs.gov/pub/irs-pdf/fw9.pdf</a:t>
            </a:r>
            <a:endParaRPr lang="en-US" sz="1500" dirty="0" smtClean="0"/>
          </a:p>
          <a:p>
            <a:pPr marL="0" indent="0">
              <a:buNone/>
            </a:pPr>
            <a:r>
              <a:rPr lang="en-US" sz="1500" dirty="0">
                <a:hlinkClick r:id="rId3"/>
              </a:rPr>
              <a:t>https://</a:t>
            </a:r>
            <a:r>
              <a:rPr lang="en-US" sz="1500" dirty="0" smtClean="0">
                <a:hlinkClick r:id="rId3"/>
              </a:rPr>
              <a:t>www.rit.edu/fa/procurement/sites/rit.edu.fa.procurement/files/forms/vendorsetup1.pdf</a:t>
            </a:r>
            <a:endParaRPr lang="en-US" sz="1500" dirty="0" smtClean="0"/>
          </a:p>
          <a:p>
            <a:pPr marL="0" indent="0">
              <a:buNone/>
            </a:pPr>
            <a:r>
              <a:rPr lang="en-US" sz="1500" dirty="0" smtClean="0"/>
              <a:t>If your supplier already has a W9, please check to be sure they have used an IRS form from no later than August of</a:t>
            </a:r>
          </a:p>
          <a:p>
            <a:pPr marL="0" indent="0">
              <a:buNone/>
            </a:pPr>
            <a:r>
              <a:rPr lang="en-US" sz="1500" dirty="0" smtClean="0"/>
              <a:t>2013.</a:t>
            </a:r>
          </a:p>
          <a:p>
            <a:pPr marL="0" indent="0">
              <a:buNone/>
            </a:pPr>
            <a:endParaRPr lang="en-US" sz="1400" dirty="0"/>
          </a:p>
          <a:p>
            <a:pPr marL="0" indent="0">
              <a:buNone/>
            </a:pPr>
            <a:endParaRPr lang="en-US" sz="1400" dirty="0" smtClean="0"/>
          </a:p>
          <a:p>
            <a:pPr marL="0" indent="0">
              <a:buNone/>
            </a:pPr>
            <a:endParaRPr lang="en-US" sz="1400" dirty="0"/>
          </a:p>
        </p:txBody>
      </p:sp>
      <p:sp>
        <p:nvSpPr>
          <p:cNvPr id="5" name="Slide Number Placeholder 4"/>
          <p:cNvSpPr>
            <a:spLocks noGrp="1"/>
          </p:cNvSpPr>
          <p:nvPr>
            <p:ph type="sldNum" sz="quarter" idx="12"/>
          </p:nvPr>
        </p:nvSpPr>
        <p:spPr/>
        <p:txBody>
          <a:bodyPr/>
          <a:lstStyle/>
          <a:p>
            <a:fld id="{D4AACCCE-BDDB-49C7-97ED-4810929A0B82}" type="slidenum">
              <a:rPr lang="en-US" smtClean="0"/>
              <a:t>16</a:t>
            </a:fld>
            <a:endParaRPr lang="en-US"/>
          </a:p>
        </p:txBody>
      </p:sp>
      <p:pic>
        <p:nvPicPr>
          <p:cNvPr id="4" name="Picture 3"/>
          <p:cNvPicPr>
            <a:picLocks noChangeAspect="1"/>
          </p:cNvPicPr>
          <p:nvPr/>
        </p:nvPicPr>
        <p:blipFill>
          <a:blip r:embed="rId4"/>
          <a:stretch>
            <a:fillRect/>
          </a:stretch>
        </p:blipFill>
        <p:spPr>
          <a:xfrm>
            <a:off x="5181600" y="2772101"/>
            <a:ext cx="3718560" cy="2663608"/>
          </a:xfrm>
          <a:prstGeom prst="rect">
            <a:avLst/>
          </a:prstGeom>
        </p:spPr>
      </p:pic>
      <p:cxnSp>
        <p:nvCxnSpPr>
          <p:cNvPr id="7" name="Straight Arrow Connector 6"/>
          <p:cNvCxnSpPr/>
          <p:nvPr/>
        </p:nvCxnSpPr>
        <p:spPr>
          <a:xfrm>
            <a:off x="3657600" y="3352800"/>
            <a:ext cx="1219200" cy="0"/>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5"/>
          <a:stretch>
            <a:fillRect/>
          </a:stretch>
        </p:blipFill>
        <p:spPr>
          <a:xfrm>
            <a:off x="5867400" y="2419367"/>
            <a:ext cx="209550" cy="228600"/>
          </a:xfrm>
          <a:prstGeom prst="rect">
            <a:avLst/>
          </a:prstGeom>
        </p:spPr>
      </p:pic>
    </p:spTree>
    <p:extLst>
      <p:ext uri="{BB962C8B-B14F-4D97-AF65-F5344CB8AC3E}">
        <p14:creationId xmlns:p14="http://schemas.microsoft.com/office/powerpoint/2010/main" val="1341023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969" y="76200"/>
            <a:ext cx="8403831" cy="533400"/>
          </a:xfrm>
        </p:spPr>
        <p:txBody>
          <a:bodyPr>
            <a:normAutofit/>
          </a:bodyPr>
          <a:lstStyle/>
          <a:p>
            <a:pPr algn="l"/>
            <a:r>
              <a:rPr lang="en-US" sz="2400" u="sng" dirty="0"/>
              <a:t>Lesson 1:  Create a Requisition</a:t>
            </a:r>
            <a:endParaRPr lang="en-US" sz="2400" dirty="0"/>
          </a:p>
        </p:txBody>
      </p:sp>
      <p:sp>
        <p:nvSpPr>
          <p:cNvPr id="3" name="Content Placeholder 2"/>
          <p:cNvSpPr>
            <a:spLocks noGrp="1"/>
          </p:cNvSpPr>
          <p:nvPr>
            <p:ph idx="1"/>
          </p:nvPr>
        </p:nvSpPr>
        <p:spPr>
          <a:xfrm>
            <a:off x="282969" y="685800"/>
            <a:ext cx="8632431" cy="6019800"/>
          </a:xfrm>
        </p:spPr>
        <p:txBody>
          <a:bodyPr>
            <a:normAutofit/>
          </a:bodyPr>
          <a:lstStyle/>
          <a:p>
            <a:pPr marL="0" indent="0">
              <a:buNone/>
            </a:pPr>
            <a:r>
              <a:rPr lang="en-US" sz="1400" dirty="0" smtClean="0"/>
              <a:t>The GL (General Ledger) distribution account for </a:t>
            </a:r>
            <a:r>
              <a:rPr lang="en-US" sz="1400" dirty="0"/>
              <a:t>this requisition line is still needed. </a:t>
            </a:r>
            <a:r>
              <a:rPr lang="en-US" sz="1400" dirty="0" smtClean="0"/>
              <a:t>Rebecca </a:t>
            </a:r>
            <a:r>
              <a:rPr lang="en-US" sz="1400" dirty="0"/>
              <a:t>selects </a:t>
            </a:r>
            <a:r>
              <a:rPr lang="en-US" sz="1400" dirty="0" smtClean="0"/>
              <a:t>the </a:t>
            </a:r>
            <a:r>
              <a:rPr lang="en-US" sz="1400" dirty="0"/>
              <a:t>“Distributions” button at </a:t>
            </a:r>
            <a:r>
              <a:rPr lang="en-US" sz="1400" dirty="0" smtClean="0"/>
              <a:t>the </a:t>
            </a:r>
            <a:r>
              <a:rPr lang="en-US" sz="1400" dirty="0"/>
              <a:t>bottom of </a:t>
            </a:r>
            <a:r>
              <a:rPr lang="en-US" sz="1400" dirty="0" smtClean="0"/>
              <a:t>the </a:t>
            </a:r>
            <a:r>
              <a:rPr lang="en-US" sz="1400" dirty="0"/>
              <a:t>Requisitions </a:t>
            </a:r>
            <a:r>
              <a:rPr lang="en-US" sz="1400" dirty="0" smtClean="0"/>
              <a:t>screen</a:t>
            </a:r>
            <a:r>
              <a:rPr lang="en-US" sz="1400" dirty="0"/>
              <a:t>.  See </a:t>
            </a:r>
            <a:r>
              <a:rPr lang="en-US" sz="1400" dirty="0" smtClean="0"/>
              <a:t>below:</a:t>
            </a:r>
          </a:p>
          <a:p>
            <a:pPr marL="0" indent="0">
              <a:buNone/>
            </a:pPr>
            <a:endParaRPr lang="en-US" sz="1400" dirty="0"/>
          </a:p>
          <a:p>
            <a:pPr marL="0" indent="0">
              <a:buNone/>
            </a:pPr>
            <a:r>
              <a:rPr lang="en-US" sz="1400" dirty="0"/>
              <a:t>					This displays </a:t>
            </a:r>
            <a:r>
              <a:rPr lang="en-US" sz="1400" dirty="0" smtClean="0"/>
              <a:t>the </a:t>
            </a:r>
            <a:r>
              <a:rPr lang="en-US" sz="1400" dirty="0"/>
              <a:t>following Distribution screen.</a:t>
            </a:r>
          </a:p>
          <a:p>
            <a:pPr marL="0" indent="0">
              <a:buNone/>
            </a:pPr>
            <a:endParaRPr lang="en-US" sz="1400" dirty="0" smtClean="0"/>
          </a:p>
          <a:p>
            <a:pPr marL="0" indent="0">
              <a:buNone/>
            </a:pPr>
            <a:endParaRPr lang="en-US" sz="1400" dirty="0"/>
          </a:p>
          <a:p>
            <a:pPr marL="0" indent="0">
              <a:buNone/>
            </a:pPr>
            <a:endParaRPr lang="en-US" sz="1400" dirty="0" smtClean="0"/>
          </a:p>
          <a:p>
            <a:pPr marL="0" indent="0">
              <a:buNone/>
            </a:pPr>
            <a:endParaRPr lang="en-US" sz="1400" dirty="0"/>
          </a:p>
          <a:p>
            <a:pPr marL="0" indent="0">
              <a:buNone/>
            </a:pPr>
            <a:endParaRPr lang="en-US" sz="1400" dirty="0" smtClean="0"/>
          </a:p>
          <a:p>
            <a:pPr marL="0" indent="0">
              <a:buNone/>
            </a:pPr>
            <a:endParaRPr lang="en-US" sz="1400" dirty="0"/>
          </a:p>
          <a:p>
            <a:pPr marL="0" indent="0">
              <a:buNone/>
            </a:pPr>
            <a:endParaRPr lang="en-US" sz="1400" dirty="0" smtClean="0"/>
          </a:p>
          <a:p>
            <a:pPr marL="0" indent="0">
              <a:buNone/>
            </a:pPr>
            <a:endParaRPr lang="en-US" sz="1400" dirty="0"/>
          </a:p>
          <a:p>
            <a:pPr marL="0" indent="0">
              <a:buNone/>
            </a:pPr>
            <a:endParaRPr lang="en-US" sz="1400" dirty="0" smtClean="0"/>
          </a:p>
          <a:p>
            <a:pPr marL="0" indent="0">
              <a:buNone/>
            </a:pPr>
            <a:endParaRPr lang="en-US" sz="1400" dirty="0"/>
          </a:p>
          <a:p>
            <a:pPr marL="0" indent="0">
              <a:buNone/>
            </a:pPr>
            <a:endParaRPr lang="en-US" sz="1400" dirty="0" smtClean="0"/>
          </a:p>
          <a:p>
            <a:pPr marL="0" indent="0">
              <a:buNone/>
            </a:pPr>
            <a:endParaRPr lang="en-US" sz="1400" dirty="0"/>
          </a:p>
          <a:p>
            <a:pPr marL="0" indent="0">
              <a:buNone/>
            </a:pPr>
            <a:endParaRPr lang="en-US" sz="1400" dirty="0" smtClean="0"/>
          </a:p>
          <a:p>
            <a:pPr marL="0" indent="0">
              <a:buNone/>
            </a:pPr>
            <a:r>
              <a:rPr lang="en-US" sz="1400" dirty="0" smtClean="0"/>
              <a:t>When </a:t>
            </a:r>
            <a:r>
              <a:rPr lang="en-US" sz="1400" dirty="0"/>
              <a:t>choosing a 24-digit account number, please be sure </a:t>
            </a:r>
            <a:r>
              <a:rPr lang="en-US" sz="1400" dirty="0" smtClean="0"/>
              <a:t>the </a:t>
            </a:r>
            <a:r>
              <a:rPr lang="en-US" sz="1400" dirty="0"/>
              <a:t>Object Code is consistent with your purchase. If you are ordering a computer, don’t use </a:t>
            </a:r>
            <a:r>
              <a:rPr lang="en-US" sz="1400" dirty="0" smtClean="0"/>
              <a:t>the </a:t>
            </a:r>
            <a:r>
              <a:rPr lang="en-US" sz="1400" dirty="0"/>
              <a:t>Object Code for office supplies. If you are unsure, please contact Accounting and </a:t>
            </a:r>
            <a:r>
              <a:rPr lang="en-US" sz="1400" dirty="0" smtClean="0"/>
              <a:t>they </a:t>
            </a:r>
            <a:r>
              <a:rPr lang="en-US" sz="1400" dirty="0"/>
              <a:t>will assist you in choosing </a:t>
            </a:r>
            <a:r>
              <a:rPr lang="en-US" sz="1400" dirty="0" smtClean="0"/>
              <a:t>the </a:t>
            </a:r>
            <a:r>
              <a:rPr lang="en-US" sz="1400" dirty="0"/>
              <a:t>correct combination. Additionally, if you get an error that says “Please choose an existing combination”, call </a:t>
            </a:r>
            <a:r>
              <a:rPr lang="en-US" sz="1400" dirty="0" smtClean="0"/>
              <a:t>Gary Maccarone </a:t>
            </a:r>
            <a:r>
              <a:rPr lang="en-US" sz="1400" dirty="0"/>
              <a:t>and </a:t>
            </a:r>
            <a:r>
              <a:rPr lang="en-US" sz="1400" dirty="0" smtClean="0"/>
              <a:t>he </a:t>
            </a:r>
            <a:r>
              <a:rPr lang="en-US" sz="1400" dirty="0"/>
              <a:t>will set up </a:t>
            </a:r>
            <a:r>
              <a:rPr lang="en-US" sz="1400" dirty="0" smtClean="0"/>
              <a:t>the </a:t>
            </a:r>
            <a:r>
              <a:rPr lang="en-US" sz="1400" dirty="0"/>
              <a:t>24-digit account in </a:t>
            </a:r>
            <a:r>
              <a:rPr lang="en-US" sz="1400" dirty="0" smtClean="0"/>
              <a:t>the </a:t>
            </a:r>
            <a:r>
              <a:rPr lang="en-US" sz="1400" dirty="0"/>
              <a:t>General Ledger.</a:t>
            </a:r>
          </a:p>
          <a:p>
            <a:pPr marL="0" indent="0">
              <a:buNone/>
            </a:pPr>
            <a:endParaRPr lang="en-US" sz="1400" dirty="0" smtClean="0"/>
          </a:p>
          <a:p>
            <a:pPr marL="0" indent="0">
              <a:buNone/>
            </a:pPr>
            <a:endParaRPr lang="en-US" sz="1400" dirty="0"/>
          </a:p>
          <a:p>
            <a:pPr marL="0" indent="0">
              <a:buNone/>
            </a:pPr>
            <a:endParaRPr lang="en-US" sz="1400" dirty="0" smtClean="0"/>
          </a:p>
          <a:p>
            <a:pPr marL="0" indent="0">
              <a:buNone/>
            </a:pPr>
            <a:endParaRPr lang="en-US" sz="1400" dirty="0" smtClean="0"/>
          </a:p>
          <a:p>
            <a:pPr marL="0" indent="0">
              <a:buNone/>
            </a:pPr>
            <a:endParaRPr lang="en-US" sz="1400" dirty="0" smtClean="0"/>
          </a:p>
          <a:p>
            <a:pPr marL="0" indent="0">
              <a:buNone/>
            </a:pPr>
            <a:endParaRPr lang="en-US" sz="1400" dirty="0"/>
          </a:p>
          <a:p>
            <a:pPr marL="0" indent="0">
              <a:buNone/>
            </a:pPr>
            <a:endParaRPr lang="en-US" sz="1400" dirty="0"/>
          </a:p>
        </p:txBody>
      </p:sp>
      <p:pic>
        <p:nvPicPr>
          <p:cNvPr id="7" name="Picture 6"/>
          <p:cNvPicPr>
            <a:picLocks noChangeAspect="1"/>
          </p:cNvPicPr>
          <p:nvPr/>
        </p:nvPicPr>
        <p:blipFill>
          <a:blip r:embed="rId2"/>
          <a:stretch>
            <a:fillRect/>
          </a:stretch>
        </p:blipFill>
        <p:spPr>
          <a:xfrm>
            <a:off x="4606802" y="1828800"/>
            <a:ext cx="4195419" cy="2166785"/>
          </a:xfrm>
          <a:prstGeom prst="rect">
            <a:avLst/>
          </a:prstGeom>
        </p:spPr>
      </p:pic>
      <p:sp>
        <p:nvSpPr>
          <p:cNvPr id="5" name="Slide Number Placeholder 4"/>
          <p:cNvSpPr>
            <a:spLocks noGrp="1"/>
          </p:cNvSpPr>
          <p:nvPr>
            <p:ph type="sldNum" sz="quarter" idx="12"/>
          </p:nvPr>
        </p:nvSpPr>
        <p:spPr/>
        <p:txBody>
          <a:bodyPr/>
          <a:lstStyle/>
          <a:p>
            <a:fld id="{D4AACCCE-BDDB-49C7-97ED-4810929A0B82}" type="slidenum">
              <a:rPr lang="en-US" smtClean="0"/>
              <a:t>17</a:t>
            </a:fld>
            <a:endParaRPr lang="en-US"/>
          </a:p>
        </p:txBody>
      </p:sp>
      <p:pic>
        <p:nvPicPr>
          <p:cNvPr id="8" name="Picture 7"/>
          <p:cNvPicPr>
            <a:picLocks noChangeAspect="1"/>
          </p:cNvPicPr>
          <p:nvPr/>
        </p:nvPicPr>
        <p:blipFill>
          <a:blip r:embed="rId3"/>
          <a:stretch>
            <a:fillRect/>
          </a:stretch>
        </p:blipFill>
        <p:spPr>
          <a:xfrm>
            <a:off x="457200" y="1371600"/>
            <a:ext cx="3892109" cy="2785985"/>
          </a:xfrm>
          <a:prstGeom prst="rect">
            <a:avLst/>
          </a:prstGeom>
        </p:spPr>
      </p:pic>
      <p:cxnSp>
        <p:nvCxnSpPr>
          <p:cNvPr id="10" name="Straight Arrow Connector 9"/>
          <p:cNvCxnSpPr/>
          <p:nvPr/>
        </p:nvCxnSpPr>
        <p:spPr>
          <a:xfrm>
            <a:off x="2209800" y="2744145"/>
            <a:ext cx="609600" cy="947585"/>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79348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458200" cy="685800"/>
          </a:xfrm>
        </p:spPr>
        <p:txBody>
          <a:bodyPr>
            <a:normAutofit/>
          </a:bodyPr>
          <a:lstStyle/>
          <a:p>
            <a:pPr algn="l"/>
            <a:r>
              <a:rPr lang="en-US" sz="2400" u="sng" dirty="0"/>
              <a:t>Lesson 1:  Create a Requisition</a:t>
            </a:r>
            <a:endParaRPr lang="en-US" sz="2400" dirty="0"/>
          </a:p>
        </p:txBody>
      </p:sp>
      <p:sp>
        <p:nvSpPr>
          <p:cNvPr id="3" name="Content Placeholder 2"/>
          <p:cNvSpPr>
            <a:spLocks noGrp="1"/>
          </p:cNvSpPr>
          <p:nvPr>
            <p:ph idx="1"/>
          </p:nvPr>
        </p:nvSpPr>
        <p:spPr>
          <a:xfrm>
            <a:off x="228600" y="685800"/>
            <a:ext cx="8686800" cy="6019800"/>
          </a:xfrm>
        </p:spPr>
        <p:txBody>
          <a:bodyPr>
            <a:normAutofit/>
          </a:bodyPr>
          <a:lstStyle/>
          <a:p>
            <a:pPr marL="0" indent="0">
              <a:buNone/>
            </a:pPr>
            <a:r>
              <a:rPr lang="en-US" sz="1400" dirty="0"/>
              <a:t>Click once in </a:t>
            </a:r>
            <a:r>
              <a:rPr lang="en-US" sz="1400" dirty="0" smtClean="0"/>
              <a:t>the </a:t>
            </a:r>
            <a:r>
              <a:rPr lang="en-US" sz="1400" dirty="0"/>
              <a:t>Charge Account field</a:t>
            </a:r>
            <a:r>
              <a:rPr lang="en-US" sz="1400" dirty="0" smtClean="0"/>
              <a:t>.</a:t>
            </a:r>
          </a:p>
          <a:p>
            <a:pPr marL="0" indent="0">
              <a:buNone/>
            </a:pPr>
            <a:endParaRPr lang="en-US" sz="1400" dirty="0"/>
          </a:p>
          <a:p>
            <a:pPr marL="0" indent="0">
              <a:buNone/>
            </a:pPr>
            <a:endParaRPr lang="en-US" sz="1400" dirty="0" smtClean="0"/>
          </a:p>
          <a:p>
            <a:pPr marL="0" indent="0">
              <a:buNone/>
            </a:pPr>
            <a:endParaRPr lang="en-US" sz="1400" dirty="0"/>
          </a:p>
          <a:p>
            <a:pPr marL="0" indent="0">
              <a:buNone/>
            </a:pPr>
            <a:endParaRPr lang="en-US" sz="1400" dirty="0" smtClean="0"/>
          </a:p>
          <a:p>
            <a:pPr marL="0" indent="0">
              <a:buNone/>
            </a:pPr>
            <a:endParaRPr lang="en-US" sz="1400" dirty="0"/>
          </a:p>
          <a:p>
            <a:pPr marL="0" indent="0">
              <a:buNone/>
            </a:pPr>
            <a:endParaRPr lang="en-US" sz="1400" dirty="0" smtClean="0"/>
          </a:p>
          <a:p>
            <a:pPr marL="0" indent="0">
              <a:buNone/>
            </a:pPr>
            <a:endParaRPr lang="en-US" sz="1400" dirty="0" smtClean="0"/>
          </a:p>
          <a:p>
            <a:pPr marL="0" indent="0">
              <a:buNone/>
            </a:pPr>
            <a:endParaRPr lang="en-US" sz="1400" dirty="0"/>
          </a:p>
          <a:p>
            <a:pPr marL="0" indent="0">
              <a:buNone/>
            </a:pPr>
            <a:r>
              <a:rPr lang="en-US" sz="1400" dirty="0" smtClean="0"/>
              <a:t>This </a:t>
            </a:r>
            <a:r>
              <a:rPr lang="en-US" sz="1400" dirty="0"/>
              <a:t>brings up </a:t>
            </a:r>
            <a:r>
              <a:rPr lang="en-US" sz="1400" dirty="0" smtClean="0"/>
              <a:t>the </a:t>
            </a:r>
            <a:r>
              <a:rPr lang="en-US" sz="1400" dirty="0"/>
              <a:t>Charge Account dialog box.  S</a:t>
            </a:r>
            <a:r>
              <a:rPr lang="en-US" sz="1400" dirty="0" smtClean="0"/>
              <a:t>he </a:t>
            </a:r>
            <a:r>
              <a:rPr lang="en-US" sz="1400" dirty="0"/>
              <a:t>enters </a:t>
            </a:r>
            <a:r>
              <a:rPr lang="en-US" sz="1400" dirty="0" smtClean="0"/>
              <a:t>the </a:t>
            </a:r>
            <a:r>
              <a:rPr lang="en-US" sz="1400" dirty="0"/>
              <a:t>appropriate information into </a:t>
            </a:r>
            <a:r>
              <a:rPr lang="en-US" sz="1400" dirty="0" smtClean="0"/>
              <a:t>the </a:t>
            </a:r>
            <a:r>
              <a:rPr lang="en-US" sz="1400" dirty="0"/>
              <a:t>respective </a:t>
            </a:r>
            <a:r>
              <a:rPr lang="en-US" sz="1400" dirty="0" smtClean="0"/>
              <a:t>fields.  she then </a:t>
            </a:r>
            <a:r>
              <a:rPr lang="en-US" sz="1400" dirty="0"/>
              <a:t>clicks “OK</a:t>
            </a:r>
            <a:r>
              <a:rPr lang="en-US" sz="1400" dirty="0" smtClean="0"/>
              <a:t>”.</a:t>
            </a:r>
          </a:p>
          <a:p>
            <a:pPr marL="0" indent="0">
              <a:buNone/>
            </a:pPr>
            <a:endParaRPr lang="en-US" sz="1400" dirty="0"/>
          </a:p>
          <a:p>
            <a:pPr marL="0" indent="0">
              <a:buNone/>
            </a:pPr>
            <a:endParaRPr lang="en-US" sz="1400" dirty="0"/>
          </a:p>
        </p:txBody>
      </p:sp>
      <p:pic>
        <p:nvPicPr>
          <p:cNvPr id="5" name="Picture 4"/>
          <p:cNvPicPr>
            <a:picLocks noChangeAspect="1"/>
          </p:cNvPicPr>
          <p:nvPr/>
        </p:nvPicPr>
        <p:blipFill>
          <a:blip r:embed="rId2"/>
          <a:stretch>
            <a:fillRect/>
          </a:stretch>
        </p:blipFill>
        <p:spPr>
          <a:xfrm>
            <a:off x="1829143" y="3695700"/>
            <a:ext cx="5485714" cy="2219048"/>
          </a:xfrm>
          <a:prstGeom prst="rect">
            <a:avLst/>
          </a:prstGeom>
        </p:spPr>
      </p:pic>
      <p:pic>
        <p:nvPicPr>
          <p:cNvPr id="6" name="Picture 5"/>
          <p:cNvPicPr>
            <a:picLocks noChangeAspect="1"/>
          </p:cNvPicPr>
          <p:nvPr/>
        </p:nvPicPr>
        <p:blipFill>
          <a:blip r:embed="rId3"/>
          <a:stretch>
            <a:fillRect/>
          </a:stretch>
        </p:blipFill>
        <p:spPr>
          <a:xfrm>
            <a:off x="1829143" y="1088099"/>
            <a:ext cx="4952314" cy="1779738"/>
          </a:xfrm>
          <a:prstGeom prst="rect">
            <a:avLst/>
          </a:prstGeom>
        </p:spPr>
      </p:pic>
      <p:sp>
        <p:nvSpPr>
          <p:cNvPr id="4" name="Slide Number Placeholder 3"/>
          <p:cNvSpPr>
            <a:spLocks noGrp="1"/>
          </p:cNvSpPr>
          <p:nvPr>
            <p:ph type="sldNum" sz="quarter" idx="12"/>
          </p:nvPr>
        </p:nvSpPr>
        <p:spPr/>
        <p:txBody>
          <a:bodyPr/>
          <a:lstStyle/>
          <a:p>
            <a:fld id="{D4AACCCE-BDDB-49C7-97ED-4810929A0B82}" type="slidenum">
              <a:rPr lang="en-US" smtClean="0"/>
              <a:t>18</a:t>
            </a:fld>
            <a:endParaRPr lang="en-US"/>
          </a:p>
        </p:txBody>
      </p:sp>
    </p:spTree>
    <p:extLst>
      <p:ext uri="{BB962C8B-B14F-4D97-AF65-F5344CB8AC3E}">
        <p14:creationId xmlns:p14="http://schemas.microsoft.com/office/powerpoint/2010/main" val="10430994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458200" cy="609600"/>
          </a:xfrm>
        </p:spPr>
        <p:txBody>
          <a:bodyPr>
            <a:normAutofit/>
          </a:bodyPr>
          <a:lstStyle/>
          <a:p>
            <a:pPr algn="l"/>
            <a:r>
              <a:rPr lang="en-US" sz="2400" u="sng" dirty="0"/>
              <a:t>Lesson 1:  Create a Requisition</a:t>
            </a:r>
            <a:endParaRPr lang="en-US" sz="2400" dirty="0"/>
          </a:p>
        </p:txBody>
      </p:sp>
      <p:sp>
        <p:nvSpPr>
          <p:cNvPr id="3" name="Content Placeholder 2"/>
          <p:cNvSpPr>
            <a:spLocks noGrp="1"/>
          </p:cNvSpPr>
          <p:nvPr>
            <p:ph idx="1"/>
          </p:nvPr>
        </p:nvSpPr>
        <p:spPr>
          <a:xfrm>
            <a:off x="228600" y="685800"/>
            <a:ext cx="8686800" cy="6019800"/>
          </a:xfrm>
        </p:spPr>
        <p:txBody>
          <a:bodyPr>
            <a:normAutofit lnSpcReduction="10000"/>
          </a:bodyPr>
          <a:lstStyle/>
          <a:p>
            <a:pPr marL="0" indent="0">
              <a:buNone/>
            </a:pPr>
            <a:r>
              <a:rPr lang="en-US" sz="1400" dirty="0" smtClean="0"/>
              <a:t>Should you need to split the line item across different GL accounts, you would need to enter a new line for each charge account.  Each requisition line item can be split against multiple account numbers if required.  Just be sure to adjust the quantity:</a:t>
            </a:r>
          </a:p>
          <a:p>
            <a:pPr marL="0" indent="0">
              <a:buNone/>
            </a:pPr>
            <a:endParaRPr lang="en-US" sz="1400" dirty="0"/>
          </a:p>
          <a:p>
            <a:pPr marL="0" indent="0">
              <a:buNone/>
            </a:pPr>
            <a:endParaRPr lang="en-US" sz="1400" dirty="0"/>
          </a:p>
          <a:p>
            <a:pPr marL="0" indent="0">
              <a:buNone/>
            </a:pPr>
            <a:endParaRPr lang="en-US" sz="1400" dirty="0" smtClean="0"/>
          </a:p>
          <a:p>
            <a:pPr marL="0" indent="0">
              <a:buNone/>
            </a:pPr>
            <a:endParaRPr lang="en-US" sz="1400" dirty="0" smtClean="0"/>
          </a:p>
          <a:p>
            <a:pPr marL="0" indent="0">
              <a:buNone/>
            </a:pPr>
            <a:r>
              <a:rPr lang="en-US" sz="1400" dirty="0" smtClean="0"/>
              <a:t>Each </a:t>
            </a:r>
            <a:r>
              <a:rPr lang="en-US" sz="1400" dirty="0"/>
              <a:t>requisition line will require its own </a:t>
            </a:r>
            <a:r>
              <a:rPr lang="en-US" sz="1400" dirty="0" smtClean="0"/>
              <a:t>GL </a:t>
            </a:r>
            <a:r>
              <a:rPr lang="en-US" sz="1400" dirty="0"/>
              <a:t>charge account .  To properly link requisition lines </a:t>
            </a:r>
            <a:r>
              <a:rPr lang="en-US" sz="1400" dirty="0" smtClean="0"/>
              <a:t>with the GL </a:t>
            </a:r>
            <a:r>
              <a:rPr lang="en-US" sz="1400" dirty="0"/>
              <a:t>account, you must first highlight the requisition line, click on “Distributions”, and enter your </a:t>
            </a:r>
            <a:r>
              <a:rPr lang="en-US" sz="1400" dirty="0" smtClean="0"/>
              <a:t>GL </a:t>
            </a:r>
            <a:r>
              <a:rPr lang="en-US" sz="1400" dirty="0"/>
              <a:t>charge account.  This </a:t>
            </a:r>
            <a:r>
              <a:rPr lang="en-US" sz="1400" dirty="0" smtClean="0"/>
              <a:t>GL </a:t>
            </a:r>
            <a:r>
              <a:rPr lang="en-US" sz="1400" dirty="0"/>
              <a:t>account only applies to the requisition line that you initially highlighted.  To enter </a:t>
            </a:r>
            <a:r>
              <a:rPr lang="en-US" sz="1400" dirty="0" smtClean="0"/>
              <a:t>the GL </a:t>
            </a:r>
            <a:r>
              <a:rPr lang="en-US" sz="1400" dirty="0"/>
              <a:t>charge accounts for additional requisition lines, you must return to the Requisition (New) screen and repeat the process for the additional lines.</a:t>
            </a:r>
          </a:p>
          <a:p>
            <a:pPr marL="0" indent="0">
              <a:buNone/>
            </a:pPr>
            <a:endParaRPr lang="en-US" sz="1400" dirty="0" smtClean="0"/>
          </a:p>
          <a:p>
            <a:pPr marL="0" indent="0">
              <a:buNone/>
            </a:pPr>
            <a:endParaRPr lang="en-US" sz="1400" dirty="0"/>
          </a:p>
          <a:p>
            <a:pPr marL="0" indent="0">
              <a:buNone/>
            </a:pPr>
            <a:r>
              <a:rPr lang="en-US" sz="1400" dirty="0" smtClean="0"/>
              <a:t>Rebecca realizes she needs a line to cover shipping costs. </a:t>
            </a:r>
          </a:p>
          <a:p>
            <a:pPr marL="0" indent="0">
              <a:buNone/>
            </a:pPr>
            <a:r>
              <a:rPr lang="en-US" sz="1400" dirty="0" smtClean="0"/>
              <a:t>Shipping/Freight would be a Line Type of: “Services” </a:t>
            </a:r>
          </a:p>
          <a:p>
            <a:pPr marL="0" indent="0">
              <a:buNone/>
            </a:pPr>
            <a:endParaRPr lang="en-US" sz="1400" dirty="0" smtClean="0"/>
          </a:p>
          <a:p>
            <a:pPr marL="0" indent="0">
              <a:buNone/>
            </a:pPr>
            <a:endParaRPr lang="en-US" sz="1400" dirty="0"/>
          </a:p>
          <a:p>
            <a:pPr marL="0" indent="0">
              <a:buNone/>
            </a:pPr>
            <a:r>
              <a:rPr lang="en-US" sz="1400" dirty="0" smtClean="0"/>
              <a:t>The GL account remains the same:</a:t>
            </a:r>
          </a:p>
          <a:p>
            <a:pPr marL="0" indent="0">
              <a:buNone/>
            </a:pPr>
            <a:endParaRPr lang="en-US" sz="1400" dirty="0" smtClean="0"/>
          </a:p>
          <a:p>
            <a:pPr marL="0" indent="0">
              <a:buNone/>
            </a:pPr>
            <a:r>
              <a:rPr lang="en-US" sz="1400" b="1" u="sng" dirty="0" smtClean="0"/>
              <a:t>NOTE:</a:t>
            </a:r>
          </a:p>
          <a:p>
            <a:pPr marL="0" indent="0">
              <a:buNone/>
            </a:pPr>
            <a:r>
              <a:rPr lang="en-US" sz="1400" dirty="0"/>
              <a:t>In the “Details” tab is a field labeled “Justification”</a:t>
            </a:r>
          </a:p>
          <a:p>
            <a:pPr marL="0" indent="0">
              <a:buNone/>
            </a:pPr>
            <a:r>
              <a:rPr lang="en-US" sz="1400" dirty="0"/>
              <a:t>The only time this will come up as a required field is when</a:t>
            </a:r>
          </a:p>
          <a:p>
            <a:pPr marL="0" indent="0">
              <a:buNone/>
            </a:pPr>
            <a:r>
              <a:rPr lang="en-US" sz="1400" dirty="0"/>
              <a:t>you use a </a:t>
            </a:r>
            <a:r>
              <a:rPr lang="en-US" sz="1400"/>
              <a:t>specific </a:t>
            </a:r>
            <a:r>
              <a:rPr lang="en-US" sz="1400" smtClean="0"/>
              <a:t>GL </a:t>
            </a:r>
            <a:r>
              <a:rPr lang="en-US" sz="1400" dirty="0"/>
              <a:t>project number in your distribution</a:t>
            </a:r>
          </a:p>
          <a:p>
            <a:pPr marL="0" indent="0">
              <a:buNone/>
            </a:pPr>
            <a:r>
              <a:rPr lang="en-US" sz="1400" dirty="0"/>
              <a:t>line.  Your finance partner will be able to instruct you on </a:t>
            </a:r>
          </a:p>
          <a:p>
            <a:pPr marL="0" indent="0">
              <a:buNone/>
            </a:pPr>
            <a:r>
              <a:rPr lang="en-US" sz="1400" dirty="0"/>
              <a:t>what to fill in should that </a:t>
            </a:r>
            <a:r>
              <a:rPr lang="en-US" sz="1400" dirty="0" smtClean="0"/>
              <a:t>be </a:t>
            </a:r>
            <a:r>
              <a:rPr lang="en-US" sz="1400" dirty="0"/>
              <a:t>needed.</a:t>
            </a:r>
          </a:p>
          <a:p>
            <a:pPr marL="0" indent="0">
              <a:buNone/>
            </a:pPr>
            <a:endParaRPr lang="en-US" sz="1400" dirty="0"/>
          </a:p>
          <a:p>
            <a:pPr marL="0" indent="0">
              <a:buNone/>
            </a:pPr>
            <a:endParaRPr lang="en-US" sz="1400" dirty="0"/>
          </a:p>
          <a:p>
            <a:pPr marL="0" indent="0">
              <a:buNone/>
            </a:pPr>
            <a:endParaRPr lang="en-US" sz="1400" dirty="0" smtClean="0"/>
          </a:p>
          <a:p>
            <a:pPr marL="0" indent="0">
              <a:buNone/>
            </a:pPr>
            <a:endParaRPr lang="en-US" sz="1400" dirty="0"/>
          </a:p>
          <a:p>
            <a:pPr marL="0" indent="0">
              <a:buNone/>
            </a:pPr>
            <a:endParaRPr lang="en-US" sz="1400" dirty="0" smtClean="0"/>
          </a:p>
          <a:p>
            <a:pPr marL="0" indent="0">
              <a:buNone/>
            </a:pPr>
            <a:endParaRPr lang="en-US" sz="1400" dirty="0"/>
          </a:p>
        </p:txBody>
      </p:sp>
      <p:sp>
        <p:nvSpPr>
          <p:cNvPr id="9" name="Slide Number Placeholder 8"/>
          <p:cNvSpPr>
            <a:spLocks noGrp="1"/>
          </p:cNvSpPr>
          <p:nvPr>
            <p:ph type="sldNum" sz="quarter" idx="12"/>
          </p:nvPr>
        </p:nvSpPr>
        <p:spPr/>
        <p:txBody>
          <a:bodyPr/>
          <a:lstStyle/>
          <a:p>
            <a:fld id="{D4AACCCE-BDDB-49C7-97ED-4810929A0B82}" type="slidenum">
              <a:rPr lang="en-US" smtClean="0"/>
              <a:t>19</a:t>
            </a:fld>
            <a:endParaRPr lang="en-US"/>
          </a:p>
        </p:txBody>
      </p:sp>
      <p:pic>
        <p:nvPicPr>
          <p:cNvPr id="10" name="Picture 9"/>
          <p:cNvPicPr>
            <a:picLocks noChangeAspect="1"/>
          </p:cNvPicPr>
          <p:nvPr/>
        </p:nvPicPr>
        <p:blipFill>
          <a:blip r:embed="rId2"/>
          <a:stretch>
            <a:fillRect/>
          </a:stretch>
        </p:blipFill>
        <p:spPr>
          <a:xfrm>
            <a:off x="2514600" y="1222329"/>
            <a:ext cx="4114800" cy="896216"/>
          </a:xfrm>
          <a:prstGeom prst="rect">
            <a:avLst/>
          </a:prstGeom>
        </p:spPr>
      </p:pic>
      <p:sp>
        <p:nvSpPr>
          <p:cNvPr id="11" name="Oval 10"/>
          <p:cNvSpPr/>
          <p:nvPr/>
        </p:nvSpPr>
        <p:spPr>
          <a:xfrm>
            <a:off x="3733800" y="1371600"/>
            <a:ext cx="457200" cy="7938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3"/>
          <a:stretch>
            <a:fillRect/>
          </a:stretch>
        </p:blipFill>
        <p:spPr>
          <a:xfrm>
            <a:off x="4152220" y="3227580"/>
            <a:ext cx="4630783" cy="468120"/>
          </a:xfrm>
          <a:prstGeom prst="rect">
            <a:avLst/>
          </a:prstGeom>
        </p:spPr>
      </p:pic>
      <p:pic>
        <p:nvPicPr>
          <p:cNvPr id="14" name="Picture 13"/>
          <p:cNvPicPr>
            <a:picLocks noChangeAspect="1"/>
          </p:cNvPicPr>
          <p:nvPr/>
        </p:nvPicPr>
        <p:blipFill>
          <a:blip r:embed="rId4"/>
          <a:stretch>
            <a:fillRect/>
          </a:stretch>
        </p:blipFill>
        <p:spPr>
          <a:xfrm>
            <a:off x="5715000" y="3955558"/>
            <a:ext cx="1990725" cy="685800"/>
          </a:xfrm>
          <a:prstGeom prst="rect">
            <a:avLst/>
          </a:prstGeom>
        </p:spPr>
      </p:pic>
      <p:pic>
        <p:nvPicPr>
          <p:cNvPr id="4" name="Picture 3"/>
          <p:cNvPicPr>
            <a:picLocks noChangeAspect="1"/>
          </p:cNvPicPr>
          <p:nvPr/>
        </p:nvPicPr>
        <p:blipFill>
          <a:blip r:embed="rId5"/>
          <a:stretch>
            <a:fillRect/>
          </a:stretch>
        </p:blipFill>
        <p:spPr>
          <a:xfrm>
            <a:off x="4668019" y="5433831"/>
            <a:ext cx="2802575" cy="1105081"/>
          </a:xfrm>
          <a:prstGeom prst="rect">
            <a:avLst/>
          </a:prstGeom>
        </p:spPr>
      </p:pic>
    </p:spTree>
    <p:extLst>
      <p:ext uri="{BB962C8B-B14F-4D97-AF65-F5344CB8AC3E}">
        <p14:creationId xmlns:p14="http://schemas.microsoft.com/office/powerpoint/2010/main" val="22085109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54075"/>
          </a:xfrm>
        </p:spPr>
        <p:txBody>
          <a:bodyPr>
            <a:normAutofit/>
          </a:bodyPr>
          <a:lstStyle/>
          <a:p>
            <a:r>
              <a:rPr lang="en-US" dirty="0" smtClean="0"/>
              <a:t>Table of Contents</a:t>
            </a:r>
            <a:endParaRPr lang="en-US" dirty="0"/>
          </a:p>
        </p:txBody>
      </p:sp>
      <p:sp>
        <p:nvSpPr>
          <p:cNvPr id="3" name="Content Placeholder 2"/>
          <p:cNvSpPr>
            <a:spLocks noGrp="1"/>
          </p:cNvSpPr>
          <p:nvPr>
            <p:ph idx="1"/>
          </p:nvPr>
        </p:nvSpPr>
        <p:spPr>
          <a:xfrm>
            <a:off x="457200" y="762000"/>
            <a:ext cx="8229600" cy="5791200"/>
          </a:xfrm>
        </p:spPr>
        <p:txBody>
          <a:bodyPr>
            <a:noAutofit/>
          </a:bodyPr>
          <a:lstStyle/>
          <a:p>
            <a:r>
              <a:rPr lang="en-US" sz="1600" b="1" dirty="0" smtClean="0"/>
              <a:t>Introduction</a:t>
            </a:r>
            <a:endParaRPr lang="en-US" sz="1600" b="1" dirty="0"/>
          </a:p>
          <a:p>
            <a:pPr marL="0" indent="0">
              <a:spcBef>
                <a:spcPts val="0"/>
              </a:spcBef>
              <a:buNone/>
            </a:pPr>
            <a:r>
              <a:rPr lang="en-US" sz="1600" b="1" dirty="0"/>
              <a:t> </a:t>
            </a:r>
            <a:endParaRPr lang="en-US" sz="1600" dirty="0" smtClean="0"/>
          </a:p>
          <a:p>
            <a:r>
              <a:rPr lang="en-US" sz="1600" b="1" dirty="0" smtClean="0"/>
              <a:t>Lesson 1:	Create a Requisition………………………………………………….4</a:t>
            </a:r>
            <a:endParaRPr lang="en-US" sz="1600" dirty="0" smtClean="0"/>
          </a:p>
          <a:p>
            <a:pPr marL="0" indent="0">
              <a:spcBef>
                <a:spcPts val="0"/>
              </a:spcBef>
              <a:buNone/>
            </a:pPr>
            <a:endParaRPr lang="en-US" sz="1600" dirty="0"/>
          </a:p>
          <a:p>
            <a:r>
              <a:rPr lang="en-US" sz="1600" b="1" dirty="0"/>
              <a:t>Lesson 2:	</a:t>
            </a:r>
            <a:r>
              <a:rPr lang="en-US" sz="1600" b="1" dirty="0" smtClean="0"/>
              <a:t>Attaching a Document…………………………………………….25</a:t>
            </a:r>
            <a:endParaRPr lang="en-US" sz="1600" dirty="0"/>
          </a:p>
          <a:p>
            <a:pPr marL="0" indent="0">
              <a:spcBef>
                <a:spcPts val="0"/>
              </a:spcBef>
              <a:buNone/>
            </a:pPr>
            <a:endParaRPr lang="en-US" sz="1600" dirty="0"/>
          </a:p>
          <a:p>
            <a:r>
              <a:rPr lang="en-US" sz="1600" b="1" dirty="0"/>
              <a:t>Lesson 3:	</a:t>
            </a:r>
            <a:r>
              <a:rPr lang="en-US" sz="1600" b="1" dirty="0" smtClean="0"/>
              <a:t>Forward for Approval………………………………………………28</a:t>
            </a:r>
            <a:endParaRPr lang="en-US" sz="1600" dirty="0"/>
          </a:p>
          <a:p>
            <a:pPr marL="0" indent="0">
              <a:spcBef>
                <a:spcPts val="0"/>
              </a:spcBef>
              <a:buNone/>
            </a:pPr>
            <a:endParaRPr lang="en-US" sz="1600" dirty="0"/>
          </a:p>
          <a:p>
            <a:r>
              <a:rPr lang="en-US" sz="1600" b="1" dirty="0"/>
              <a:t>Lesson 4:	</a:t>
            </a:r>
            <a:r>
              <a:rPr lang="en-US" sz="1600" b="1" dirty="0" smtClean="0"/>
              <a:t>Finding a Requisition……………………………………………….30</a:t>
            </a:r>
          </a:p>
          <a:p>
            <a:pPr marL="0" indent="0">
              <a:spcBef>
                <a:spcPts val="0"/>
              </a:spcBef>
              <a:buNone/>
            </a:pPr>
            <a:endParaRPr lang="en-US" sz="1600" b="1" dirty="0"/>
          </a:p>
          <a:p>
            <a:r>
              <a:rPr lang="en-US" sz="1600" b="1" dirty="0" smtClean="0"/>
              <a:t>Lesson 5:	View Action History…………………………………………………36</a:t>
            </a:r>
            <a:endParaRPr lang="en-US" sz="1600" dirty="0"/>
          </a:p>
          <a:p>
            <a:pPr marL="0" indent="0">
              <a:spcBef>
                <a:spcPts val="0"/>
              </a:spcBef>
              <a:buNone/>
            </a:pPr>
            <a:r>
              <a:rPr lang="en-US" sz="1600" b="1" dirty="0"/>
              <a:t> </a:t>
            </a:r>
            <a:endParaRPr lang="en-US" sz="1600" dirty="0"/>
          </a:p>
          <a:p>
            <a:r>
              <a:rPr lang="en-US" sz="1600" b="1" dirty="0"/>
              <a:t>Lesson </a:t>
            </a:r>
            <a:r>
              <a:rPr lang="en-US" sz="1600" b="1" dirty="0" smtClean="0"/>
              <a:t>6:</a:t>
            </a:r>
            <a:r>
              <a:rPr lang="en-US" sz="1600" b="1" dirty="0"/>
              <a:t>	</a:t>
            </a:r>
            <a:r>
              <a:rPr lang="en-US" sz="1600" b="1" dirty="0" smtClean="0"/>
              <a:t>Modifying a Requisition…………………………………………..39</a:t>
            </a:r>
            <a:endParaRPr lang="en-US" sz="1600" dirty="0"/>
          </a:p>
          <a:p>
            <a:pPr marL="0" indent="0">
              <a:spcBef>
                <a:spcPts val="0"/>
              </a:spcBef>
              <a:buNone/>
            </a:pPr>
            <a:endParaRPr lang="en-US" sz="1600" dirty="0"/>
          </a:p>
          <a:p>
            <a:r>
              <a:rPr lang="en-US" sz="1600" b="1" dirty="0"/>
              <a:t>Lesson </a:t>
            </a:r>
            <a:r>
              <a:rPr lang="en-US" sz="1600" b="1" dirty="0" smtClean="0"/>
              <a:t>7:</a:t>
            </a:r>
            <a:r>
              <a:rPr lang="en-US" sz="1600" b="1" dirty="0"/>
              <a:t>	</a:t>
            </a:r>
            <a:r>
              <a:rPr lang="en-US" sz="1600" b="1" dirty="0" smtClean="0"/>
              <a:t>Deleting an Incomplete Requisition…………………………40</a:t>
            </a:r>
          </a:p>
          <a:p>
            <a:pPr marL="0" indent="0">
              <a:spcBef>
                <a:spcPts val="0"/>
              </a:spcBef>
              <a:buNone/>
            </a:pPr>
            <a:endParaRPr lang="en-US" sz="1600" b="1" dirty="0"/>
          </a:p>
          <a:p>
            <a:r>
              <a:rPr lang="en-US" sz="1600" b="1" dirty="0" smtClean="0"/>
              <a:t>Lesson 8:	Cancelling a Requisition…………………………………………..43</a:t>
            </a:r>
          </a:p>
          <a:p>
            <a:pPr marL="0" indent="0">
              <a:spcBef>
                <a:spcPts val="0"/>
              </a:spcBef>
              <a:buNone/>
            </a:pPr>
            <a:endParaRPr lang="en-US" sz="1600" b="1" dirty="0"/>
          </a:p>
          <a:p>
            <a:r>
              <a:rPr lang="en-US" sz="1600" b="1" dirty="0" smtClean="0"/>
              <a:t>Lesson </a:t>
            </a:r>
            <a:r>
              <a:rPr lang="en-US" sz="1600" b="1" dirty="0"/>
              <a:t>9:	Running/Printing a Report……………………………………….</a:t>
            </a:r>
            <a:r>
              <a:rPr lang="en-US" sz="1600" b="1" dirty="0" smtClean="0"/>
              <a:t>45</a:t>
            </a:r>
            <a:endParaRPr lang="en-US" sz="1600" b="1" dirty="0"/>
          </a:p>
          <a:p>
            <a:pPr marL="0" indent="0">
              <a:spcBef>
                <a:spcPts val="0"/>
              </a:spcBef>
              <a:buNone/>
            </a:pPr>
            <a:endParaRPr lang="en-US" sz="1600" dirty="0"/>
          </a:p>
          <a:p>
            <a:r>
              <a:rPr lang="en-US" sz="1600" b="1" dirty="0" smtClean="0"/>
              <a:t>FAQ’s</a:t>
            </a:r>
            <a:endParaRPr lang="en-US" sz="1600" dirty="0"/>
          </a:p>
          <a:p>
            <a:endParaRPr lang="en-US" sz="1400" dirty="0"/>
          </a:p>
        </p:txBody>
      </p:sp>
      <p:sp>
        <p:nvSpPr>
          <p:cNvPr id="4" name="Slide Number Placeholder 3"/>
          <p:cNvSpPr>
            <a:spLocks noGrp="1"/>
          </p:cNvSpPr>
          <p:nvPr>
            <p:ph type="sldNum" sz="quarter" idx="12"/>
          </p:nvPr>
        </p:nvSpPr>
        <p:spPr/>
        <p:txBody>
          <a:bodyPr/>
          <a:lstStyle/>
          <a:p>
            <a:fld id="{D4AACCCE-BDDB-49C7-97ED-4810929A0B82}" type="slidenum">
              <a:rPr lang="en-US" smtClean="0"/>
              <a:t>2</a:t>
            </a:fld>
            <a:endParaRPr lang="en-US"/>
          </a:p>
        </p:txBody>
      </p:sp>
    </p:spTree>
    <p:extLst>
      <p:ext uri="{BB962C8B-B14F-4D97-AF65-F5344CB8AC3E}">
        <p14:creationId xmlns:p14="http://schemas.microsoft.com/office/powerpoint/2010/main" val="34833128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pPr algn="l"/>
            <a:r>
              <a:rPr lang="en-US" sz="2400" u="sng" dirty="0"/>
              <a:t>Lesson 1:  Create a Requisition</a:t>
            </a:r>
            <a:endParaRPr lang="en-US" sz="2400" dirty="0"/>
          </a:p>
        </p:txBody>
      </p:sp>
      <p:sp>
        <p:nvSpPr>
          <p:cNvPr id="3" name="Content Placeholder 2"/>
          <p:cNvSpPr>
            <a:spLocks noGrp="1"/>
          </p:cNvSpPr>
          <p:nvPr>
            <p:ph idx="1"/>
          </p:nvPr>
        </p:nvSpPr>
        <p:spPr>
          <a:xfrm>
            <a:off x="457200" y="914400"/>
            <a:ext cx="8229600" cy="5211763"/>
          </a:xfrm>
        </p:spPr>
        <p:txBody>
          <a:bodyPr>
            <a:normAutofit/>
          </a:bodyPr>
          <a:lstStyle/>
          <a:p>
            <a:pPr marL="0" indent="0">
              <a:buNone/>
            </a:pPr>
            <a:r>
              <a:rPr lang="en-US" sz="1400" dirty="0" smtClean="0"/>
              <a:t>Rebecca </a:t>
            </a:r>
            <a:r>
              <a:rPr lang="en-US" sz="1400" dirty="0"/>
              <a:t>saves </a:t>
            </a:r>
            <a:r>
              <a:rPr lang="en-US" sz="1400" dirty="0" smtClean="0"/>
              <a:t>the </a:t>
            </a:r>
            <a:r>
              <a:rPr lang="en-US" sz="1400" dirty="0"/>
              <a:t>requisition again by clicking in </a:t>
            </a:r>
            <a:r>
              <a:rPr lang="en-US" sz="1400" dirty="0" smtClean="0"/>
              <a:t>the </a:t>
            </a:r>
            <a:r>
              <a:rPr lang="en-US" sz="1400" dirty="0"/>
              <a:t>“Save”         icon in </a:t>
            </a:r>
            <a:r>
              <a:rPr lang="en-US" sz="1400" dirty="0" smtClean="0"/>
              <a:t>the </a:t>
            </a:r>
            <a:r>
              <a:rPr lang="en-US" sz="1400" dirty="0"/>
              <a:t>Toolbar.  This activates </a:t>
            </a:r>
            <a:r>
              <a:rPr lang="en-US" sz="1400" dirty="0" smtClean="0"/>
              <a:t>the Approve </a:t>
            </a:r>
            <a:r>
              <a:rPr lang="en-US" sz="1400" dirty="0"/>
              <a:t>button in </a:t>
            </a:r>
            <a:r>
              <a:rPr lang="en-US" sz="1400" dirty="0" smtClean="0"/>
              <a:t>the </a:t>
            </a:r>
            <a:r>
              <a:rPr lang="en-US" sz="1400" dirty="0"/>
              <a:t>lower third of </a:t>
            </a:r>
            <a:r>
              <a:rPr lang="en-US" sz="1400" dirty="0" smtClean="0"/>
              <a:t>the </a:t>
            </a:r>
            <a:r>
              <a:rPr lang="en-US" sz="1400" dirty="0"/>
              <a:t>Requisitions</a:t>
            </a:r>
            <a:r>
              <a:rPr lang="en-US" sz="1400" dirty="0" smtClean="0"/>
              <a:t>.</a:t>
            </a:r>
          </a:p>
          <a:p>
            <a:pPr marL="0" indent="0">
              <a:buNone/>
            </a:pPr>
            <a:endParaRPr lang="en-US" sz="1400" dirty="0"/>
          </a:p>
          <a:p>
            <a:pPr marL="0" indent="0">
              <a:buNone/>
            </a:pPr>
            <a:endParaRPr lang="en-US" sz="1400" dirty="0"/>
          </a:p>
          <a:p>
            <a:pPr marL="0" indent="0">
              <a:buNone/>
            </a:pPr>
            <a:endParaRPr lang="en-US" sz="1400" dirty="0"/>
          </a:p>
        </p:txBody>
      </p:sp>
      <p:sp>
        <p:nvSpPr>
          <p:cNvPr id="4" name="Slide Number Placeholder 3"/>
          <p:cNvSpPr>
            <a:spLocks noGrp="1"/>
          </p:cNvSpPr>
          <p:nvPr>
            <p:ph type="sldNum" sz="quarter" idx="12"/>
          </p:nvPr>
        </p:nvSpPr>
        <p:spPr/>
        <p:txBody>
          <a:bodyPr/>
          <a:lstStyle/>
          <a:p>
            <a:fld id="{D4AACCCE-BDDB-49C7-97ED-4810929A0B82}" type="slidenum">
              <a:rPr lang="en-US" smtClean="0"/>
              <a:t>20</a:t>
            </a:fld>
            <a:endParaRPr lang="en-US"/>
          </a:p>
        </p:txBody>
      </p:sp>
      <p:pic>
        <p:nvPicPr>
          <p:cNvPr id="5" name="Picture 4"/>
          <p:cNvPicPr>
            <a:picLocks noChangeAspect="1"/>
          </p:cNvPicPr>
          <p:nvPr/>
        </p:nvPicPr>
        <p:blipFill>
          <a:blip r:embed="rId2"/>
          <a:stretch>
            <a:fillRect/>
          </a:stretch>
        </p:blipFill>
        <p:spPr>
          <a:xfrm>
            <a:off x="4876800" y="988331"/>
            <a:ext cx="304826" cy="365792"/>
          </a:xfrm>
          <a:prstGeom prst="rect">
            <a:avLst/>
          </a:prstGeom>
        </p:spPr>
      </p:pic>
      <p:pic>
        <p:nvPicPr>
          <p:cNvPr id="6" name="Picture 5"/>
          <p:cNvPicPr>
            <a:picLocks noChangeAspect="1"/>
          </p:cNvPicPr>
          <p:nvPr/>
        </p:nvPicPr>
        <p:blipFill>
          <a:blip r:embed="rId3"/>
          <a:stretch>
            <a:fillRect/>
          </a:stretch>
        </p:blipFill>
        <p:spPr>
          <a:xfrm>
            <a:off x="1951961" y="1941280"/>
            <a:ext cx="4413887" cy="3158002"/>
          </a:xfrm>
          <a:prstGeom prst="rect">
            <a:avLst/>
          </a:prstGeom>
        </p:spPr>
      </p:pic>
      <p:pic>
        <p:nvPicPr>
          <p:cNvPr id="7" name="Picture 6"/>
          <p:cNvPicPr>
            <a:picLocks noChangeAspect="1"/>
          </p:cNvPicPr>
          <p:nvPr/>
        </p:nvPicPr>
        <p:blipFill>
          <a:blip r:embed="rId4"/>
          <a:stretch>
            <a:fillRect/>
          </a:stretch>
        </p:blipFill>
        <p:spPr>
          <a:xfrm>
            <a:off x="5334000" y="4610819"/>
            <a:ext cx="1091279" cy="402371"/>
          </a:xfrm>
          <a:prstGeom prst="rect">
            <a:avLst/>
          </a:prstGeom>
        </p:spPr>
      </p:pic>
    </p:spTree>
    <p:extLst>
      <p:ext uri="{BB962C8B-B14F-4D97-AF65-F5344CB8AC3E}">
        <p14:creationId xmlns:p14="http://schemas.microsoft.com/office/powerpoint/2010/main" val="42518106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09600"/>
          </a:xfrm>
        </p:spPr>
        <p:txBody>
          <a:bodyPr>
            <a:normAutofit/>
          </a:bodyPr>
          <a:lstStyle/>
          <a:p>
            <a:pPr algn="l"/>
            <a:r>
              <a:rPr lang="en-US" sz="2400" u="sng" dirty="0"/>
              <a:t>Lesson 1:  Create a Requisition</a:t>
            </a:r>
            <a:endParaRPr lang="en-US" sz="2400" dirty="0"/>
          </a:p>
        </p:txBody>
      </p:sp>
      <p:sp>
        <p:nvSpPr>
          <p:cNvPr id="3" name="Content Placeholder 2"/>
          <p:cNvSpPr>
            <a:spLocks noGrp="1"/>
          </p:cNvSpPr>
          <p:nvPr>
            <p:ph idx="1"/>
          </p:nvPr>
        </p:nvSpPr>
        <p:spPr>
          <a:xfrm>
            <a:off x="457200" y="685800"/>
            <a:ext cx="8229600" cy="5943600"/>
          </a:xfrm>
        </p:spPr>
        <p:txBody>
          <a:bodyPr>
            <a:normAutofit/>
          </a:bodyPr>
          <a:lstStyle/>
          <a:p>
            <a:pPr marL="0" indent="0">
              <a:buNone/>
            </a:pPr>
            <a:r>
              <a:rPr lang="en-US" sz="1400" dirty="0" smtClean="0"/>
              <a:t>Tips:</a:t>
            </a:r>
          </a:p>
          <a:p>
            <a:pPr marL="0" indent="0">
              <a:buNone/>
            </a:pPr>
            <a:endParaRPr lang="en-US" sz="1400" dirty="0"/>
          </a:p>
          <a:p>
            <a:r>
              <a:rPr lang="en-US" sz="1400" dirty="0" smtClean="0"/>
              <a:t>If </a:t>
            </a:r>
            <a:r>
              <a:rPr lang="en-US" sz="1400" dirty="0"/>
              <a:t>you get an error message “Please choose an existing combination”, </a:t>
            </a:r>
            <a:r>
              <a:rPr lang="en-US" sz="1400" dirty="0" smtClean="0"/>
              <a:t>please call your finance partner </a:t>
            </a:r>
            <a:r>
              <a:rPr lang="en-US" sz="1400" dirty="0"/>
              <a:t>and </a:t>
            </a:r>
            <a:r>
              <a:rPr lang="en-US" sz="1400" dirty="0" smtClean="0"/>
              <a:t>they will work with you to either establish a new one or advise you on a different one to use.</a:t>
            </a:r>
            <a:r>
              <a:rPr lang="en-US" sz="1400" dirty="0"/>
              <a:t> </a:t>
            </a:r>
          </a:p>
          <a:p>
            <a:pPr marL="0" indent="0">
              <a:buNone/>
            </a:pPr>
            <a:endParaRPr lang="en-US" sz="1400" dirty="0"/>
          </a:p>
          <a:p>
            <a:r>
              <a:rPr lang="en-US" sz="1400" dirty="0"/>
              <a:t>If you are ordering equipment or </a:t>
            </a:r>
            <a:r>
              <a:rPr lang="en-US" sz="1400" dirty="0" smtClean="0"/>
              <a:t>furniture (capital expenditures) </a:t>
            </a:r>
            <a:r>
              <a:rPr lang="en-US" sz="1400" dirty="0"/>
              <a:t>with a value of less than $1500 per unit, you must use object code 84000. </a:t>
            </a:r>
            <a:r>
              <a:rPr lang="en-US" sz="1400" dirty="0" smtClean="0"/>
              <a:t>If the </a:t>
            </a:r>
            <a:r>
              <a:rPr lang="en-US" sz="1400" dirty="0"/>
              <a:t>value is greater than $1500 per unit, you must use object code 16200.  If you chose an incorrect object code, Procurement will return </a:t>
            </a:r>
            <a:r>
              <a:rPr lang="en-US" sz="1400" dirty="0" smtClean="0"/>
              <a:t>the </a:t>
            </a:r>
            <a:r>
              <a:rPr lang="en-US" sz="1400" dirty="0"/>
              <a:t>requisition to you to make </a:t>
            </a:r>
            <a:r>
              <a:rPr lang="en-US" sz="1400" dirty="0" smtClean="0"/>
              <a:t>the </a:t>
            </a:r>
            <a:r>
              <a:rPr lang="en-US" sz="1400" dirty="0"/>
              <a:t>correction and </a:t>
            </a:r>
            <a:r>
              <a:rPr lang="en-US" sz="1400" dirty="0" smtClean="0"/>
              <a:t>the requisition </a:t>
            </a:r>
            <a:r>
              <a:rPr lang="en-US" sz="1400" dirty="0"/>
              <a:t>will have to go back through </a:t>
            </a:r>
            <a:r>
              <a:rPr lang="en-US" sz="1400" dirty="0" smtClean="0"/>
              <a:t>the </a:t>
            </a:r>
            <a:r>
              <a:rPr lang="en-US" sz="1400" dirty="0"/>
              <a:t>approval process. This will increase </a:t>
            </a:r>
            <a:r>
              <a:rPr lang="en-US" sz="1400" dirty="0" smtClean="0"/>
              <a:t>the </a:t>
            </a:r>
            <a:r>
              <a:rPr lang="en-US" sz="1400" dirty="0"/>
              <a:t>time it takes to process </a:t>
            </a:r>
            <a:r>
              <a:rPr lang="en-US" sz="1400" dirty="0" smtClean="0"/>
              <a:t>the </a:t>
            </a:r>
            <a:r>
              <a:rPr lang="en-US" sz="1400" dirty="0"/>
              <a:t>order.</a:t>
            </a:r>
          </a:p>
          <a:p>
            <a:pPr marL="0" indent="0">
              <a:buNone/>
            </a:pPr>
            <a:endParaRPr lang="en-US" sz="1400" dirty="0"/>
          </a:p>
          <a:p>
            <a:r>
              <a:rPr lang="en-US" sz="1400" dirty="0" smtClean="0"/>
              <a:t>The </a:t>
            </a:r>
            <a:r>
              <a:rPr lang="en-US" sz="1400" dirty="0"/>
              <a:t>Controller’s Office Chart of Accounts is a tool for </a:t>
            </a:r>
            <a:r>
              <a:rPr lang="en-US" sz="1400" dirty="0" smtClean="0"/>
              <a:t>helping </a:t>
            </a:r>
            <a:r>
              <a:rPr lang="en-US" sz="1400" dirty="0"/>
              <a:t>to choose </a:t>
            </a:r>
            <a:r>
              <a:rPr lang="en-US" sz="1400" dirty="0" smtClean="0"/>
              <a:t>the </a:t>
            </a:r>
            <a:r>
              <a:rPr lang="en-US" sz="1400" dirty="0"/>
              <a:t>correct object code, as well as </a:t>
            </a:r>
            <a:r>
              <a:rPr lang="en-US" sz="1400" dirty="0" smtClean="0"/>
              <a:t>other the other </a:t>
            </a:r>
            <a:r>
              <a:rPr lang="en-US" sz="1400" dirty="0"/>
              <a:t>segments of </a:t>
            </a:r>
            <a:r>
              <a:rPr lang="en-US" sz="1400" dirty="0" smtClean="0"/>
              <a:t>the </a:t>
            </a:r>
            <a:r>
              <a:rPr lang="en-US" sz="1400" dirty="0"/>
              <a:t>24-digit account number. </a:t>
            </a:r>
            <a:r>
              <a:rPr lang="en-US" sz="1400" dirty="0" smtClean="0"/>
              <a:t>The </a:t>
            </a:r>
            <a:r>
              <a:rPr lang="en-US" sz="1400" dirty="0"/>
              <a:t>Chart of Accounts can be found </a:t>
            </a:r>
            <a:r>
              <a:rPr lang="en-US" sz="1400" dirty="0" smtClean="0"/>
              <a:t>here</a:t>
            </a:r>
            <a:r>
              <a:rPr lang="en-US" sz="1400" dirty="0"/>
              <a:t>:  </a:t>
            </a:r>
            <a:endParaRPr lang="en-US" sz="1400" dirty="0" smtClean="0"/>
          </a:p>
          <a:p>
            <a:endParaRPr lang="en-US" sz="1400" dirty="0"/>
          </a:p>
          <a:p>
            <a:pPr marL="0" indent="0">
              <a:buNone/>
            </a:pPr>
            <a:r>
              <a:rPr lang="en-US" sz="1400" dirty="0" smtClean="0">
                <a:hlinkClick r:id="rId2"/>
              </a:rPr>
              <a:t>https</a:t>
            </a:r>
            <a:r>
              <a:rPr lang="en-US" sz="1400" dirty="0">
                <a:hlinkClick r:id="rId2"/>
              </a:rPr>
              <a:t>://</a:t>
            </a:r>
            <a:r>
              <a:rPr lang="en-US" sz="1400" dirty="0" smtClean="0">
                <a:hlinkClick r:id="rId2"/>
              </a:rPr>
              <a:t>www.rit.edu/fa/controller/accounting/accounts.html</a:t>
            </a:r>
            <a:endParaRPr lang="en-US" sz="1400" dirty="0" smtClean="0"/>
          </a:p>
          <a:p>
            <a:pPr marL="0" indent="0">
              <a:buNone/>
            </a:pPr>
            <a:endParaRPr lang="en-US" sz="1400" dirty="0"/>
          </a:p>
          <a:p>
            <a:r>
              <a:rPr lang="en-US" sz="1400" dirty="0" smtClean="0"/>
              <a:t>You will need to fill out an “Oracle Financial Applications Access Request Form” in order to be given the access to complete requisitions.  The form can be found here:</a:t>
            </a:r>
          </a:p>
          <a:p>
            <a:pPr marL="0" indent="0">
              <a:buNone/>
            </a:pPr>
            <a:endParaRPr lang="en-US" sz="1400" dirty="0"/>
          </a:p>
          <a:p>
            <a:pPr marL="0" indent="0">
              <a:buNone/>
            </a:pPr>
            <a:r>
              <a:rPr lang="en-US" sz="1400" dirty="0">
                <a:hlinkClick r:id="rId3"/>
              </a:rPr>
              <a:t>https://</a:t>
            </a:r>
            <a:r>
              <a:rPr lang="en-US" sz="1400" dirty="0" smtClean="0">
                <a:hlinkClick r:id="rId3"/>
              </a:rPr>
              <a:t>www-staging.rit.edu/fa/controller/sites/rit.edu.fa.controller/files/files/forms/Oracle%20Financial%20Applications%20Access%20Request%20Rev%208%206%202013.pdf</a:t>
            </a:r>
            <a:endParaRPr lang="en-US" sz="1400" dirty="0" smtClean="0"/>
          </a:p>
          <a:p>
            <a:pPr marL="0" indent="0">
              <a:buNone/>
            </a:pPr>
            <a:endParaRPr lang="en-US" sz="1400" dirty="0" smtClean="0"/>
          </a:p>
          <a:p>
            <a:pPr marL="0" indent="0">
              <a:buNone/>
            </a:pPr>
            <a:endParaRPr lang="en-US" sz="1400" dirty="0" smtClean="0"/>
          </a:p>
          <a:p>
            <a:pPr marL="0" indent="0">
              <a:buNone/>
            </a:pPr>
            <a:endParaRPr lang="en-US" sz="1400" dirty="0"/>
          </a:p>
        </p:txBody>
      </p:sp>
      <p:sp>
        <p:nvSpPr>
          <p:cNvPr id="4" name="Slide Number Placeholder 3"/>
          <p:cNvSpPr>
            <a:spLocks noGrp="1"/>
          </p:cNvSpPr>
          <p:nvPr>
            <p:ph type="sldNum" sz="quarter" idx="12"/>
          </p:nvPr>
        </p:nvSpPr>
        <p:spPr/>
        <p:txBody>
          <a:bodyPr/>
          <a:lstStyle/>
          <a:p>
            <a:fld id="{D4AACCCE-BDDB-49C7-97ED-4810929A0B82}" type="slidenum">
              <a:rPr lang="en-US" smtClean="0"/>
              <a:t>21</a:t>
            </a:fld>
            <a:endParaRPr lang="en-US"/>
          </a:p>
        </p:txBody>
      </p:sp>
    </p:spTree>
    <p:extLst>
      <p:ext uri="{BB962C8B-B14F-4D97-AF65-F5344CB8AC3E}">
        <p14:creationId xmlns:p14="http://schemas.microsoft.com/office/powerpoint/2010/main" val="9313453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pPr algn="l"/>
            <a:r>
              <a:rPr lang="en-US" sz="2400" u="sng" dirty="0"/>
              <a:t>Lesson 1:  Create a </a:t>
            </a:r>
            <a:r>
              <a:rPr lang="en-US" sz="2400" u="sng" dirty="0" smtClean="0"/>
              <a:t>Requisition-Using Preferences</a:t>
            </a:r>
            <a:endParaRPr lang="en-US" sz="2400" dirty="0"/>
          </a:p>
        </p:txBody>
      </p:sp>
      <p:sp>
        <p:nvSpPr>
          <p:cNvPr id="3" name="Content Placeholder 2"/>
          <p:cNvSpPr>
            <a:spLocks noGrp="1"/>
          </p:cNvSpPr>
          <p:nvPr>
            <p:ph idx="1"/>
          </p:nvPr>
        </p:nvSpPr>
        <p:spPr>
          <a:xfrm>
            <a:off x="457200" y="838200"/>
            <a:ext cx="8229600" cy="6019800"/>
          </a:xfrm>
        </p:spPr>
        <p:txBody>
          <a:bodyPr>
            <a:normAutofit/>
          </a:bodyPr>
          <a:lstStyle/>
          <a:p>
            <a:pPr marL="0" indent="0">
              <a:buNone/>
            </a:pPr>
            <a:r>
              <a:rPr lang="en-US" sz="1400" dirty="0" smtClean="0"/>
              <a:t>Rebecca </a:t>
            </a:r>
            <a:r>
              <a:rPr lang="en-US" sz="1400" dirty="0"/>
              <a:t>has </a:t>
            </a:r>
            <a:r>
              <a:rPr lang="en-US" sz="1400" dirty="0" smtClean="0"/>
              <a:t>the </a:t>
            </a:r>
            <a:r>
              <a:rPr lang="en-US" sz="1400" dirty="0"/>
              <a:t>option of using </a:t>
            </a:r>
            <a:r>
              <a:rPr lang="en-US" sz="1400" dirty="0" smtClean="0"/>
              <a:t>the </a:t>
            </a:r>
            <a:r>
              <a:rPr lang="en-US" sz="1400" dirty="0"/>
              <a:t>Preferences screen to make </a:t>
            </a:r>
            <a:r>
              <a:rPr lang="en-US" sz="1400" dirty="0" smtClean="0"/>
              <a:t>the </a:t>
            </a:r>
            <a:r>
              <a:rPr lang="en-US" sz="1400" dirty="0"/>
              <a:t>job of creating requisitions even easier.  </a:t>
            </a:r>
          </a:p>
          <a:p>
            <a:pPr marL="0" indent="0">
              <a:buNone/>
            </a:pPr>
            <a:r>
              <a:rPr lang="en-US" sz="1400" dirty="0"/>
              <a:t> </a:t>
            </a:r>
          </a:p>
          <a:p>
            <a:pPr marL="0" indent="0">
              <a:buNone/>
            </a:pPr>
            <a:r>
              <a:rPr lang="en-US" sz="1400" dirty="0"/>
              <a:t>If </a:t>
            </a:r>
            <a:r>
              <a:rPr lang="en-US" sz="1400" dirty="0" smtClean="0"/>
              <a:t>Rebecca </a:t>
            </a:r>
            <a:r>
              <a:rPr lang="en-US" sz="1400" dirty="0"/>
              <a:t>wants to create a number of requisitions with repetitive information, </a:t>
            </a:r>
            <a:r>
              <a:rPr lang="en-US" sz="1400" dirty="0" smtClean="0"/>
              <a:t>she </a:t>
            </a:r>
            <a:r>
              <a:rPr lang="en-US" sz="1400" dirty="0"/>
              <a:t>can fill out this information in </a:t>
            </a:r>
            <a:r>
              <a:rPr lang="en-US" sz="1400" dirty="0" smtClean="0"/>
              <a:t>the </a:t>
            </a:r>
            <a:r>
              <a:rPr lang="en-US" sz="1400" dirty="0"/>
              <a:t>Preferences screen.  This is also a time saver if </a:t>
            </a:r>
            <a:r>
              <a:rPr lang="en-US" sz="1400" dirty="0" smtClean="0"/>
              <a:t>Rebecca </a:t>
            </a:r>
            <a:r>
              <a:rPr lang="en-US" sz="1400" dirty="0"/>
              <a:t>were creating a single requisition with multiple lines of repeating data.  Examples of possible repetitive fields include: Charge Account </a:t>
            </a:r>
            <a:r>
              <a:rPr lang="en-US" sz="1400" dirty="0" smtClean="0"/>
              <a:t>Numbers and Supplier.</a:t>
            </a:r>
            <a:r>
              <a:rPr lang="en-US" sz="1400" dirty="0"/>
              <a:t> </a:t>
            </a:r>
          </a:p>
          <a:p>
            <a:pPr marL="0" indent="0">
              <a:buNone/>
            </a:pPr>
            <a:r>
              <a:rPr lang="en-US" sz="1400" dirty="0"/>
              <a:t> </a:t>
            </a:r>
          </a:p>
          <a:p>
            <a:pPr marL="0" indent="0">
              <a:buNone/>
            </a:pPr>
            <a:r>
              <a:rPr lang="en-US" sz="1400" dirty="0"/>
              <a:t>To access </a:t>
            </a:r>
            <a:r>
              <a:rPr lang="en-US" sz="1400" dirty="0" smtClean="0"/>
              <a:t>the </a:t>
            </a:r>
            <a:r>
              <a:rPr lang="en-US" sz="1400" dirty="0"/>
              <a:t>Preferences screen, </a:t>
            </a:r>
            <a:r>
              <a:rPr lang="en-US" sz="1400" dirty="0" smtClean="0"/>
              <a:t>Rebecca </a:t>
            </a:r>
            <a:r>
              <a:rPr lang="en-US" sz="1400" dirty="0"/>
              <a:t>clicks on Requisitions from </a:t>
            </a:r>
            <a:r>
              <a:rPr lang="en-US" sz="1400" dirty="0" smtClean="0"/>
              <a:t>the </a:t>
            </a:r>
            <a:r>
              <a:rPr lang="en-US" sz="1400" dirty="0"/>
              <a:t>Navigator screen.  S</a:t>
            </a:r>
            <a:r>
              <a:rPr lang="en-US" sz="1400" dirty="0" smtClean="0"/>
              <a:t>he </a:t>
            </a:r>
            <a:r>
              <a:rPr lang="en-US" sz="1400" dirty="0"/>
              <a:t>clicks on Tools in </a:t>
            </a:r>
            <a:r>
              <a:rPr lang="en-US" sz="1400" dirty="0" smtClean="0"/>
              <a:t>the </a:t>
            </a:r>
            <a:r>
              <a:rPr lang="en-US" sz="1400" dirty="0"/>
              <a:t>toolbar and chooses Preferences in </a:t>
            </a:r>
            <a:r>
              <a:rPr lang="en-US" sz="1400" dirty="0" smtClean="0"/>
              <a:t>the </a:t>
            </a:r>
            <a:r>
              <a:rPr lang="en-US" sz="1400" dirty="0"/>
              <a:t>drop down menu.</a:t>
            </a:r>
          </a:p>
          <a:p>
            <a:pPr marL="0" indent="0">
              <a:buNone/>
            </a:pPr>
            <a:r>
              <a:rPr lang="en-US" sz="1400" dirty="0"/>
              <a:t> </a:t>
            </a:r>
            <a:endParaRPr lang="en-US" sz="1400" dirty="0" smtClean="0"/>
          </a:p>
          <a:p>
            <a:pPr marL="0" indent="0">
              <a:buNone/>
            </a:pPr>
            <a:endParaRPr lang="en-US" sz="1400" dirty="0" smtClean="0"/>
          </a:p>
          <a:p>
            <a:pPr marL="0" indent="0">
              <a:buNone/>
            </a:pPr>
            <a:endParaRPr lang="en-US" sz="1400" dirty="0"/>
          </a:p>
          <a:p>
            <a:pPr marL="0" indent="0">
              <a:buNone/>
            </a:pPr>
            <a:endParaRPr lang="en-US" sz="1400" dirty="0"/>
          </a:p>
        </p:txBody>
      </p:sp>
      <p:pic>
        <p:nvPicPr>
          <p:cNvPr id="4" name="Picture 3"/>
          <p:cNvPicPr>
            <a:picLocks noChangeAspect="1"/>
          </p:cNvPicPr>
          <p:nvPr/>
        </p:nvPicPr>
        <p:blipFill>
          <a:blip r:embed="rId2"/>
          <a:stretch>
            <a:fillRect/>
          </a:stretch>
        </p:blipFill>
        <p:spPr>
          <a:xfrm>
            <a:off x="1066800" y="3048000"/>
            <a:ext cx="5485714" cy="380952"/>
          </a:xfrm>
          <a:prstGeom prst="rect">
            <a:avLst/>
          </a:prstGeom>
        </p:spPr>
      </p:pic>
      <p:pic>
        <p:nvPicPr>
          <p:cNvPr id="5" name="Picture 4"/>
          <p:cNvPicPr>
            <a:picLocks noChangeAspect="1"/>
          </p:cNvPicPr>
          <p:nvPr/>
        </p:nvPicPr>
        <p:blipFill>
          <a:blip r:embed="rId3"/>
          <a:stretch>
            <a:fillRect/>
          </a:stretch>
        </p:blipFill>
        <p:spPr>
          <a:xfrm>
            <a:off x="1295400" y="3428952"/>
            <a:ext cx="4652619" cy="3273767"/>
          </a:xfrm>
          <a:prstGeom prst="rect">
            <a:avLst/>
          </a:prstGeom>
        </p:spPr>
      </p:pic>
      <p:sp>
        <p:nvSpPr>
          <p:cNvPr id="6" name="Slide Number Placeholder 5"/>
          <p:cNvSpPr>
            <a:spLocks noGrp="1"/>
          </p:cNvSpPr>
          <p:nvPr>
            <p:ph type="sldNum" sz="quarter" idx="12"/>
          </p:nvPr>
        </p:nvSpPr>
        <p:spPr/>
        <p:txBody>
          <a:bodyPr/>
          <a:lstStyle/>
          <a:p>
            <a:fld id="{D4AACCCE-BDDB-49C7-97ED-4810929A0B82}" type="slidenum">
              <a:rPr lang="en-US" smtClean="0"/>
              <a:t>22</a:t>
            </a:fld>
            <a:endParaRPr lang="en-US"/>
          </a:p>
        </p:txBody>
      </p:sp>
    </p:spTree>
    <p:extLst>
      <p:ext uri="{BB962C8B-B14F-4D97-AF65-F5344CB8AC3E}">
        <p14:creationId xmlns:p14="http://schemas.microsoft.com/office/powerpoint/2010/main" val="11518964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a:bodyPr>
          <a:lstStyle/>
          <a:p>
            <a:pPr algn="l"/>
            <a:r>
              <a:rPr lang="en-US" sz="2000" u="sng" dirty="0"/>
              <a:t>Lesson 1:  Create a Requisition-Using Preferences</a:t>
            </a:r>
            <a:endParaRPr lang="en-US" sz="2000" dirty="0"/>
          </a:p>
        </p:txBody>
      </p:sp>
      <p:sp>
        <p:nvSpPr>
          <p:cNvPr id="3" name="Content Placeholder 2"/>
          <p:cNvSpPr>
            <a:spLocks noGrp="1"/>
          </p:cNvSpPr>
          <p:nvPr>
            <p:ph idx="1"/>
          </p:nvPr>
        </p:nvSpPr>
        <p:spPr>
          <a:xfrm>
            <a:off x="457200" y="609600"/>
            <a:ext cx="8229600" cy="6096000"/>
          </a:xfrm>
        </p:spPr>
        <p:txBody>
          <a:bodyPr>
            <a:normAutofit/>
          </a:bodyPr>
          <a:lstStyle/>
          <a:p>
            <a:pPr marL="0" indent="0">
              <a:buNone/>
            </a:pPr>
            <a:r>
              <a:rPr lang="en-US" sz="1400" dirty="0" smtClean="0"/>
              <a:t>The </a:t>
            </a:r>
            <a:r>
              <a:rPr lang="en-US" sz="1400" dirty="0"/>
              <a:t>following screen </a:t>
            </a:r>
            <a:r>
              <a:rPr lang="en-US" sz="1400" dirty="0" smtClean="0"/>
              <a:t>appears:</a:t>
            </a:r>
          </a:p>
          <a:p>
            <a:pPr marL="0" indent="0">
              <a:buNone/>
            </a:pPr>
            <a:endParaRPr lang="en-US" sz="1400" dirty="0"/>
          </a:p>
          <a:p>
            <a:pPr marL="0" indent="0">
              <a:buNone/>
            </a:pPr>
            <a:endParaRPr lang="en-US" sz="1400" dirty="0" smtClean="0"/>
          </a:p>
          <a:p>
            <a:pPr marL="0" indent="0">
              <a:buNone/>
            </a:pPr>
            <a:endParaRPr lang="en-US" sz="1400" dirty="0"/>
          </a:p>
          <a:p>
            <a:pPr marL="0" indent="0">
              <a:buNone/>
            </a:pPr>
            <a:endParaRPr lang="en-US" sz="1400" dirty="0" smtClean="0"/>
          </a:p>
          <a:p>
            <a:pPr marL="0" indent="0">
              <a:buNone/>
            </a:pPr>
            <a:endParaRPr lang="en-US" sz="1400" dirty="0"/>
          </a:p>
          <a:p>
            <a:pPr marL="0" indent="0">
              <a:buNone/>
            </a:pPr>
            <a:endParaRPr lang="en-US" sz="1400" dirty="0" smtClean="0"/>
          </a:p>
          <a:p>
            <a:pPr marL="0" indent="0">
              <a:buNone/>
            </a:pPr>
            <a:endParaRPr lang="en-US" sz="1400" dirty="0"/>
          </a:p>
          <a:p>
            <a:pPr marL="0" indent="0">
              <a:buNone/>
            </a:pPr>
            <a:endParaRPr lang="en-US" sz="1400" dirty="0" smtClean="0"/>
          </a:p>
          <a:p>
            <a:pPr marL="0" indent="0">
              <a:buNone/>
            </a:pPr>
            <a:endParaRPr lang="en-US" sz="1400" dirty="0"/>
          </a:p>
          <a:p>
            <a:pPr marL="0" indent="0">
              <a:buNone/>
            </a:pPr>
            <a:endParaRPr lang="en-US" sz="1400" dirty="0" smtClean="0"/>
          </a:p>
          <a:p>
            <a:pPr marL="0" indent="0">
              <a:buNone/>
            </a:pPr>
            <a:endParaRPr lang="en-US" sz="1400" dirty="0"/>
          </a:p>
          <a:p>
            <a:pPr marL="0" indent="0">
              <a:buNone/>
            </a:pPr>
            <a:endParaRPr lang="en-US" sz="1400" dirty="0" smtClean="0"/>
          </a:p>
          <a:p>
            <a:pPr marL="0" indent="0">
              <a:buNone/>
            </a:pPr>
            <a:r>
              <a:rPr lang="en-US" sz="1400" dirty="0" smtClean="0"/>
              <a:t>Rebecca </a:t>
            </a:r>
            <a:r>
              <a:rPr lang="en-US" sz="1400" dirty="0"/>
              <a:t>can now fill in various fields that will be </a:t>
            </a:r>
            <a:r>
              <a:rPr lang="en-US" sz="1400" dirty="0" smtClean="0"/>
              <a:t>the </a:t>
            </a:r>
            <a:r>
              <a:rPr lang="en-US" sz="1400" dirty="0"/>
              <a:t>same for each requisition that </a:t>
            </a:r>
            <a:r>
              <a:rPr lang="en-US" sz="1400" dirty="0" smtClean="0"/>
              <a:t>she </a:t>
            </a:r>
            <a:r>
              <a:rPr lang="en-US" sz="1400" dirty="0"/>
              <a:t>completes for this session that </a:t>
            </a:r>
            <a:r>
              <a:rPr lang="en-US" sz="1400" dirty="0" smtClean="0"/>
              <a:t>she </a:t>
            </a:r>
            <a:r>
              <a:rPr lang="en-US" sz="1400" dirty="0"/>
              <a:t>is signed on.  </a:t>
            </a:r>
            <a:r>
              <a:rPr lang="en-US" sz="1400" dirty="0" smtClean="0"/>
              <a:t>The </a:t>
            </a:r>
            <a:r>
              <a:rPr lang="en-US" sz="1400" dirty="0"/>
              <a:t>Preferences that </a:t>
            </a:r>
            <a:r>
              <a:rPr lang="en-US" sz="1400" dirty="0" smtClean="0"/>
              <a:t>she </a:t>
            </a:r>
            <a:r>
              <a:rPr lang="en-US" sz="1400" dirty="0"/>
              <a:t>enters will remain until </a:t>
            </a:r>
            <a:r>
              <a:rPr lang="en-US" sz="1400" dirty="0" smtClean="0"/>
              <a:t>she </a:t>
            </a:r>
            <a:r>
              <a:rPr lang="en-US" sz="1400" dirty="0"/>
              <a:t>logs off of </a:t>
            </a:r>
            <a:r>
              <a:rPr lang="en-US" sz="1400" dirty="0" smtClean="0"/>
              <a:t>the </a:t>
            </a:r>
            <a:r>
              <a:rPr lang="en-US" sz="1400" dirty="0"/>
              <a:t>Oracle system or until </a:t>
            </a:r>
            <a:r>
              <a:rPr lang="en-US" sz="1400" dirty="0" smtClean="0"/>
              <a:t>she </a:t>
            </a:r>
            <a:r>
              <a:rPr lang="en-US" sz="1400" dirty="0"/>
              <a:t>clears </a:t>
            </a:r>
            <a:r>
              <a:rPr lang="en-US" sz="1400" dirty="0" smtClean="0"/>
              <a:t>the </a:t>
            </a:r>
            <a:r>
              <a:rPr lang="en-US" sz="1400" dirty="0"/>
              <a:t>preferences or changes </a:t>
            </a:r>
            <a:r>
              <a:rPr lang="en-US" sz="1400" dirty="0" smtClean="0"/>
              <a:t>the </a:t>
            </a:r>
            <a:r>
              <a:rPr lang="en-US" sz="1400" dirty="0"/>
              <a:t>information for </a:t>
            </a:r>
            <a:r>
              <a:rPr lang="en-US" sz="1400" dirty="0" smtClean="0"/>
              <a:t>her </a:t>
            </a:r>
            <a:r>
              <a:rPr lang="en-US" sz="1400" dirty="0"/>
              <a:t>next requisition.</a:t>
            </a:r>
          </a:p>
          <a:p>
            <a:pPr marL="0" indent="0">
              <a:buNone/>
            </a:pPr>
            <a:r>
              <a:rPr lang="en-US" sz="1400" dirty="0"/>
              <a:t> </a:t>
            </a:r>
          </a:p>
          <a:p>
            <a:pPr marL="0" indent="0">
              <a:buNone/>
            </a:pPr>
            <a:r>
              <a:rPr lang="en-US" sz="1400" dirty="0" smtClean="0"/>
              <a:t>Rebecca </a:t>
            </a:r>
            <a:r>
              <a:rPr lang="en-US" sz="1400" dirty="0"/>
              <a:t>knows that </a:t>
            </a:r>
            <a:r>
              <a:rPr lang="en-US" sz="1400" dirty="0" smtClean="0"/>
              <a:t>she </a:t>
            </a:r>
            <a:r>
              <a:rPr lang="en-US" sz="1400" dirty="0"/>
              <a:t>will be ordering several different kinds of items for </a:t>
            </a:r>
            <a:r>
              <a:rPr lang="en-US" sz="1400" dirty="0" smtClean="0"/>
              <a:t>the </a:t>
            </a:r>
            <a:r>
              <a:rPr lang="en-US" sz="1400" dirty="0"/>
              <a:t>daycare, but each item will be charged to </a:t>
            </a:r>
            <a:r>
              <a:rPr lang="en-US" sz="1400" dirty="0" smtClean="0"/>
              <a:t>the </a:t>
            </a:r>
            <a:r>
              <a:rPr lang="en-US" sz="1400" dirty="0"/>
              <a:t>same </a:t>
            </a:r>
            <a:r>
              <a:rPr lang="en-US" sz="1400" dirty="0" smtClean="0"/>
              <a:t>account.  Rebecca </a:t>
            </a:r>
            <a:r>
              <a:rPr lang="en-US" sz="1400" dirty="0"/>
              <a:t>enters </a:t>
            </a:r>
            <a:r>
              <a:rPr lang="en-US" sz="1400" dirty="0" smtClean="0"/>
              <a:t>the </a:t>
            </a:r>
            <a:r>
              <a:rPr lang="en-US" sz="1400" dirty="0"/>
              <a:t>appropriate </a:t>
            </a:r>
            <a:r>
              <a:rPr lang="en-US" sz="1400" dirty="0" smtClean="0"/>
              <a:t>charge </a:t>
            </a:r>
            <a:r>
              <a:rPr lang="en-US" sz="1400" dirty="0"/>
              <a:t>account information in </a:t>
            </a:r>
            <a:r>
              <a:rPr lang="en-US" sz="1400" dirty="0" smtClean="0"/>
              <a:t>the Charge </a:t>
            </a:r>
            <a:r>
              <a:rPr lang="en-US" sz="1400" dirty="0"/>
              <a:t>Account fields.  </a:t>
            </a:r>
          </a:p>
          <a:p>
            <a:pPr marL="0" indent="0">
              <a:buNone/>
            </a:pPr>
            <a:r>
              <a:rPr lang="en-US" sz="1400" dirty="0"/>
              <a:t> </a:t>
            </a:r>
          </a:p>
          <a:p>
            <a:pPr marL="0" indent="0">
              <a:buNone/>
            </a:pPr>
            <a:r>
              <a:rPr lang="en-US" sz="1400" dirty="0" smtClean="0"/>
              <a:t>Rebecca </a:t>
            </a:r>
            <a:r>
              <a:rPr lang="en-US" sz="1400" dirty="0"/>
              <a:t>also needs to click in Source and select “Supplier” for </a:t>
            </a:r>
            <a:r>
              <a:rPr lang="en-US" sz="1400" dirty="0" smtClean="0"/>
              <a:t>the </a:t>
            </a:r>
            <a:r>
              <a:rPr lang="en-US" sz="1400" dirty="0"/>
              <a:t>bottom boxes to light up.  S</a:t>
            </a:r>
            <a:r>
              <a:rPr lang="en-US" sz="1400" dirty="0" smtClean="0"/>
              <a:t>he </a:t>
            </a:r>
            <a:r>
              <a:rPr lang="en-US" sz="1400" dirty="0"/>
              <a:t>may </a:t>
            </a:r>
            <a:r>
              <a:rPr lang="en-US" sz="1400" dirty="0" smtClean="0"/>
              <a:t>then </a:t>
            </a:r>
            <a:r>
              <a:rPr lang="en-US" sz="1400" dirty="0"/>
              <a:t>define </a:t>
            </a:r>
            <a:r>
              <a:rPr lang="en-US" sz="1400" dirty="0" smtClean="0"/>
              <a:t>her </a:t>
            </a:r>
            <a:r>
              <a:rPr lang="en-US" sz="1400" dirty="0"/>
              <a:t>supplier.</a:t>
            </a:r>
          </a:p>
          <a:p>
            <a:pPr marL="0" indent="0">
              <a:buNone/>
            </a:pPr>
            <a:endParaRPr lang="en-US" sz="1400" dirty="0"/>
          </a:p>
          <a:p>
            <a:endParaRPr lang="en-US" dirty="0"/>
          </a:p>
        </p:txBody>
      </p:sp>
      <p:pic>
        <p:nvPicPr>
          <p:cNvPr id="4" name="Picture 3"/>
          <p:cNvPicPr>
            <a:picLocks noChangeAspect="1"/>
          </p:cNvPicPr>
          <p:nvPr/>
        </p:nvPicPr>
        <p:blipFill>
          <a:blip r:embed="rId2"/>
          <a:stretch>
            <a:fillRect/>
          </a:stretch>
        </p:blipFill>
        <p:spPr>
          <a:xfrm>
            <a:off x="3124200" y="587194"/>
            <a:ext cx="4966677" cy="3233514"/>
          </a:xfrm>
          <a:prstGeom prst="rect">
            <a:avLst/>
          </a:prstGeom>
        </p:spPr>
      </p:pic>
      <p:sp>
        <p:nvSpPr>
          <p:cNvPr id="5" name="Slide Number Placeholder 4"/>
          <p:cNvSpPr>
            <a:spLocks noGrp="1"/>
          </p:cNvSpPr>
          <p:nvPr>
            <p:ph type="sldNum" sz="quarter" idx="12"/>
          </p:nvPr>
        </p:nvSpPr>
        <p:spPr/>
        <p:txBody>
          <a:bodyPr/>
          <a:lstStyle/>
          <a:p>
            <a:fld id="{D4AACCCE-BDDB-49C7-97ED-4810929A0B82}" type="slidenum">
              <a:rPr lang="en-US" smtClean="0"/>
              <a:t>23</a:t>
            </a:fld>
            <a:endParaRPr lang="en-US"/>
          </a:p>
        </p:txBody>
      </p:sp>
    </p:spTree>
    <p:extLst>
      <p:ext uri="{BB962C8B-B14F-4D97-AF65-F5344CB8AC3E}">
        <p14:creationId xmlns:p14="http://schemas.microsoft.com/office/powerpoint/2010/main" val="25892458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l"/>
            <a:r>
              <a:rPr lang="en-US" sz="2000" u="sng" dirty="0"/>
              <a:t>Lesson 1:  Create a Requisition-Using Preferences</a:t>
            </a:r>
          </a:p>
        </p:txBody>
      </p:sp>
      <p:sp>
        <p:nvSpPr>
          <p:cNvPr id="7" name="Content Placeholder 6"/>
          <p:cNvSpPr>
            <a:spLocks noGrp="1"/>
          </p:cNvSpPr>
          <p:nvPr>
            <p:ph idx="1"/>
          </p:nvPr>
        </p:nvSpPr>
        <p:spPr>
          <a:xfrm>
            <a:off x="457200" y="685800"/>
            <a:ext cx="8229600" cy="5440363"/>
          </a:xfrm>
        </p:spPr>
        <p:txBody>
          <a:bodyPr/>
          <a:lstStyle/>
          <a:p>
            <a:pPr marL="0" indent="0">
              <a:buNone/>
            </a:pPr>
            <a:endParaRPr lang="en-US" sz="1400" dirty="0" smtClean="0"/>
          </a:p>
          <a:p>
            <a:pPr marL="0" indent="0">
              <a:buNone/>
            </a:pPr>
            <a:endParaRPr lang="en-US" sz="1400" dirty="0"/>
          </a:p>
          <a:p>
            <a:pPr marL="0" indent="0">
              <a:buNone/>
            </a:pPr>
            <a:endParaRPr lang="en-US" sz="1400" dirty="0" smtClean="0"/>
          </a:p>
          <a:p>
            <a:pPr marL="0" indent="0">
              <a:buNone/>
            </a:pPr>
            <a:endParaRPr lang="en-US" sz="1400" dirty="0"/>
          </a:p>
          <a:p>
            <a:pPr marL="0" indent="0">
              <a:buNone/>
            </a:pPr>
            <a:endParaRPr lang="en-US" sz="1400" dirty="0" smtClean="0"/>
          </a:p>
          <a:p>
            <a:pPr marL="0" indent="0">
              <a:buNone/>
            </a:pPr>
            <a:endParaRPr lang="en-US" sz="1400" dirty="0"/>
          </a:p>
          <a:p>
            <a:pPr marL="0" indent="0">
              <a:buNone/>
            </a:pPr>
            <a:endParaRPr lang="en-US" sz="1400" dirty="0" smtClean="0"/>
          </a:p>
          <a:p>
            <a:pPr marL="0" indent="0">
              <a:buNone/>
            </a:pPr>
            <a:endParaRPr lang="en-US" sz="1400" dirty="0"/>
          </a:p>
          <a:p>
            <a:pPr marL="0" indent="0">
              <a:buNone/>
            </a:pPr>
            <a:endParaRPr lang="en-US" sz="1400" dirty="0" smtClean="0"/>
          </a:p>
          <a:p>
            <a:pPr marL="0" indent="0">
              <a:buNone/>
            </a:pPr>
            <a:endParaRPr lang="en-US" sz="1400" dirty="0"/>
          </a:p>
          <a:p>
            <a:pPr marL="0" indent="0">
              <a:buNone/>
            </a:pPr>
            <a:endParaRPr lang="en-US" sz="1400" dirty="0" smtClean="0"/>
          </a:p>
          <a:p>
            <a:pPr marL="0" indent="0">
              <a:buNone/>
            </a:pPr>
            <a:endParaRPr lang="en-US" sz="1400" dirty="0" smtClean="0"/>
          </a:p>
          <a:p>
            <a:pPr marL="0" indent="0">
              <a:buNone/>
            </a:pPr>
            <a:endParaRPr lang="en-US" sz="1400" dirty="0"/>
          </a:p>
          <a:p>
            <a:pPr marL="0" indent="0">
              <a:buNone/>
            </a:pPr>
            <a:endParaRPr lang="en-US" sz="1400" dirty="0" smtClean="0"/>
          </a:p>
          <a:p>
            <a:pPr marL="0" indent="0">
              <a:buNone/>
            </a:pPr>
            <a:endParaRPr lang="en-US" sz="1400" dirty="0"/>
          </a:p>
          <a:p>
            <a:pPr marL="0" indent="0">
              <a:buNone/>
            </a:pPr>
            <a:r>
              <a:rPr lang="en-US" sz="1400" dirty="0"/>
              <a:t>S</a:t>
            </a:r>
            <a:r>
              <a:rPr lang="en-US" sz="1400" dirty="0" smtClean="0"/>
              <a:t>he </a:t>
            </a:r>
            <a:r>
              <a:rPr lang="en-US" sz="1400" dirty="0"/>
              <a:t>clicks on </a:t>
            </a:r>
            <a:r>
              <a:rPr lang="en-US" sz="1400" dirty="0" smtClean="0"/>
              <a:t>the </a:t>
            </a:r>
            <a:r>
              <a:rPr lang="en-US" sz="1400" dirty="0"/>
              <a:t>“Apply” button.  </a:t>
            </a:r>
            <a:r>
              <a:rPr lang="en-US" sz="1400" dirty="0" smtClean="0"/>
              <a:t>The </a:t>
            </a:r>
            <a:r>
              <a:rPr lang="en-US" sz="1400" dirty="0"/>
              <a:t>computer will now automatically fill in </a:t>
            </a:r>
            <a:r>
              <a:rPr lang="en-US" sz="1400" dirty="0" smtClean="0"/>
              <a:t>these </a:t>
            </a:r>
            <a:r>
              <a:rPr lang="en-US" sz="1400" dirty="0"/>
              <a:t>preferences.  </a:t>
            </a:r>
            <a:r>
              <a:rPr lang="en-US" sz="1400" dirty="0" smtClean="0"/>
              <a:t>Rebecca </a:t>
            </a:r>
            <a:r>
              <a:rPr lang="en-US" sz="1400" dirty="0"/>
              <a:t>will not have to re-enter </a:t>
            </a:r>
            <a:r>
              <a:rPr lang="en-US" sz="1400" dirty="0" smtClean="0"/>
              <a:t>the Charge Account number or the </a:t>
            </a:r>
            <a:r>
              <a:rPr lang="en-US" sz="1400" dirty="0"/>
              <a:t>Supplier for each of </a:t>
            </a:r>
            <a:r>
              <a:rPr lang="en-US" sz="1400" dirty="0" smtClean="0"/>
              <a:t>the </a:t>
            </a:r>
            <a:r>
              <a:rPr lang="en-US" sz="1400" dirty="0"/>
              <a:t>items.  If </a:t>
            </a:r>
            <a:r>
              <a:rPr lang="en-US" sz="1400" dirty="0" smtClean="0"/>
              <a:t>Rebecca </a:t>
            </a:r>
            <a:r>
              <a:rPr lang="en-US" sz="1400" dirty="0"/>
              <a:t>has selected a Charge Account, </a:t>
            </a:r>
            <a:r>
              <a:rPr lang="en-US" sz="1400" dirty="0" smtClean="0"/>
              <a:t>she </a:t>
            </a:r>
            <a:r>
              <a:rPr lang="en-US" sz="1400" dirty="0"/>
              <a:t>will have to click “Distributions” </a:t>
            </a:r>
            <a:r>
              <a:rPr lang="en-US" sz="1400" dirty="0" smtClean="0"/>
              <a:t>then </a:t>
            </a:r>
            <a:r>
              <a:rPr lang="en-US" sz="1400" dirty="0"/>
              <a:t>click inside </a:t>
            </a:r>
            <a:r>
              <a:rPr lang="en-US" sz="1400" dirty="0" smtClean="0"/>
              <a:t>the </a:t>
            </a:r>
            <a:r>
              <a:rPr lang="en-US" sz="1400" dirty="0"/>
              <a:t>Charge Account field and </a:t>
            </a:r>
            <a:r>
              <a:rPr lang="en-US" sz="1400" dirty="0" smtClean="0"/>
              <a:t>the </a:t>
            </a:r>
            <a:r>
              <a:rPr lang="en-US" sz="1400" dirty="0"/>
              <a:t>number will populate. </a:t>
            </a:r>
          </a:p>
          <a:p>
            <a:endParaRPr lang="en-US" dirty="0"/>
          </a:p>
        </p:txBody>
      </p:sp>
      <p:pic>
        <p:nvPicPr>
          <p:cNvPr id="8" name="Picture 7"/>
          <p:cNvPicPr>
            <a:picLocks noChangeAspect="1"/>
          </p:cNvPicPr>
          <p:nvPr/>
        </p:nvPicPr>
        <p:blipFill>
          <a:blip r:embed="rId2"/>
          <a:stretch>
            <a:fillRect/>
          </a:stretch>
        </p:blipFill>
        <p:spPr>
          <a:xfrm>
            <a:off x="1447800" y="685800"/>
            <a:ext cx="4571657" cy="3531922"/>
          </a:xfrm>
          <a:prstGeom prst="rect">
            <a:avLst/>
          </a:prstGeom>
        </p:spPr>
      </p:pic>
      <p:sp>
        <p:nvSpPr>
          <p:cNvPr id="3" name="Slide Number Placeholder 2"/>
          <p:cNvSpPr>
            <a:spLocks noGrp="1"/>
          </p:cNvSpPr>
          <p:nvPr>
            <p:ph type="sldNum" sz="quarter" idx="12"/>
          </p:nvPr>
        </p:nvSpPr>
        <p:spPr/>
        <p:txBody>
          <a:bodyPr/>
          <a:lstStyle/>
          <a:p>
            <a:fld id="{D4AACCCE-BDDB-49C7-97ED-4810929A0B82}" type="slidenum">
              <a:rPr lang="en-US" smtClean="0"/>
              <a:t>24</a:t>
            </a:fld>
            <a:endParaRPr lang="en-US"/>
          </a:p>
        </p:txBody>
      </p:sp>
    </p:spTree>
    <p:extLst>
      <p:ext uri="{BB962C8B-B14F-4D97-AF65-F5344CB8AC3E}">
        <p14:creationId xmlns:p14="http://schemas.microsoft.com/office/powerpoint/2010/main" val="23890409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l"/>
            <a:r>
              <a:rPr lang="en-US" sz="2400" u="sng" dirty="0" smtClean="0"/>
              <a:t>Lesson 2:  Attaching a Document</a:t>
            </a:r>
            <a:endParaRPr lang="en-US" sz="2400" dirty="0"/>
          </a:p>
        </p:txBody>
      </p:sp>
      <p:sp>
        <p:nvSpPr>
          <p:cNvPr id="3" name="Content Placeholder 2"/>
          <p:cNvSpPr>
            <a:spLocks noGrp="1"/>
          </p:cNvSpPr>
          <p:nvPr>
            <p:ph idx="1"/>
          </p:nvPr>
        </p:nvSpPr>
        <p:spPr>
          <a:xfrm>
            <a:off x="228600" y="685800"/>
            <a:ext cx="8686800" cy="5943600"/>
          </a:xfrm>
        </p:spPr>
        <p:txBody>
          <a:bodyPr>
            <a:normAutofit/>
          </a:bodyPr>
          <a:lstStyle/>
          <a:p>
            <a:pPr marL="0" indent="0">
              <a:buNone/>
            </a:pPr>
            <a:r>
              <a:rPr lang="en-US" sz="1400" dirty="0"/>
              <a:t>Note:  A </a:t>
            </a:r>
            <a:r>
              <a:rPr lang="en-US" sz="1400" dirty="0" smtClean="0"/>
              <a:t>document </a:t>
            </a:r>
            <a:r>
              <a:rPr lang="en-US" sz="1400" dirty="0"/>
              <a:t>may only be </a:t>
            </a:r>
            <a:r>
              <a:rPr lang="en-US" sz="1400" dirty="0" smtClean="0"/>
              <a:t>attached </a:t>
            </a:r>
            <a:r>
              <a:rPr lang="en-US" sz="1400" dirty="0"/>
              <a:t>to </a:t>
            </a:r>
            <a:r>
              <a:rPr lang="en-US" sz="1400" dirty="0" smtClean="0"/>
              <a:t>the </a:t>
            </a:r>
            <a:r>
              <a:rPr lang="en-US" sz="1400" dirty="0"/>
              <a:t>requisition </a:t>
            </a:r>
            <a:r>
              <a:rPr lang="en-US" sz="1400" b="1" u="sng" dirty="0"/>
              <a:t>after</a:t>
            </a:r>
            <a:r>
              <a:rPr lang="en-US" sz="1400" dirty="0"/>
              <a:t> it has been saved. </a:t>
            </a:r>
          </a:p>
          <a:p>
            <a:pPr marL="0" indent="0">
              <a:buNone/>
            </a:pPr>
            <a:r>
              <a:rPr lang="en-US" sz="1400" dirty="0"/>
              <a:t> </a:t>
            </a:r>
          </a:p>
          <a:p>
            <a:pPr marL="0" indent="0">
              <a:buNone/>
            </a:pPr>
            <a:r>
              <a:rPr lang="en-US" sz="1400" dirty="0" smtClean="0"/>
              <a:t>Rebecca </a:t>
            </a:r>
            <a:r>
              <a:rPr lang="en-US" sz="1400" dirty="0"/>
              <a:t>has </a:t>
            </a:r>
            <a:r>
              <a:rPr lang="en-US" sz="1400" dirty="0" smtClean="0"/>
              <a:t>the </a:t>
            </a:r>
            <a:r>
              <a:rPr lang="en-US" sz="1400" dirty="0"/>
              <a:t>option of attaching a document </a:t>
            </a:r>
            <a:r>
              <a:rPr lang="en-US" sz="1400" dirty="0" smtClean="0"/>
              <a:t>or adding additional text if the 254 characters in the description field were not enough. She </a:t>
            </a:r>
            <a:r>
              <a:rPr lang="en-US" sz="1400" dirty="0"/>
              <a:t>selects Attachments from </a:t>
            </a:r>
            <a:r>
              <a:rPr lang="en-US" sz="1400" dirty="0" smtClean="0"/>
              <a:t>the </a:t>
            </a:r>
            <a:r>
              <a:rPr lang="en-US" sz="1400" dirty="0"/>
              <a:t>edit menu or uses </a:t>
            </a:r>
            <a:r>
              <a:rPr lang="en-US" sz="1400" dirty="0" smtClean="0"/>
              <a:t>the </a:t>
            </a:r>
            <a:r>
              <a:rPr lang="en-US" sz="1400" dirty="0"/>
              <a:t>paperclip icon from Toolbar</a:t>
            </a:r>
            <a:r>
              <a:rPr lang="en-US" sz="1400" dirty="0" smtClean="0"/>
              <a:t>.</a:t>
            </a:r>
          </a:p>
          <a:p>
            <a:pPr marL="0" indent="0">
              <a:buNone/>
            </a:pPr>
            <a:endParaRPr lang="en-US" sz="1400" dirty="0"/>
          </a:p>
          <a:p>
            <a:pPr marL="0" indent="0">
              <a:buNone/>
            </a:pPr>
            <a:r>
              <a:rPr lang="en-US" sz="1400" dirty="0" smtClean="0"/>
              <a:t>Once the </a:t>
            </a:r>
            <a:r>
              <a:rPr lang="en-US" sz="1400" dirty="0"/>
              <a:t>attachments screen has appeared, </a:t>
            </a:r>
            <a:r>
              <a:rPr lang="en-US" sz="1400" dirty="0" smtClean="0"/>
              <a:t>in the “Main” </a:t>
            </a:r>
          </a:p>
          <a:p>
            <a:pPr marL="0" indent="0">
              <a:buNone/>
            </a:pPr>
            <a:r>
              <a:rPr lang="en-US" sz="1400" dirty="0" smtClean="0"/>
              <a:t>Tab, Rebecca </a:t>
            </a:r>
            <a:r>
              <a:rPr lang="en-US" sz="1400" dirty="0"/>
              <a:t>needs to select </a:t>
            </a:r>
            <a:r>
              <a:rPr lang="en-US" sz="1400" dirty="0" smtClean="0"/>
              <a:t>the </a:t>
            </a:r>
            <a:r>
              <a:rPr lang="en-US" sz="1400" dirty="0"/>
              <a:t>category of </a:t>
            </a:r>
            <a:r>
              <a:rPr lang="en-US" sz="1400" dirty="0" smtClean="0"/>
              <a:t>her Attachment</a:t>
            </a:r>
          </a:p>
          <a:p>
            <a:pPr marL="0" indent="0">
              <a:buNone/>
            </a:pPr>
            <a:r>
              <a:rPr lang="en-US" sz="1400" dirty="0" smtClean="0"/>
              <a:t>by </a:t>
            </a:r>
            <a:r>
              <a:rPr lang="en-US" sz="1400" dirty="0"/>
              <a:t>clicking </a:t>
            </a:r>
            <a:r>
              <a:rPr lang="en-US" sz="1400" dirty="0" smtClean="0"/>
              <a:t>the </a:t>
            </a:r>
            <a:r>
              <a:rPr lang="en-US" sz="1400" dirty="0"/>
              <a:t>LOV in </a:t>
            </a:r>
            <a:r>
              <a:rPr lang="en-US" sz="1400" dirty="0" smtClean="0"/>
              <a:t>the </a:t>
            </a:r>
            <a:r>
              <a:rPr lang="en-US" sz="1400" dirty="0"/>
              <a:t>Category field and types </a:t>
            </a:r>
            <a:endParaRPr lang="en-US" sz="1400" dirty="0" smtClean="0"/>
          </a:p>
          <a:p>
            <a:pPr marL="0" indent="0">
              <a:buNone/>
            </a:pPr>
            <a:r>
              <a:rPr lang="en-US" sz="1400" dirty="0" smtClean="0"/>
              <a:t>in </a:t>
            </a:r>
            <a:r>
              <a:rPr lang="en-US" sz="1400" dirty="0"/>
              <a:t>“%”, </a:t>
            </a:r>
            <a:r>
              <a:rPr lang="en-US" sz="1400" dirty="0" smtClean="0"/>
              <a:t>then </a:t>
            </a:r>
            <a:r>
              <a:rPr lang="en-US" sz="1400" dirty="0"/>
              <a:t>clicks “Find</a:t>
            </a:r>
            <a:r>
              <a:rPr lang="en-US" sz="1400" dirty="0" smtClean="0"/>
              <a:t>”.</a:t>
            </a:r>
          </a:p>
          <a:p>
            <a:pPr marL="0" indent="0">
              <a:buNone/>
            </a:pPr>
            <a:endParaRPr lang="en-US" sz="1400" dirty="0"/>
          </a:p>
          <a:p>
            <a:pPr marL="0" indent="0">
              <a:buNone/>
            </a:pPr>
            <a:r>
              <a:rPr lang="en-US" sz="1400" dirty="0" smtClean="0"/>
              <a:t>By always selecting “To Approver” Rebecca can be certain</a:t>
            </a:r>
          </a:p>
          <a:p>
            <a:pPr marL="0" indent="0">
              <a:buNone/>
            </a:pPr>
            <a:r>
              <a:rPr lang="en-US" sz="1400" dirty="0"/>
              <a:t>t</a:t>
            </a:r>
            <a:r>
              <a:rPr lang="en-US" sz="1400" dirty="0" smtClean="0"/>
              <a:t>hat the attachment will follow her requisition</a:t>
            </a:r>
          </a:p>
          <a:p>
            <a:pPr marL="0" indent="0">
              <a:buNone/>
            </a:pPr>
            <a:r>
              <a:rPr lang="en-US" sz="1400" dirty="0"/>
              <a:t>r</a:t>
            </a:r>
            <a:r>
              <a:rPr lang="en-US" sz="1400" dirty="0" smtClean="0"/>
              <a:t>ight up through to the purchase order.  Items that</a:t>
            </a:r>
          </a:p>
          <a:p>
            <a:pPr marL="0" indent="0">
              <a:buNone/>
            </a:pPr>
            <a:r>
              <a:rPr lang="en-US" sz="1400" dirty="0"/>
              <a:t>w</a:t>
            </a:r>
            <a:r>
              <a:rPr lang="en-US" sz="1400" dirty="0" smtClean="0"/>
              <a:t>ould be attached would be quotes, exception to</a:t>
            </a:r>
          </a:p>
          <a:p>
            <a:pPr marL="0" indent="0">
              <a:buNone/>
            </a:pPr>
            <a:r>
              <a:rPr lang="en-US" sz="1400" dirty="0" smtClean="0"/>
              <a:t>bid forms, insurance certificates, etc.  Anything</a:t>
            </a:r>
          </a:p>
          <a:p>
            <a:pPr marL="0" indent="0">
              <a:buNone/>
            </a:pPr>
            <a:r>
              <a:rPr lang="en-US" sz="1400" dirty="0" smtClean="0"/>
              <a:t>pertinent to the order.  It’s important to remember</a:t>
            </a:r>
          </a:p>
          <a:p>
            <a:pPr marL="0" indent="0">
              <a:buNone/>
            </a:pPr>
            <a:r>
              <a:rPr lang="en-US" sz="1400" dirty="0" smtClean="0"/>
              <a:t>that you must add your attachments before you send your</a:t>
            </a:r>
          </a:p>
          <a:p>
            <a:pPr marL="0" indent="0">
              <a:buNone/>
            </a:pPr>
            <a:r>
              <a:rPr lang="en-US" sz="1400" dirty="0" smtClean="0"/>
              <a:t>requisition on for approval.  Otherwise your requisition</a:t>
            </a:r>
          </a:p>
          <a:p>
            <a:pPr marL="0" indent="0">
              <a:buNone/>
            </a:pPr>
            <a:r>
              <a:rPr lang="en-US" sz="1400" dirty="0"/>
              <a:t>w</a:t>
            </a:r>
            <a:r>
              <a:rPr lang="en-US" sz="1400" dirty="0" smtClean="0"/>
              <a:t>ill be returned to you.</a:t>
            </a:r>
          </a:p>
          <a:p>
            <a:pPr marL="0" indent="0">
              <a:buNone/>
            </a:pPr>
            <a:endParaRPr lang="en-US" sz="1400" dirty="0"/>
          </a:p>
          <a:p>
            <a:pPr marL="0" indent="0">
              <a:buNone/>
            </a:pPr>
            <a:endParaRPr lang="en-US" sz="1400" dirty="0" smtClean="0"/>
          </a:p>
          <a:p>
            <a:pPr marL="0" indent="0">
              <a:buNone/>
            </a:pPr>
            <a:endParaRPr lang="en-US" sz="1400" dirty="0"/>
          </a:p>
          <a:p>
            <a:endParaRPr lang="en-US" sz="1400" dirty="0" smtClean="0"/>
          </a:p>
          <a:p>
            <a:pPr marL="0" indent="0">
              <a:buNone/>
            </a:pPr>
            <a:endParaRPr lang="en-US" sz="1400" dirty="0"/>
          </a:p>
          <a:p>
            <a:pPr marL="0" indent="0">
              <a:buNone/>
            </a:pPr>
            <a:endParaRPr lang="en-US" sz="1400" dirty="0" smtClean="0"/>
          </a:p>
          <a:p>
            <a:pPr marL="0" indent="0">
              <a:buNone/>
            </a:pPr>
            <a:endParaRPr lang="en-US" sz="1400" dirty="0"/>
          </a:p>
          <a:p>
            <a:pPr marL="0" indent="0">
              <a:buNone/>
            </a:pPr>
            <a:endParaRPr lang="en-US" sz="1400" dirty="0" smtClean="0"/>
          </a:p>
          <a:p>
            <a:pPr marL="0" indent="0">
              <a:buNone/>
            </a:pPr>
            <a:endParaRPr lang="en-US" sz="1400" dirty="0"/>
          </a:p>
          <a:p>
            <a:pPr marL="0" indent="0">
              <a:buNone/>
            </a:pPr>
            <a:endParaRPr lang="en-US" sz="1400" dirty="0"/>
          </a:p>
        </p:txBody>
      </p:sp>
      <p:pic>
        <p:nvPicPr>
          <p:cNvPr id="4" name="Picture 3"/>
          <p:cNvPicPr>
            <a:picLocks noChangeAspect="1"/>
          </p:cNvPicPr>
          <p:nvPr/>
        </p:nvPicPr>
        <p:blipFill>
          <a:blip r:embed="rId2"/>
          <a:stretch>
            <a:fillRect/>
          </a:stretch>
        </p:blipFill>
        <p:spPr>
          <a:xfrm>
            <a:off x="4724400" y="2299078"/>
            <a:ext cx="4352238" cy="3235893"/>
          </a:xfrm>
          <a:prstGeom prst="rect">
            <a:avLst/>
          </a:prstGeom>
        </p:spPr>
      </p:pic>
      <p:pic>
        <p:nvPicPr>
          <p:cNvPr id="5" name="Picture 4"/>
          <p:cNvPicPr>
            <a:picLocks noChangeAspect="1"/>
          </p:cNvPicPr>
          <p:nvPr/>
        </p:nvPicPr>
        <p:blipFill>
          <a:blip r:embed="rId3"/>
          <a:stretch>
            <a:fillRect/>
          </a:stretch>
        </p:blipFill>
        <p:spPr>
          <a:xfrm>
            <a:off x="5772111" y="4199724"/>
            <a:ext cx="1908213" cy="1993565"/>
          </a:xfrm>
          <a:prstGeom prst="rect">
            <a:avLst/>
          </a:prstGeom>
        </p:spPr>
      </p:pic>
      <p:sp>
        <p:nvSpPr>
          <p:cNvPr id="6" name="Slide Number Placeholder 5"/>
          <p:cNvSpPr>
            <a:spLocks noGrp="1"/>
          </p:cNvSpPr>
          <p:nvPr>
            <p:ph type="sldNum" sz="quarter" idx="12"/>
          </p:nvPr>
        </p:nvSpPr>
        <p:spPr/>
        <p:txBody>
          <a:bodyPr/>
          <a:lstStyle/>
          <a:p>
            <a:fld id="{D4AACCCE-BDDB-49C7-97ED-4810929A0B82}" type="slidenum">
              <a:rPr lang="en-US" smtClean="0"/>
              <a:t>25</a:t>
            </a:fld>
            <a:endParaRPr lang="en-US"/>
          </a:p>
        </p:txBody>
      </p:sp>
      <p:cxnSp>
        <p:nvCxnSpPr>
          <p:cNvPr id="8" name="Straight Arrow Connector 7"/>
          <p:cNvCxnSpPr/>
          <p:nvPr/>
        </p:nvCxnSpPr>
        <p:spPr>
          <a:xfrm>
            <a:off x="7391400" y="1752600"/>
            <a:ext cx="0" cy="48627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876800" y="1752600"/>
            <a:ext cx="0" cy="914400"/>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4648200" y="2743200"/>
            <a:ext cx="5334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99741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a:bodyPr>
          <a:lstStyle/>
          <a:p>
            <a:pPr algn="l"/>
            <a:r>
              <a:rPr lang="en-US" sz="2400" u="sng" dirty="0"/>
              <a:t>Lesson 2:  Attaching a Document</a:t>
            </a:r>
            <a:endParaRPr lang="en-US" sz="2400" dirty="0"/>
          </a:p>
        </p:txBody>
      </p:sp>
      <p:sp>
        <p:nvSpPr>
          <p:cNvPr id="3" name="Content Placeholder 2"/>
          <p:cNvSpPr>
            <a:spLocks noGrp="1"/>
          </p:cNvSpPr>
          <p:nvPr>
            <p:ph idx="1"/>
          </p:nvPr>
        </p:nvSpPr>
        <p:spPr>
          <a:xfrm>
            <a:off x="457200" y="685800"/>
            <a:ext cx="8229600" cy="6096000"/>
          </a:xfrm>
        </p:spPr>
        <p:txBody>
          <a:bodyPr/>
          <a:lstStyle/>
          <a:p>
            <a:pPr marL="0" indent="0">
              <a:buNone/>
            </a:pPr>
            <a:r>
              <a:rPr lang="en-US" sz="1400" dirty="0"/>
              <a:t>Once you have your category done, you can give it a title if desired and </a:t>
            </a:r>
            <a:r>
              <a:rPr lang="en-US" sz="1400" dirty="0" smtClean="0"/>
              <a:t>then </a:t>
            </a:r>
            <a:r>
              <a:rPr lang="en-US" sz="1400" dirty="0"/>
              <a:t>click over to </a:t>
            </a:r>
            <a:r>
              <a:rPr lang="en-US" sz="1400" dirty="0" smtClean="0"/>
              <a:t>the </a:t>
            </a:r>
            <a:r>
              <a:rPr lang="en-US" sz="1400" dirty="0"/>
              <a:t>“Source” tab.  It is in this tab that you will determine if you’re attaching a document or needing to add additional text</a:t>
            </a:r>
            <a:r>
              <a:rPr lang="en-US" sz="1400" dirty="0" smtClean="0"/>
              <a:t>.</a:t>
            </a:r>
          </a:p>
          <a:p>
            <a:pPr marL="0" indent="0">
              <a:buNone/>
            </a:pPr>
            <a:r>
              <a:rPr lang="en-US" sz="1400" dirty="0" smtClean="0"/>
              <a:t>					   Click on “Data Type”</a:t>
            </a:r>
          </a:p>
          <a:p>
            <a:pPr marL="0" indent="0">
              <a:buNone/>
            </a:pPr>
            <a:endParaRPr lang="en-US" sz="1400" dirty="0"/>
          </a:p>
          <a:p>
            <a:pPr marL="0" indent="0">
              <a:buNone/>
            </a:pPr>
            <a:r>
              <a:rPr lang="en-US" sz="1400" dirty="0" smtClean="0"/>
              <a:t>						</a:t>
            </a:r>
            <a:endParaRPr lang="en-US" sz="1400" dirty="0"/>
          </a:p>
          <a:p>
            <a:pPr marL="0" indent="0">
              <a:buNone/>
            </a:pPr>
            <a:endParaRPr lang="en-US" dirty="0"/>
          </a:p>
          <a:p>
            <a:pPr marL="0" indent="0">
              <a:buNone/>
            </a:pPr>
            <a:r>
              <a:rPr lang="en-US" sz="1400" dirty="0" smtClean="0"/>
              <a:t>You have three options (Web Page is not an available option):</a:t>
            </a:r>
          </a:p>
          <a:p>
            <a:pPr marL="0" indent="0">
              <a:buNone/>
            </a:pPr>
            <a:r>
              <a:rPr lang="en-US" sz="1400" dirty="0" smtClean="0"/>
              <a:t>File – used for all supporting documentation.</a:t>
            </a:r>
          </a:p>
          <a:p>
            <a:pPr marL="0" indent="0">
              <a:buNone/>
            </a:pPr>
            <a:r>
              <a:rPr lang="en-US" sz="1400" dirty="0" smtClean="0"/>
              <a:t>Long Text – has no character limits and will print on the purchase order.</a:t>
            </a:r>
          </a:p>
          <a:p>
            <a:pPr marL="0" indent="0">
              <a:buNone/>
            </a:pPr>
            <a:r>
              <a:rPr lang="en-US" sz="1400" dirty="0" smtClean="0"/>
              <a:t>Short Text – used for an extra 2000 characters or less and will also print on the purchase order.</a:t>
            </a:r>
          </a:p>
          <a:p>
            <a:pPr marL="0" indent="0">
              <a:buNone/>
            </a:pPr>
            <a:endParaRPr lang="en-US" sz="1400" dirty="0"/>
          </a:p>
          <a:p>
            <a:pPr marL="0" indent="0">
              <a:buNone/>
            </a:pPr>
            <a:r>
              <a:rPr lang="en-US" sz="1400" dirty="0" smtClean="0"/>
              <a:t>In this example, Rebecca chooses Short Text and clicks “Ok.”  Her cursor is now in the large window at the bottom of the screen.  Rebecca types in information about this requisition that is important for the supplier to see.  Once Rebecca finishes her note, she clicks “Save” from the icon in the Toolbar. </a:t>
            </a:r>
            <a:endParaRPr lang="en-US" sz="1400" dirty="0"/>
          </a:p>
        </p:txBody>
      </p:sp>
      <p:pic>
        <p:nvPicPr>
          <p:cNvPr id="4" name="Picture 3"/>
          <p:cNvPicPr>
            <a:picLocks noChangeAspect="1"/>
          </p:cNvPicPr>
          <p:nvPr/>
        </p:nvPicPr>
        <p:blipFill>
          <a:blip r:embed="rId2"/>
          <a:stretch>
            <a:fillRect/>
          </a:stretch>
        </p:blipFill>
        <p:spPr>
          <a:xfrm>
            <a:off x="444137" y="1295400"/>
            <a:ext cx="4706520" cy="1146147"/>
          </a:xfrm>
          <a:prstGeom prst="rect">
            <a:avLst/>
          </a:prstGeom>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1143000"/>
            <a:ext cx="1947521" cy="2134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4"/>
          <a:stretch>
            <a:fillRect/>
          </a:stretch>
        </p:blipFill>
        <p:spPr>
          <a:xfrm>
            <a:off x="4800600" y="4556760"/>
            <a:ext cx="3322138" cy="2225040"/>
          </a:xfrm>
          <a:prstGeom prst="rect">
            <a:avLst/>
          </a:prstGeom>
        </p:spPr>
      </p:pic>
      <p:sp>
        <p:nvSpPr>
          <p:cNvPr id="7" name="Slide Number Placeholder 6"/>
          <p:cNvSpPr>
            <a:spLocks noGrp="1"/>
          </p:cNvSpPr>
          <p:nvPr>
            <p:ph type="sldNum" sz="quarter" idx="12"/>
          </p:nvPr>
        </p:nvSpPr>
        <p:spPr/>
        <p:txBody>
          <a:bodyPr/>
          <a:lstStyle/>
          <a:p>
            <a:fld id="{D4AACCCE-BDDB-49C7-97ED-4810929A0B82}" type="slidenum">
              <a:rPr lang="en-US" smtClean="0"/>
              <a:t>26</a:t>
            </a:fld>
            <a:endParaRPr lang="en-US"/>
          </a:p>
        </p:txBody>
      </p:sp>
    </p:spTree>
    <p:extLst>
      <p:ext uri="{BB962C8B-B14F-4D97-AF65-F5344CB8AC3E}">
        <p14:creationId xmlns:p14="http://schemas.microsoft.com/office/powerpoint/2010/main" val="25174929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l"/>
            <a:r>
              <a:rPr lang="en-US" sz="2400" u="sng" dirty="0"/>
              <a:t>Lesson 2:  Attaching a Document</a:t>
            </a:r>
            <a:endParaRPr lang="en-US" sz="2400" dirty="0"/>
          </a:p>
        </p:txBody>
      </p:sp>
      <p:sp>
        <p:nvSpPr>
          <p:cNvPr id="3" name="Content Placeholder 2"/>
          <p:cNvSpPr>
            <a:spLocks noGrp="1"/>
          </p:cNvSpPr>
          <p:nvPr>
            <p:ph idx="1"/>
          </p:nvPr>
        </p:nvSpPr>
        <p:spPr>
          <a:xfrm>
            <a:off x="457200" y="609600"/>
            <a:ext cx="8382000" cy="6111875"/>
          </a:xfrm>
        </p:spPr>
        <p:txBody>
          <a:bodyPr>
            <a:normAutofit/>
          </a:bodyPr>
          <a:lstStyle/>
          <a:p>
            <a:pPr marL="0" indent="0">
              <a:buNone/>
            </a:pPr>
            <a:r>
              <a:rPr lang="en-US" sz="1400" dirty="0" smtClean="0"/>
              <a:t>Should Rebecca need to attach a quote, she makes sure she clicks on the paperclip icon and selects “To Approver” and “File” from the “Datatype” selections.  A </a:t>
            </a:r>
            <a:r>
              <a:rPr lang="en-US" sz="1400" dirty="0"/>
              <a:t>message box will </a:t>
            </a:r>
            <a:r>
              <a:rPr lang="en-US" sz="1400" dirty="0" smtClean="0"/>
              <a:t>popup </a:t>
            </a:r>
            <a:r>
              <a:rPr lang="en-US" sz="1400" dirty="0"/>
              <a:t>asking if the file has been uploaded </a:t>
            </a:r>
            <a:r>
              <a:rPr lang="en-US" sz="1400" dirty="0" smtClean="0"/>
              <a:t>successfully:  Do </a:t>
            </a:r>
            <a:r>
              <a:rPr lang="en-US" sz="1400" dirty="0"/>
              <a:t>not click “Yes” yet! </a:t>
            </a:r>
          </a:p>
          <a:p>
            <a:pPr marL="0" indent="0">
              <a:buNone/>
            </a:pPr>
            <a:endParaRPr lang="en-US" sz="1400" dirty="0" smtClean="0"/>
          </a:p>
          <a:p>
            <a:pPr marL="0" indent="0">
              <a:buNone/>
            </a:pPr>
            <a:endParaRPr lang="en-US" sz="1400" dirty="0"/>
          </a:p>
          <a:p>
            <a:pPr marL="0" indent="0">
              <a:buNone/>
            </a:pPr>
            <a:endParaRPr lang="en-US" sz="1400" dirty="0" smtClean="0"/>
          </a:p>
          <a:p>
            <a:pPr marL="0" indent="0">
              <a:buNone/>
            </a:pPr>
            <a:endParaRPr lang="en-US" sz="1400" dirty="0"/>
          </a:p>
          <a:p>
            <a:pPr marL="0" indent="0">
              <a:buNone/>
            </a:pPr>
            <a:endParaRPr lang="en-US" sz="1400" dirty="0" smtClean="0"/>
          </a:p>
          <a:p>
            <a:pPr marL="0" indent="0">
              <a:buNone/>
            </a:pPr>
            <a:endParaRPr lang="en-US" sz="1400" dirty="0"/>
          </a:p>
          <a:p>
            <a:pPr marL="0" indent="0">
              <a:buNone/>
            </a:pPr>
            <a:r>
              <a:rPr lang="en-US" sz="1400" dirty="0"/>
              <a:t>Your Internet Explorer will launch a new window.</a:t>
            </a:r>
            <a:endParaRPr lang="en-US" sz="1400" dirty="0" smtClean="0"/>
          </a:p>
          <a:p>
            <a:pPr marL="0" indent="0">
              <a:buNone/>
            </a:pPr>
            <a:r>
              <a:rPr lang="en-US" sz="1400" dirty="0"/>
              <a:t>This window will not normally pop up.  You will need</a:t>
            </a:r>
          </a:p>
          <a:p>
            <a:pPr marL="0" indent="0">
              <a:buNone/>
            </a:pPr>
            <a:r>
              <a:rPr lang="en-US" sz="1400" dirty="0"/>
              <a:t>to hover over your IE icon in the bottom toolbar to</a:t>
            </a:r>
          </a:p>
          <a:p>
            <a:pPr marL="0" indent="0">
              <a:buNone/>
            </a:pPr>
            <a:r>
              <a:rPr lang="en-US" sz="1400" dirty="0"/>
              <a:t>see it.  It is labeled “GFM Upload Page”  It is here</a:t>
            </a:r>
            <a:endParaRPr lang="en-US" sz="1400" dirty="0" smtClean="0"/>
          </a:p>
          <a:p>
            <a:pPr marL="0" indent="0">
              <a:buNone/>
            </a:pPr>
            <a:r>
              <a:rPr lang="en-US" sz="1400" dirty="0"/>
              <a:t>you will go out and look for your attachment by clicking “Browse”</a:t>
            </a:r>
          </a:p>
          <a:p>
            <a:pPr marL="0" indent="0">
              <a:buNone/>
            </a:pPr>
            <a:endParaRPr lang="en-US" sz="1400" dirty="0"/>
          </a:p>
          <a:p>
            <a:pPr marL="0" indent="0">
              <a:buNone/>
            </a:pPr>
            <a:endParaRPr lang="en-US" sz="1400" dirty="0" smtClean="0"/>
          </a:p>
          <a:p>
            <a:pPr marL="0" indent="0">
              <a:buNone/>
            </a:pPr>
            <a:endParaRPr lang="en-US" sz="1400" dirty="0" smtClean="0"/>
          </a:p>
          <a:p>
            <a:pPr marL="0" indent="0">
              <a:buNone/>
            </a:pPr>
            <a:endParaRPr lang="en-US" sz="1400" dirty="0" smtClean="0"/>
          </a:p>
          <a:p>
            <a:pPr marL="0" indent="0">
              <a:buNone/>
            </a:pPr>
            <a:r>
              <a:rPr lang="en-US" sz="1400" dirty="0" smtClean="0"/>
              <a:t>Once </a:t>
            </a:r>
            <a:r>
              <a:rPr lang="en-US" sz="1400" dirty="0"/>
              <a:t>you find your document, click “Submit”</a:t>
            </a:r>
          </a:p>
          <a:p>
            <a:pPr marL="0" indent="0">
              <a:buNone/>
            </a:pPr>
            <a:r>
              <a:rPr lang="en-US" sz="1400" dirty="0"/>
              <a:t>You will get a confirmation, then you will need to close that page.  You can now click “Yes” to answer:  </a:t>
            </a:r>
            <a:endParaRPr lang="en-US" sz="1400" dirty="0" smtClean="0"/>
          </a:p>
          <a:p>
            <a:pPr marL="0" indent="0">
              <a:buNone/>
            </a:pPr>
            <a:endParaRPr lang="en-US" sz="1400" dirty="0"/>
          </a:p>
          <a:p>
            <a:pPr marL="0" indent="0">
              <a:buNone/>
            </a:pPr>
            <a:endParaRPr lang="en-US" sz="1400" dirty="0" smtClean="0"/>
          </a:p>
          <a:p>
            <a:pPr marL="0" indent="0">
              <a:buNone/>
            </a:pPr>
            <a:endParaRPr lang="en-US" sz="1400" dirty="0"/>
          </a:p>
          <a:p>
            <a:pPr marL="0" indent="0">
              <a:buNone/>
            </a:pPr>
            <a:r>
              <a:rPr lang="en-US" sz="1400" dirty="0" smtClean="0"/>
              <a:t>Your document is now attached.</a:t>
            </a:r>
          </a:p>
          <a:p>
            <a:pPr marL="0" indent="0">
              <a:buNone/>
            </a:pPr>
            <a:endParaRPr lang="en-US" sz="1400" dirty="0"/>
          </a:p>
          <a:p>
            <a:pPr marL="0" indent="0">
              <a:buNone/>
            </a:pPr>
            <a:endParaRPr lang="en-US" sz="1400" dirty="0"/>
          </a:p>
          <a:p>
            <a:pPr marL="0" indent="0">
              <a:buNone/>
            </a:pPr>
            <a:endParaRPr lang="en-US" sz="1400" dirty="0"/>
          </a:p>
        </p:txBody>
      </p:sp>
      <p:sp>
        <p:nvSpPr>
          <p:cNvPr id="4" name="Slide Number Placeholder 3"/>
          <p:cNvSpPr>
            <a:spLocks noGrp="1"/>
          </p:cNvSpPr>
          <p:nvPr>
            <p:ph type="sldNum" sz="quarter" idx="12"/>
          </p:nvPr>
        </p:nvSpPr>
        <p:spPr/>
        <p:txBody>
          <a:bodyPr/>
          <a:lstStyle/>
          <a:p>
            <a:fld id="{D4AACCCE-BDDB-49C7-97ED-4810929A0B82}" type="slidenum">
              <a:rPr lang="en-US" smtClean="0"/>
              <a:t>27</a:t>
            </a:fld>
            <a:endParaRPr lang="en-US"/>
          </a:p>
        </p:txBody>
      </p:sp>
      <p:pic>
        <p:nvPicPr>
          <p:cNvPr id="5" name="Picture 4"/>
          <p:cNvPicPr>
            <a:picLocks noChangeAspect="1"/>
          </p:cNvPicPr>
          <p:nvPr/>
        </p:nvPicPr>
        <p:blipFill>
          <a:blip r:embed="rId2"/>
          <a:stretch>
            <a:fillRect/>
          </a:stretch>
        </p:blipFill>
        <p:spPr>
          <a:xfrm>
            <a:off x="457200" y="1295400"/>
            <a:ext cx="4706520" cy="1146147"/>
          </a:xfrm>
          <a:prstGeom prst="rect">
            <a:avLst/>
          </a:prstGeom>
        </p:spPr>
      </p:pic>
      <p:pic>
        <p:nvPicPr>
          <p:cNvPr id="6" name="Picture 5"/>
          <p:cNvPicPr>
            <a:picLocks noChangeAspect="1"/>
          </p:cNvPicPr>
          <p:nvPr/>
        </p:nvPicPr>
        <p:blipFill>
          <a:blip r:embed="rId3"/>
          <a:stretch>
            <a:fillRect/>
          </a:stretch>
        </p:blipFill>
        <p:spPr>
          <a:xfrm>
            <a:off x="4343400" y="1310296"/>
            <a:ext cx="1944793" cy="2133785"/>
          </a:xfrm>
          <a:prstGeom prst="rect">
            <a:avLst/>
          </a:prstGeom>
        </p:spPr>
      </p:pic>
      <p:pic>
        <p:nvPicPr>
          <p:cNvPr id="8" name="Picture 7"/>
          <p:cNvPicPr>
            <a:picLocks noChangeAspect="1"/>
          </p:cNvPicPr>
          <p:nvPr/>
        </p:nvPicPr>
        <p:blipFill>
          <a:blip r:embed="rId4"/>
          <a:stretch>
            <a:fillRect/>
          </a:stretch>
        </p:blipFill>
        <p:spPr>
          <a:xfrm>
            <a:off x="6477000" y="1310296"/>
            <a:ext cx="2035780" cy="902221"/>
          </a:xfrm>
          <a:prstGeom prst="rect">
            <a:avLst/>
          </a:prstGeom>
        </p:spPr>
      </p:pic>
      <p:pic>
        <p:nvPicPr>
          <p:cNvPr id="9" name="Picture 8"/>
          <p:cNvPicPr>
            <a:picLocks noChangeAspect="1"/>
          </p:cNvPicPr>
          <p:nvPr/>
        </p:nvPicPr>
        <p:blipFill>
          <a:blip r:embed="rId5"/>
          <a:stretch>
            <a:fillRect/>
          </a:stretch>
        </p:blipFill>
        <p:spPr>
          <a:xfrm>
            <a:off x="5715000" y="3495368"/>
            <a:ext cx="2389839" cy="1505843"/>
          </a:xfrm>
          <a:prstGeom prst="rect">
            <a:avLst/>
          </a:prstGeom>
        </p:spPr>
      </p:pic>
      <p:pic>
        <p:nvPicPr>
          <p:cNvPr id="10" name="Picture 9"/>
          <p:cNvPicPr>
            <a:picLocks noChangeAspect="1"/>
          </p:cNvPicPr>
          <p:nvPr/>
        </p:nvPicPr>
        <p:blipFill>
          <a:blip r:embed="rId6"/>
          <a:stretch>
            <a:fillRect/>
          </a:stretch>
        </p:blipFill>
        <p:spPr>
          <a:xfrm>
            <a:off x="609613" y="5769869"/>
            <a:ext cx="4401693" cy="707132"/>
          </a:xfrm>
          <a:prstGeom prst="rect">
            <a:avLst/>
          </a:prstGeom>
        </p:spPr>
      </p:pic>
      <p:pic>
        <p:nvPicPr>
          <p:cNvPr id="11" name="Picture 10"/>
          <p:cNvPicPr>
            <a:picLocks noChangeAspect="1"/>
          </p:cNvPicPr>
          <p:nvPr/>
        </p:nvPicPr>
        <p:blipFill>
          <a:blip r:embed="rId7"/>
          <a:stretch>
            <a:fillRect/>
          </a:stretch>
        </p:blipFill>
        <p:spPr>
          <a:xfrm>
            <a:off x="6074695" y="5715000"/>
            <a:ext cx="2030144" cy="902286"/>
          </a:xfrm>
          <a:prstGeom prst="rect">
            <a:avLst/>
          </a:prstGeom>
        </p:spPr>
      </p:pic>
    </p:spTree>
    <p:extLst>
      <p:ext uri="{BB962C8B-B14F-4D97-AF65-F5344CB8AC3E}">
        <p14:creationId xmlns:p14="http://schemas.microsoft.com/office/powerpoint/2010/main" val="7252019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rmAutofit/>
          </a:bodyPr>
          <a:lstStyle/>
          <a:p>
            <a:pPr algn="l"/>
            <a:r>
              <a:rPr lang="en-US" sz="2400" u="sng" dirty="0" smtClean="0"/>
              <a:t>Lesson 3:  Submit for Approval</a:t>
            </a:r>
            <a:endParaRPr lang="en-US" sz="2400" dirty="0"/>
          </a:p>
        </p:txBody>
      </p:sp>
      <p:sp>
        <p:nvSpPr>
          <p:cNvPr id="3" name="Content Placeholder 2"/>
          <p:cNvSpPr>
            <a:spLocks noGrp="1"/>
          </p:cNvSpPr>
          <p:nvPr>
            <p:ph idx="1"/>
          </p:nvPr>
        </p:nvSpPr>
        <p:spPr>
          <a:xfrm>
            <a:off x="457200" y="533401"/>
            <a:ext cx="8229600" cy="6248400"/>
          </a:xfrm>
        </p:spPr>
        <p:txBody>
          <a:bodyPr>
            <a:normAutofit/>
          </a:bodyPr>
          <a:lstStyle/>
          <a:p>
            <a:pPr marL="0" indent="0">
              <a:buNone/>
            </a:pPr>
            <a:r>
              <a:rPr lang="en-US" sz="1400" dirty="0" smtClean="0"/>
              <a:t>The </a:t>
            </a:r>
            <a:r>
              <a:rPr lang="en-US" sz="1400" dirty="0"/>
              <a:t>requisition must be approved.  To do so, </a:t>
            </a:r>
            <a:r>
              <a:rPr lang="en-US" sz="1400" dirty="0" smtClean="0"/>
              <a:t>Rebecca clicks </a:t>
            </a:r>
            <a:r>
              <a:rPr lang="en-US" sz="1400" dirty="0"/>
              <a:t>once on </a:t>
            </a:r>
            <a:r>
              <a:rPr lang="en-US" sz="1400" dirty="0" smtClean="0"/>
              <a:t>the </a:t>
            </a:r>
            <a:r>
              <a:rPr lang="en-US" sz="1400" dirty="0"/>
              <a:t>“Approve” button located at </a:t>
            </a:r>
            <a:r>
              <a:rPr lang="en-US" sz="1400" dirty="0" smtClean="0"/>
              <a:t>the </a:t>
            </a:r>
            <a:r>
              <a:rPr lang="en-US" sz="1400" dirty="0"/>
              <a:t>bottom of </a:t>
            </a:r>
            <a:r>
              <a:rPr lang="en-US" sz="1400" dirty="0" smtClean="0"/>
              <a:t>the Requisitions screen: </a:t>
            </a:r>
          </a:p>
          <a:p>
            <a:pPr marL="0" indent="0">
              <a:buNone/>
            </a:pPr>
            <a:endParaRPr lang="en-US" sz="1400" dirty="0"/>
          </a:p>
          <a:p>
            <a:pPr marL="0" indent="0">
              <a:buNone/>
            </a:pPr>
            <a:endParaRPr lang="en-US" sz="1400" dirty="0" smtClean="0"/>
          </a:p>
          <a:p>
            <a:pPr marL="0" indent="0">
              <a:buNone/>
            </a:pPr>
            <a:endParaRPr lang="en-US" sz="1400" dirty="0"/>
          </a:p>
          <a:p>
            <a:pPr marL="0" indent="0">
              <a:buNone/>
            </a:pPr>
            <a:endParaRPr lang="en-US" sz="1400" dirty="0" smtClean="0"/>
          </a:p>
          <a:p>
            <a:pPr marL="0" indent="0">
              <a:buNone/>
            </a:pPr>
            <a:endParaRPr lang="en-US" sz="1400" dirty="0" smtClean="0"/>
          </a:p>
          <a:p>
            <a:pPr marL="0" indent="0">
              <a:buNone/>
            </a:pPr>
            <a:r>
              <a:rPr lang="en-US" sz="1400" dirty="0" smtClean="0"/>
              <a:t>When “Approve” is clicked the following screen will look like this:</a:t>
            </a:r>
            <a:endParaRPr lang="en-US" sz="1400" dirty="0"/>
          </a:p>
          <a:p>
            <a:pPr marL="0" indent="0">
              <a:buNone/>
            </a:pPr>
            <a:endParaRPr lang="en-US" sz="1400" dirty="0" smtClean="0"/>
          </a:p>
          <a:p>
            <a:pPr marL="0" indent="0">
              <a:buNone/>
            </a:pPr>
            <a:endParaRPr lang="en-US" sz="1400" dirty="0"/>
          </a:p>
          <a:p>
            <a:pPr marL="0" indent="0">
              <a:buNone/>
            </a:pPr>
            <a:endParaRPr lang="en-US" sz="1400" dirty="0" smtClean="0"/>
          </a:p>
          <a:p>
            <a:pPr marL="0" indent="0">
              <a:buNone/>
            </a:pPr>
            <a:endParaRPr lang="en-US" sz="1400" dirty="0"/>
          </a:p>
          <a:p>
            <a:pPr marL="0" indent="0">
              <a:buNone/>
            </a:pPr>
            <a:endParaRPr lang="en-US" sz="1400" dirty="0" smtClean="0"/>
          </a:p>
          <a:p>
            <a:pPr marL="0" indent="0">
              <a:buNone/>
            </a:pPr>
            <a:endParaRPr lang="en-US" sz="1400" dirty="0"/>
          </a:p>
          <a:p>
            <a:pPr marL="0" indent="0">
              <a:buNone/>
            </a:pPr>
            <a:endParaRPr lang="en-US" sz="1400" dirty="0" smtClean="0"/>
          </a:p>
          <a:p>
            <a:pPr marL="0" indent="0">
              <a:buNone/>
            </a:pPr>
            <a:endParaRPr lang="en-US" sz="1400" dirty="0" smtClean="0"/>
          </a:p>
          <a:p>
            <a:pPr marL="0" indent="0">
              <a:buNone/>
            </a:pPr>
            <a:endParaRPr lang="en-US" sz="1400" dirty="0" smtClean="0"/>
          </a:p>
          <a:p>
            <a:pPr marL="0" indent="0">
              <a:buNone/>
            </a:pPr>
            <a:r>
              <a:rPr lang="en-US" sz="1400" dirty="0"/>
              <a:t> </a:t>
            </a:r>
          </a:p>
          <a:p>
            <a:pPr marL="0" indent="0">
              <a:buNone/>
            </a:pPr>
            <a:r>
              <a:rPr lang="en-US" sz="1400" dirty="0"/>
              <a:t> </a:t>
            </a:r>
            <a:endParaRPr lang="en-US" sz="1400" dirty="0" smtClean="0"/>
          </a:p>
          <a:p>
            <a:pPr marL="0" indent="0">
              <a:buNone/>
            </a:pPr>
            <a:r>
              <a:rPr lang="en-US" sz="1400" dirty="0" smtClean="0"/>
              <a:t>If you need to send a note to your Approver, you can do so in the “Note” section.  Click “OK” and you are done.</a:t>
            </a:r>
            <a:endParaRPr lang="en-US" sz="1400" dirty="0"/>
          </a:p>
          <a:p>
            <a:pPr marL="0" indent="0">
              <a:buNone/>
            </a:pPr>
            <a:r>
              <a:rPr lang="en-US" sz="1400" dirty="0" smtClean="0"/>
              <a:t>The requisition </a:t>
            </a:r>
            <a:r>
              <a:rPr lang="en-US" sz="1400" dirty="0"/>
              <a:t>status is now “In </a:t>
            </a:r>
            <a:r>
              <a:rPr lang="en-US" sz="1400" dirty="0" smtClean="0"/>
              <a:t>Process.”  The workflow processes behind the scenes using the Approval Management Engine (AME).  This is managed directly by each department.</a:t>
            </a:r>
            <a:endParaRPr lang="en-US" sz="1400" dirty="0"/>
          </a:p>
        </p:txBody>
      </p:sp>
      <p:sp>
        <p:nvSpPr>
          <p:cNvPr id="5" name="Slide Number Placeholder 4"/>
          <p:cNvSpPr>
            <a:spLocks noGrp="1"/>
          </p:cNvSpPr>
          <p:nvPr>
            <p:ph type="sldNum" sz="quarter" idx="12"/>
          </p:nvPr>
        </p:nvSpPr>
        <p:spPr/>
        <p:txBody>
          <a:bodyPr/>
          <a:lstStyle/>
          <a:p>
            <a:fld id="{D4AACCCE-BDDB-49C7-97ED-4810929A0B82}" type="slidenum">
              <a:rPr lang="en-US" smtClean="0"/>
              <a:t>28</a:t>
            </a:fld>
            <a:endParaRPr lang="en-US"/>
          </a:p>
        </p:txBody>
      </p:sp>
      <p:pic>
        <p:nvPicPr>
          <p:cNvPr id="6" name="Picture 5"/>
          <p:cNvPicPr>
            <a:picLocks noChangeAspect="1"/>
          </p:cNvPicPr>
          <p:nvPr/>
        </p:nvPicPr>
        <p:blipFill>
          <a:blip r:embed="rId2"/>
          <a:stretch>
            <a:fillRect/>
          </a:stretch>
        </p:blipFill>
        <p:spPr>
          <a:xfrm>
            <a:off x="3352800" y="914400"/>
            <a:ext cx="4910137" cy="1361357"/>
          </a:xfrm>
          <a:prstGeom prst="rect">
            <a:avLst/>
          </a:prstGeom>
        </p:spPr>
      </p:pic>
      <p:pic>
        <p:nvPicPr>
          <p:cNvPr id="7" name="Picture 6"/>
          <p:cNvPicPr>
            <a:picLocks noChangeAspect="1"/>
          </p:cNvPicPr>
          <p:nvPr/>
        </p:nvPicPr>
        <p:blipFill>
          <a:blip r:embed="rId3"/>
          <a:stretch>
            <a:fillRect/>
          </a:stretch>
        </p:blipFill>
        <p:spPr>
          <a:xfrm>
            <a:off x="4191000" y="2630630"/>
            <a:ext cx="3738562" cy="2700900"/>
          </a:xfrm>
          <a:prstGeom prst="rect">
            <a:avLst/>
          </a:prstGeom>
        </p:spPr>
      </p:pic>
    </p:spTree>
    <p:extLst>
      <p:ext uri="{BB962C8B-B14F-4D97-AF65-F5344CB8AC3E}">
        <p14:creationId xmlns:p14="http://schemas.microsoft.com/office/powerpoint/2010/main" val="37185481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1"/>
            <a:ext cx="8229600" cy="698504"/>
          </a:xfrm>
        </p:spPr>
        <p:txBody>
          <a:bodyPr>
            <a:normAutofit fontScale="90000"/>
          </a:bodyPr>
          <a:lstStyle/>
          <a:p>
            <a:r>
              <a:rPr lang="en-US" dirty="0" smtClean="0"/>
              <a:t>What Happens Next?</a:t>
            </a:r>
            <a:endParaRPr lang="en-US" dirty="0"/>
          </a:p>
        </p:txBody>
      </p:sp>
      <p:sp>
        <p:nvSpPr>
          <p:cNvPr id="3" name="Content Placeholder 2"/>
          <p:cNvSpPr>
            <a:spLocks noGrp="1"/>
          </p:cNvSpPr>
          <p:nvPr>
            <p:ph idx="1"/>
          </p:nvPr>
        </p:nvSpPr>
        <p:spPr>
          <a:xfrm>
            <a:off x="457200" y="774705"/>
            <a:ext cx="8229600" cy="5351459"/>
          </a:xfrm>
        </p:spPr>
        <p:txBody>
          <a:bodyPr>
            <a:normAutofit/>
          </a:bodyPr>
          <a:lstStyle/>
          <a:p>
            <a:r>
              <a:rPr lang="en-US" sz="1400" dirty="0" smtClean="0"/>
              <a:t>You did your requisition, a PO has been created.  Now what?</a:t>
            </a:r>
          </a:p>
          <a:p>
            <a:pPr marL="0" indent="0">
              <a:buNone/>
            </a:pPr>
            <a:endParaRPr lang="en-US" sz="1400" dirty="0" smtClean="0"/>
          </a:p>
          <a:p>
            <a:pPr lvl="1"/>
            <a:r>
              <a:rPr lang="en-US" sz="1200" dirty="0" smtClean="0"/>
              <a:t>If you processed your requisition prior to work being done and you’ve requested the PO go to the supplier, the supplier should note the PO number on their invoice and submit it to Accounts Payable via snail mail (AP’s physical address goes out on the PO) or to their e-mail address of </a:t>
            </a:r>
            <a:r>
              <a:rPr lang="en-US" sz="1200" dirty="0" smtClean="0">
                <a:hlinkClick r:id="rId2"/>
              </a:rPr>
              <a:t>accpay@rit.edu</a:t>
            </a:r>
            <a:r>
              <a:rPr lang="en-US" sz="1200" dirty="0" smtClean="0"/>
              <a:t>.  If you will be submitting the PO to the supplier, please be sure they understand how to submit their invoice.  </a:t>
            </a:r>
            <a:r>
              <a:rPr lang="en-US" sz="1200" i="1" u="sng" dirty="0" smtClean="0"/>
              <a:t>Please be aware that your requisition number and your PO number will be different.  </a:t>
            </a:r>
          </a:p>
          <a:p>
            <a:pPr lvl="1"/>
            <a:endParaRPr lang="en-US" sz="1200" dirty="0"/>
          </a:p>
          <a:p>
            <a:pPr lvl="1"/>
            <a:r>
              <a:rPr lang="en-US" sz="1200" dirty="0" smtClean="0"/>
              <a:t>If you are processing a requisition for work that has already been completed, please be sure to note your PO number on the invoice and submit to Accounts Payable – </a:t>
            </a:r>
            <a:r>
              <a:rPr lang="en-US" sz="1200" dirty="0" smtClean="0">
                <a:hlinkClick r:id="rId2"/>
              </a:rPr>
              <a:t>accpay@rit.edu</a:t>
            </a:r>
            <a:r>
              <a:rPr lang="en-US" sz="1200" dirty="0" smtClean="0"/>
              <a:t>.</a:t>
            </a:r>
          </a:p>
          <a:p>
            <a:pPr lvl="1"/>
            <a:endParaRPr lang="en-US" sz="1200" dirty="0"/>
          </a:p>
          <a:p>
            <a:pPr lvl="1"/>
            <a:r>
              <a:rPr lang="en-US" sz="1200" dirty="0" smtClean="0"/>
              <a:t>Please note:  Attaching your invoice to your requisition will </a:t>
            </a:r>
            <a:r>
              <a:rPr lang="en-US" sz="1200" b="1" i="1" u="sng" dirty="0" smtClean="0"/>
              <a:t>NOT</a:t>
            </a:r>
            <a:r>
              <a:rPr lang="en-US" sz="1200" dirty="0" smtClean="0"/>
              <a:t> get it paid.  PSO reviews that as back up documentation.  You must submit to Accounts Payable.</a:t>
            </a:r>
            <a:endParaRPr lang="en-US" sz="1200" dirty="0"/>
          </a:p>
        </p:txBody>
      </p:sp>
      <p:sp>
        <p:nvSpPr>
          <p:cNvPr id="4" name="Slide Number Placeholder 3"/>
          <p:cNvSpPr>
            <a:spLocks noGrp="1"/>
          </p:cNvSpPr>
          <p:nvPr>
            <p:ph type="sldNum" sz="quarter" idx="12"/>
          </p:nvPr>
        </p:nvSpPr>
        <p:spPr/>
        <p:txBody>
          <a:bodyPr/>
          <a:lstStyle/>
          <a:p>
            <a:fld id="{D4AACCCE-BDDB-49C7-97ED-4810929A0B82}" type="slidenum">
              <a:rPr lang="en-US" smtClean="0"/>
              <a:t>29</a:t>
            </a:fld>
            <a:endParaRPr lang="en-US"/>
          </a:p>
        </p:txBody>
      </p:sp>
      <p:graphicFrame>
        <p:nvGraphicFramePr>
          <p:cNvPr id="5" name="Diagram 4"/>
          <p:cNvGraphicFramePr/>
          <p:nvPr>
            <p:extLst>
              <p:ext uri="{D42A27DB-BD31-4B8C-83A1-F6EECF244321}">
                <p14:modId xmlns:p14="http://schemas.microsoft.com/office/powerpoint/2010/main" val="1065768718"/>
              </p:ext>
            </p:extLst>
          </p:nvPr>
        </p:nvGraphicFramePr>
        <p:xfrm>
          <a:off x="1981200" y="3733799"/>
          <a:ext cx="5486400" cy="2987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19124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Introduction</a:t>
            </a:r>
            <a:endParaRPr lang="en-US" dirty="0"/>
          </a:p>
        </p:txBody>
      </p:sp>
      <p:sp>
        <p:nvSpPr>
          <p:cNvPr id="3" name="Content Placeholder 2"/>
          <p:cNvSpPr>
            <a:spLocks noGrp="1"/>
          </p:cNvSpPr>
          <p:nvPr>
            <p:ph idx="1"/>
          </p:nvPr>
        </p:nvSpPr>
        <p:spPr>
          <a:xfrm>
            <a:off x="457200" y="990600"/>
            <a:ext cx="8229600" cy="5638800"/>
          </a:xfrm>
        </p:spPr>
        <p:txBody>
          <a:bodyPr>
            <a:normAutofit/>
          </a:bodyPr>
          <a:lstStyle/>
          <a:p>
            <a:pPr marL="0" indent="0">
              <a:buNone/>
            </a:pPr>
            <a:r>
              <a:rPr lang="en-US" sz="1400" dirty="0" smtClean="0"/>
              <a:t>Employees </a:t>
            </a:r>
            <a:r>
              <a:rPr lang="en-US" sz="1400" dirty="0"/>
              <a:t>who perform purchasing functions are able to create requisitions on-line in </a:t>
            </a:r>
            <a:r>
              <a:rPr lang="en-US" sz="1400" dirty="0" smtClean="0"/>
              <a:t>the </a:t>
            </a:r>
            <a:r>
              <a:rPr lang="en-US" sz="1400" dirty="0"/>
              <a:t>Oracle Purchasing Application.  In addition, employees can forward </a:t>
            </a:r>
            <a:r>
              <a:rPr lang="en-US" sz="1400" dirty="0" smtClean="0"/>
              <a:t>their </a:t>
            </a:r>
            <a:r>
              <a:rPr lang="en-US" sz="1400" dirty="0"/>
              <a:t>requisitions for approval, view </a:t>
            </a:r>
            <a:r>
              <a:rPr lang="en-US" sz="1400" dirty="0" smtClean="0"/>
              <a:t>their requisitions on-line, print their requisitions and their purchase orders once created by the buyer.</a:t>
            </a:r>
          </a:p>
          <a:p>
            <a:pPr marL="0" indent="0">
              <a:buNone/>
            </a:pPr>
            <a:endParaRPr lang="en-US" sz="1400" dirty="0"/>
          </a:p>
          <a:p>
            <a:pPr marL="0" indent="0">
              <a:buNone/>
            </a:pPr>
            <a:r>
              <a:rPr lang="en-US" sz="1400" b="1" dirty="0"/>
              <a:t>Objectives: </a:t>
            </a:r>
            <a:endParaRPr lang="en-US" sz="1400" b="1" dirty="0" smtClean="0"/>
          </a:p>
          <a:p>
            <a:pPr marL="0" indent="0">
              <a:buNone/>
            </a:pPr>
            <a:r>
              <a:rPr lang="en-US" sz="1400" dirty="0" smtClean="0"/>
              <a:t>At the </a:t>
            </a:r>
            <a:r>
              <a:rPr lang="en-US" sz="1400" dirty="0"/>
              <a:t>end of this course, you will understand how to navigate through </a:t>
            </a:r>
            <a:r>
              <a:rPr lang="en-US" sz="1400" dirty="0" smtClean="0"/>
              <a:t>the </a:t>
            </a:r>
            <a:r>
              <a:rPr lang="en-US" sz="1400" dirty="0"/>
              <a:t>Oracle applications, </a:t>
            </a:r>
            <a:r>
              <a:rPr lang="en-US" sz="1400" dirty="0" smtClean="0"/>
              <a:t>create requisitions and use the Oracle Purchasing application to:</a:t>
            </a:r>
          </a:p>
          <a:p>
            <a:pPr marL="0" indent="0">
              <a:buNone/>
            </a:pPr>
            <a:endParaRPr lang="en-US" sz="1400" dirty="0" smtClean="0"/>
          </a:p>
          <a:p>
            <a:pPr>
              <a:buFont typeface="Symbol"/>
              <a:buChar char="·"/>
            </a:pPr>
            <a:r>
              <a:rPr lang="en-US" sz="1400" dirty="0" smtClean="0"/>
              <a:t>Create </a:t>
            </a:r>
            <a:r>
              <a:rPr lang="en-US" sz="1400" dirty="0"/>
              <a:t>and forward a requisition for </a:t>
            </a:r>
            <a:r>
              <a:rPr lang="en-US" sz="1400" dirty="0" smtClean="0"/>
              <a:t>approval</a:t>
            </a:r>
          </a:p>
          <a:p>
            <a:pPr marL="0" indent="0">
              <a:buNone/>
            </a:pPr>
            <a:r>
              <a:rPr lang="en-US" sz="1400" dirty="0" smtClean="0">
                <a:sym typeface="Symbol"/>
              </a:rPr>
              <a:t></a:t>
            </a:r>
            <a:r>
              <a:rPr lang="en-US" sz="1400" dirty="0">
                <a:sym typeface="Symbol"/>
              </a:rPr>
              <a:t> </a:t>
            </a:r>
            <a:r>
              <a:rPr lang="en-US" sz="1400" dirty="0" smtClean="0">
                <a:sym typeface="Symbol"/>
              </a:rPr>
              <a:t>      </a:t>
            </a:r>
            <a:r>
              <a:rPr lang="en-US" sz="1400" dirty="0" smtClean="0"/>
              <a:t>Find </a:t>
            </a:r>
            <a:r>
              <a:rPr lang="en-US" sz="1400" dirty="0"/>
              <a:t>a requisition that is already in </a:t>
            </a:r>
            <a:r>
              <a:rPr lang="en-US" sz="1400" dirty="0" smtClean="0"/>
              <a:t>the </a:t>
            </a:r>
            <a:r>
              <a:rPr lang="en-US" sz="1400" dirty="0"/>
              <a:t>database</a:t>
            </a:r>
          </a:p>
          <a:p>
            <a:pPr marL="0" indent="0">
              <a:buNone/>
            </a:pPr>
            <a:r>
              <a:rPr lang="en-US" sz="1400" dirty="0" smtClean="0">
                <a:sym typeface="Symbol"/>
              </a:rPr>
              <a:t>       </a:t>
            </a:r>
            <a:r>
              <a:rPr lang="en-US" sz="1400" dirty="0" smtClean="0"/>
              <a:t>View the </a:t>
            </a:r>
            <a:r>
              <a:rPr lang="en-US" sz="1400" dirty="0"/>
              <a:t>Action History of a requisition</a:t>
            </a:r>
          </a:p>
          <a:p>
            <a:pPr marL="0" indent="0">
              <a:buNone/>
            </a:pPr>
            <a:r>
              <a:rPr lang="en-US" sz="1400" dirty="0" smtClean="0">
                <a:sym typeface="Symbol"/>
              </a:rPr>
              <a:t>       </a:t>
            </a:r>
            <a:r>
              <a:rPr lang="en-US" sz="1400" dirty="0" smtClean="0"/>
              <a:t>Modify </a:t>
            </a:r>
            <a:r>
              <a:rPr lang="en-US" sz="1400" dirty="0"/>
              <a:t>a requisition</a:t>
            </a:r>
          </a:p>
          <a:p>
            <a:pPr marL="0" indent="0">
              <a:buNone/>
            </a:pPr>
            <a:r>
              <a:rPr lang="en-US" sz="1400" dirty="0" smtClean="0">
                <a:sym typeface="Symbol"/>
              </a:rPr>
              <a:t>       </a:t>
            </a:r>
            <a:r>
              <a:rPr lang="en-US" sz="1400" dirty="0" smtClean="0"/>
              <a:t>Delete </a:t>
            </a:r>
            <a:r>
              <a:rPr lang="en-US" sz="1400" dirty="0"/>
              <a:t>a requisition</a:t>
            </a:r>
          </a:p>
          <a:p>
            <a:pPr marL="0" indent="0">
              <a:buNone/>
            </a:pPr>
            <a:r>
              <a:rPr lang="en-US" sz="1400" dirty="0" smtClean="0">
                <a:sym typeface="Symbol"/>
              </a:rPr>
              <a:t>       </a:t>
            </a:r>
            <a:r>
              <a:rPr lang="en-US" sz="1400" dirty="0" smtClean="0"/>
              <a:t>Cancel </a:t>
            </a:r>
            <a:r>
              <a:rPr lang="en-US" sz="1400" dirty="0"/>
              <a:t>a requisition or a requisition line</a:t>
            </a:r>
          </a:p>
          <a:p>
            <a:pPr marL="0" indent="0">
              <a:buNone/>
            </a:pPr>
            <a:r>
              <a:rPr lang="en-US" sz="1400" dirty="0" smtClean="0">
                <a:sym typeface="Symbol"/>
              </a:rPr>
              <a:t>       </a:t>
            </a:r>
            <a:r>
              <a:rPr lang="en-US" sz="1400" dirty="0" smtClean="0"/>
              <a:t>Create </a:t>
            </a:r>
            <a:r>
              <a:rPr lang="en-US" sz="1400" dirty="0"/>
              <a:t>and print a report</a:t>
            </a:r>
          </a:p>
          <a:p>
            <a:pPr marL="0" indent="0">
              <a:buNone/>
            </a:pPr>
            <a:endParaRPr lang="en-US" sz="1400" dirty="0"/>
          </a:p>
          <a:p>
            <a:pPr marL="0" indent="0">
              <a:buNone/>
            </a:pPr>
            <a:r>
              <a:rPr lang="en-US" sz="1400" b="1" dirty="0"/>
              <a:t>Advantages of </a:t>
            </a:r>
            <a:r>
              <a:rPr lang="en-US" sz="1400" b="1" dirty="0" smtClean="0"/>
              <a:t>the </a:t>
            </a:r>
            <a:r>
              <a:rPr lang="en-US" sz="1400" b="1" dirty="0"/>
              <a:t>Oracle Requisition Applications</a:t>
            </a:r>
          </a:p>
          <a:p>
            <a:pPr marL="0" indent="0">
              <a:buNone/>
            </a:pPr>
            <a:r>
              <a:rPr lang="en-US" sz="1400" dirty="0"/>
              <a:t>Some of </a:t>
            </a:r>
            <a:r>
              <a:rPr lang="en-US" sz="1400" dirty="0" smtClean="0"/>
              <a:t>the </a:t>
            </a:r>
            <a:r>
              <a:rPr lang="en-US" sz="1400" dirty="0"/>
              <a:t>benefits of </a:t>
            </a:r>
            <a:r>
              <a:rPr lang="en-US" sz="1400" dirty="0" smtClean="0"/>
              <a:t>the </a:t>
            </a:r>
            <a:r>
              <a:rPr lang="en-US" sz="1400" dirty="0"/>
              <a:t>on-line system include:</a:t>
            </a:r>
          </a:p>
          <a:p>
            <a:pPr marL="0" indent="0">
              <a:buNone/>
            </a:pPr>
            <a:r>
              <a:rPr lang="en-US" sz="1400" dirty="0" smtClean="0">
                <a:sym typeface="Symbol"/>
              </a:rPr>
              <a:t>       </a:t>
            </a:r>
            <a:r>
              <a:rPr lang="en-US" sz="1400" dirty="0" smtClean="0"/>
              <a:t>Efficient </a:t>
            </a:r>
            <a:r>
              <a:rPr lang="en-US" sz="1400" dirty="0"/>
              <a:t>– no need to fill out manual forms and </a:t>
            </a:r>
            <a:r>
              <a:rPr lang="en-US" sz="1400" dirty="0" smtClean="0"/>
              <a:t>then </a:t>
            </a:r>
            <a:r>
              <a:rPr lang="en-US" sz="1400" dirty="0"/>
              <a:t>mail t</a:t>
            </a:r>
            <a:r>
              <a:rPr lang="en-US" sz="1400" dirty="0" smtClean="0"/>
              <a:t>hem </a:t>
            </a:r>
            <a:r>
              <a:rPr lang="en-US" sz="1400" dirty="0"/>
              <a:t>to Purchasing</a:t>
            </a:r>
          </a:p>
          <a:p>
            <a:pPr marL="0" indent="0">
              <a:buNone/>
            </a:pPr>
            <a:r>
              <a:rPr lang="en-US" sz="1400" dirty="0" smtClean="0">
                <a:sym typeface="Symbol"/>
              </a:rPr>
              <a:t>       </a:t>
            </a:r>
            <a:r>
              <a:rPr lang="en-US" sz="1400" dirty="0" smtClean="0"/>
              <a:t>Timely </a:t>
            </a:r>
            <a:r>
              <a:rPr lang="en-US" sz="1400" dirty="0"/>
              <a:t>– Your requisition can be created, approved and forwarded to Purchasing in one day</a:t>
            </a:r>
          </a:p>
          <a:p>
            <a:pPr marL="0" indent="0">
              <a:buNone/>
            </a:pPr>
            <a:r>
              <a:rPr lang="en-US" sz="1400" dirty="0" smtClean="0">
                <a:sym typeface="Symbol"/>
              </a:rPr>
              <a:t>        </a:t>
            </a:r>
            <a:r>
              <a:rPr lang="en-US" sz="1400" dirty="0" smtClean="0"/>
              <a:t>Accurate </a:t>
            </a:r>
            <a:r>
              <a:rPr lang="en-US" sz="1400" dirty="0"/>
              <a:t>– You </a:t>
            </a:r>
            <a:r>
              <a:rPr lang="en-US" sz="1400" dirty="0" smtClean="0"/>
              <a:t>(Oracle) will </a:t>
            </a:r>
            <a:r>
              <a:rPr lang="en-US" sz="1400" dirty="0"/>
              <a:t>be able to send your requisition to </a:t>
            </a:r>
            <a:r>
              <a:rPr lang="en-US" sz="1400" dirty="0" smtClean="0"/>
              <a:t>the </a:t>
            </a:r>
            <a:r>
              <a:rPr lang="en-US" sz="1400" dirty="0"/>
              <a:t>correct approver every time</a:t>
            </a:r>
          </a:p>
        </p:txBody>
      </p:sp>
      <p:sp>
        <p:nvSpPr>
          <p:cNvPr id="4" name="Slide Number Placeholder 3"/>
          <p:cNvSpPr>
            <a:spLocks noGrp="1"/>
          </p:cNvSpPr>
          <p:nvPr>
            <p:ph type="sldNum" sz="quarter" idx="12"/>
          </p:nvPr>
        </p:nvSpPr>
        <p:spPr/>
        <p:txBody>
          <a:bodyPr/>
          <a:lstStyle/>
          <a:p>
            <a:fld id="{D4AACCCE-BDDB-49C7-97ED-4810929A0B82}" type="slidenum">
              <a:rPr lang="en-US" smtClean="0"/>
              <a:t>3</a:t>
            </a:fld>
            <a:endParaRPr lang="en-US"/>
          </a:p>
        </p:txBody>
      </p:sp>
    </p:spTree>
    <p:extLst>
      <p:ext uri="{BB962C8B-B14F-4D97-AF65-F5344CB8AC3E}">
        <p14:creationId xmlns:p14="http://schemas.microsoft.com/office/powerpoint/2010/main" val="30792102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rmAutofit/>
          </a:bodyPr>
          <a:lstStyle/>
          <a:p>
            <a:pPr algn="l"/>
            <a:r>
              <a:rPr lang="en-US" sz="2400" dirty="0" smtClean="0"/>
              <a:t>Lesson 4:  Finding a Requisition</a:t>
            </a:r>
            <a:endParaRPr lang="en-US" sz="2400" dirty="0"/>
          </a:p>
        </p:txBody>
      </p:sp>
      <p:sp>
        <p:nvSpPr>
          <p:cNvPr id="3" name="Content Placeholder 2"/>
          <p:cNvSpPr>
            <a:spLocks noGrp="1"/>
          </p:cNvSpPr>
          <p:nvPr>
            <p:ph idx="1"/>
          </p:nvPr>
        </p:nvSpPr>
        <p:spPr>
          <a:xfrm>
            <a:off x="457200" y="609600"/>
            <a:ext cx="8229600" cy="6096000"/>
          </a:xfrm>
        </p:spPr>
        <p:txBody>
          <a:bodyPr>
            <a:normAutofit/>
          </a:bodyPr>
          <a:lstStyle/>
          <a:p>
            <a:pPr marL="0" indent="0">
              <a:buNone/>
            </a:pPr>
            <a:r>
              <a:rPr lang="en-US" sz="1400" dirty="0"/>
              <a:t>To find a requisition </a:t>
            </a:r>
            <a:r>
              <a:rPr lang="en-US" sz="1400" dirty="0" smtClean="0"/>
              <a:t>she </a:t>
            </a:r>
            <a:r>
              <a:rPr lang="en-US" sz="1400" dirty="0"/>
              <a:t>created, </a:t>
            </a:r>
            <a:r>
              <a:rPr lang="en-US" sz="1400" dirty="0" smtClean="0"/>
              <a:t>Rebecca </a:t>
            </a:r>
            <a:r>
              <a:rPr lang="en-US" sz="1400" dirty="0"/>
              <a:t>performs </a:t>
            </a:r>
            <a:r>
              <a:rPr lang="en-US" sz="1400" dirty="0" smtClean="0"/>
              <a:t>the </a:t>
            </a:r>
            <a:r>
              <a:rPr lang="en-US" sz="1400" dirty="0"/>
              <a:t>following steps.</a:t>
            </a:r>
          </a:p>
          <a:p>
            <a:pPr marL="0" indent="0">
              <a:buNone/>
            </a:pPr>
            <a:r>
              <a:rPr lang="en-US" sz="1400" dirty="0"/>
              <a:t> </a:t>
            </a:r>
          </a:p>
          <a:p>
            <a:pPr marL="0" indent="0">
              <a:buNone/>
            </a:pPr>
            <a:r>
              <a:rPr lang="en-US" sz="1400" dirty="0"/>
              <a:t>First, to find a specific requisition, </a:t>
            </a:r>
            <a:r>
              <a:rPr lang="en-US" sz="1400" dirty="0" smtClean="0"/>
              <a:t>she </a:t>
            </a:r>
            <a:r>
              <a:rPr lang="en-US" sz="1400" dirty="0"/>
              <a:t>chooses Requisition Summary from </a:t>
            </a:r>
            <a:r>
              <a:rPr lang="en-US" sz="1400" dirty="0" smtClean="0"/>
              <a:t>the </a:t>
            </a:r>
            <a:r>
              <a:rPr lang="en-US" sz="1400" dirty="0"/>
              <a:t>Navigator – RIT – Purchasing Requestor screen by double-clicking on </a:t>
            </a:r>
            <a:r>
              <a:rPr lang="en-US" sz="1400" dirty="0" smtClean="0"/>
              <a:t>the </a:t>
            </a:r>
            <a:r>
              <a:rPr lang="en-US" sz="1400" dirty="0"/>
              <a:t>Requisition Summary</a:t>
            </a:r>
            <a:r>
              <a:rPr lang="en-US" sz="1400" dirty="0" smtClean="0"/>
              <a:t>.</a:t>
            </a:r>
          </a:p>
          <a:p>
            <a:pPr marL="0" indent="0">
              <a:buNone/>
            </a:pPr>
            <a:endParaRPr lang="en-US" sz="1400" dirty="0"/>
          </a:p>
          <a:p>
            <a:pPr marL="0" indent="0">
              <a:buNone/>
            </a:pPr>
            <a:endParaRPr lang="en-US" sz="1400" dirty="0"/>
          </a:p>
        </p:txBody>
      </p:sp>
      <p:pic>
        <p:nvPicPr>
          <p:cNvPr id="4" name="Picture 3"/>
          <p:cNvPicPr>
            <a:picLocks noChangeAspect="1"/>
          </p:cNvPicPr>
          <p:nvPr/>
        </p:nvPicPr>
        <p:blipFill>
          <a:blip r:embed="rId2"/>
          <a:stretch>
            <a:fillRect/>
          </a:stretch>
        </p:blipFill>
        <p:spPr>
          <a:xfrm>
            <a:off x="1631564" y="1676400"/>
            <a:ext cx="5302293" cy="4114800"/>
          </a:xfrm>
          <a:prstGeom prst="rect">
            <a:avLst/>
          </a:prstGeom>
        </p:spPr>
      </p:pic>
      <p:sp>
        <p:nvSpPr>
          <p:cNvPr id="5" name="Slide Number Placeholder 4"/>
          <p:cNvSpPr>
            <a:spLocks noGrp="1"/>
          </p:cNvSpPr>
          <p:nvPr>
            <p:ph type="sldNum" sz="quarter" idx="12"/>
          </p:nvPr>
        </p:nvSpPr>
        <p:spPr/>
        <p:txBody>
          <a:bodyPr/>
          <a:lstStyle/>
          <a:p>
            <a:fld id="{D4AACCCE-BDDB-49C7-97ED-4810929A0B82}" type="slidenum">
              <a:rPr lang="en-US" smtClean="0"/>
              <a:t>30</a:t>
            </a:fld>
            <a:endParaRPr lang="en-US"/>
          </a:p>
        </p:txBody>
      </p:sp>
    </p:spTree>
    <p:extLst>
      <p:ext uri="{BB962C8B-B14F-4D97-AF65-F5344CB8AC3E}">
        <p14:creationId xmlns:p14="http://schemas.microsoft.com/office/powerpoint/2010/main" val="9456558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382000" cy="609600"/>
          </a:xfrm>
        </p:spPr>
        <p:txBody>
          <a:bodyPr>
            <a:normAutofit/>
          </a:bodyPr>
          <a:lstStyle/>
          <a:p>
            <a:pPr algn="l"/>
            <a:r>
              <a:rPr lang="en-US" sz="2400" dirty="0"/>
              <a:t>Lesson 4:  Finding a Requisition</a:t>
            </a:r>
          </a:p>
        </p:txBody>
      </p:sp>
      <p:sp>
        <p:nvSpPr>
          <p:cNvPr id="3" name="Content Placeholder 2"/>
          <p:cNvSpPr>
            <a:spLocks noGrp="1"/>
          </p:cNvSpPr>
          <p:nvPr>
            <p:ph idx="1"/>
          </p:nvPr>
        </p:nvSpPr>
        <p:spPr>
          <a:xfrm>
            <a:off x="457200" y="609600"/>
            <a:ext cx="8229600" cy="6096000"/>
          </a:xfrm>
        </p:spPr>
        <p:txBody>
          <a:bodyPr>
            <a:normAutofit/>
          </a:bodyPr>
          <a:lstStyle/>
          <a:p>
            <a:pPr marL="0" indent="0">
              <a:buNone/>
            </a:pPr>
            <a:r>
              <a:rPr lang="en-US" sz="1400" dirty="0"/>
              <a:t>This displays </a:t>
            </a:r>
            <a:r>
              <a:rPr lang="en-US" sz="1400" dirty="0" smtClean="0"/>
              <a:t>the </a:t>
            </a:r>
            <a:r>
              <a:rPr lang="en-US" sz="1400" dirty="0"/>
              <a:t>Find </a:t>
            </a:r>
            <a:r>
              <a:rPr lang="en-US" sz="1400" dirty="0" smtClean="0"/>
              <a:t>Requisitions window.</a:t>
            </a:r>
          </a:p>
          <a:p>
            <a:pPr marL="0" indent="0">
              <a:buNone/>
            </a:pPr>
            <a:endParaRPr lang="en-US" sz="1400" dirty="0"/>
          </a:p>
          <a:p>
            <a:pPr marL="0" indent="0">
              <a:buNone/>
            </a:pPr>
            <a:endParaRPr lang="en-US" sz="1400" dirty="0" smtClean="0"/>
          </a:p>
          <a:p>
            <a:pPr marL="0" indent="0">
              <a:buNone/>
            </a:pPr>
            <a:r>
              <a:rPr lang="en-US" sz="1400" dirty="0"/>
              <a:t>If </a:t>
            </a:r>
            <a:r>
              <a:rPr lang="en-US" sz="1400" dirty="0" smtClean="0"/>
              <a:t>Rebecca </a:t>
            </a:r>
            <a:r>
              <a:rPr lang="en-US" sz="1400" dirty="0"/>
              <a:t>knows </a:t>
            </a:r>
            <a:r>
              <a:rPr lang="en-US" sz="1400" dirty="0" smtClean="0"/>
              <a:t>the </a:t>
            </a:r>
            <a:r>
              <a:rPr lang="en-US" sz="1400" dirty="0"/>
              <a:t>requisition number, </a:t>
            </a:r>
            <a:r>
              <a:rPr lang="en-US" sz="1400" dirty="0" smtClean="0"/>
              <a:t>she </a:t>
            </a:r>
            <a:r>
              <a:rPr lang="en-US" sz="1400" dirty="0"/>
              <a:t>places </a:t>
            </a:r>
            <a:endParaRPr lang="en-US" sz="1400" dirty="0" smtClean="0"/>
          </a:p>
          <a:p>
            <a:pPr marL="0" indent="0">
              <a:buNone/>
            </a:pPr>
            <a:r>
              <a:rPr lang="en-US" sz="1400" dirty="0" smtClean="0"/>
              <a:t>the </a:t>
            </a:r>
            <a:r>
              <a:rPr lang="en-US" sz="1400" dirty="0"/>
              <a:t>cursor in </a:t>
            </a:r>
            <a:r>
              <a:rPr lang="en-US" sz="1400" dirty="0" smtClean="0"/>
              <a:t>the </a:t>
            </a:r>
            <a:r>
              <a:rPr lang="en-US" sz="1400" dirty="0"/>
              <a:t>Requisition Number field and </a:t>
            </a:r>
            <a:endParaRPr lang="en-US" sz="1400" dirty="0" smtClean="0"/>
          </a:p>
          <a:p>
            <a:pPr marL="0" indent="0">
              <a:buNone/>
            </a:pPr>
            <a:r>
              <a:rPr lang="en-US" sz="1400" dirty="0" smtClean="0"/>
              <a:t>enters the </a:t>
            </a:r>
            <a:r>
              <a:rPr lang="en-US" sz="1400" dirty="0"/>
              <a:t>requisition number.  </a:t>
            </a:r>
            <a:r>
              <a:rPr lang="en-US" sz="1400" dirty="0" smtClean="0"/>
              <a:t>Then she </a:t>
            </a:r>
            <a:r>
              <a:rPr lang="en-US" sz="1400" dirty="0"/>
              <a:t>clicks </a:t>
            </a:r>
            <a:endParaRPr lang="en-US" sz="1400" dirty="0" smtClean="0"/>
          </a:p>
          <a:p>
            <a:pPr marL="0" indent="0">
              <a:buNone/>
            </a:pPr>
            <a:r>
              <a:rPr lang="en-US" sz="1400" dirty="0" smtClean="0"/>
              <a:t>on the </a:t>
            </a:r>
            <a:r>
              <a:rPr lang="en-US" sz="1400" dirty="0"/>
              <a:t>Find button to see that particular </a:t>
            </a:r>
            <a:endParaRPr lang="en-US" sz="1400" dirty="0" smtClean="0"/>
          </a:p>
          <a:p>
            <a:pPr marL="0" indent="0">
              <a:buNone/>
            </a:pPr>
            <a:r>
              <a:rPr lang="en-US" sz="1400" dirty="0" smtClean="0"/>
              <a:t>requisition.</a:t>
            </a:r>
          </a:p>
          <a:p>
            <a:pPr marL="0" indent="0">
              <a:buNone/>
            </a:pPr>
            <a:endParaRPr lang="en-US" sz="1400" dirty="0" smtClean="0"/>
          </a:p>
          <a:p>
            <a:pPr marL="0" indent="0">
              <a:buNone/>
            </a:pPr>
            <a:endParaRPr lang="en-US" sz="1400" dirty="0"/>
          </a:p>
          <a:p>
            <a:pPr marL="0" indent="0">
              <a:buNone/>
            </a:pPr>
            <a:r>
              <a:rPr lang="en-US" sz="1400" dirty="0" smtClean="0"/>
              <a:t>The </a:t>
            </a:r>
            <a:r>
              <a:rPr lang="en-US" sz="1400" dirty="0"/>
              <a:t>following screen displays:</a:t>
            </a:r>
          </a:p>
          <a:p>
            <a:pPr marL="0" indent="0">
              <a:buNone/>
            </a:pPr>
            <a:endParaRPr lang="en-US" sz="1400" dirty="0"/>
          </a:p>
          <a:p>
            <a:pPr marL="0" indent="0">
              <a:buNone/>
            </a:pPr>
            <a:endParaRPr lang="en-US" sz="1400" dirty="0"/>
          </a:p>
          <a:p>
            <a:pPr marL="0" indent="0">
              <a:buNone/>
            </a:pPr>
            <a:endParaRPr lang="en-US" sz="1400" dirty="0" smtClean="0"/>
          </a:p>
          <a:p>
            <a:pPr marL="0" indent="0">
              <a:buNone/>
            </a:pPr>
            <a:endParaRPr lang="en-US" sz="1400" dirty="0"/>
          </a:p>
          <a:p>
            <a:pPr marL="0" indent="0">
              <a:buNone/>
            </a:pPr>
            <a:endParaRPr lang="en-US" sz="1400" dirty="0"/>
          </a:p>
        </p:txBody>
      </p:sp>
      <p:pic>
        <p:nvPicPr>
          <p:cNvPr id="4" name="Picture 3"/>
          <p:cNvPicPr>
            <a:picLocks noChangeAspect="1"/>
          </p:cNvPicPr>
          <p:nvPr/>
        </p:nvPicPr>
        <p:blipFill>
          <a:blip r:embed="rId2"/>
          <a:stretch>
            <a:fillRect/>
          </a:stretch>
        </p:blipFill>
        <p:spPr>
          <a:xfrm>
            <a:off x="4343400" y="304800"/>
            <a:ext cx="4645998" cy="2976343"/>
          </a:xfrm>
          <a:prstGeom prst="rect">
            <a:avLst/>
          </a:prstGeom>
        </p:spPr>
      </p:pic>
      <p:pic>
        <p:nvPicPr>
          <p:cNvPr id="6" name="Picture 5"/>
          <p:cNvPicPr>
            <a:picLocks noChangeAspect="1"/>
          </p:cNvPicPr>
          <p:nvPr/>
        </p:nvPicPr>
        <p:blipFill>
          <a:blip r:embed="rId3"/>
          <a:stretch>
            <a:fillRect/>
          </a:stretch>
        </p:blipFill>
        <p:spPr>
          <a:xfrm>
            <a:off x="609600" y="3733800"/>
            <a:ext cx="4958242" cy="2681060"/>
          </a:xfrm>
          <a:prstGeom prst="rect">
            <a:avLst/>
          </a:prstGeom>
        </p:spPr>
      </p:pic>
      <p:sp>
        <p:nvSpPr>
          <p:cNvPr id="5" name="Slide Number Placeholder 4"/>
          <p:cNvSpPr>
            <a:spLocks noGrp="1"/>
          </p:cNvSpPr>
          <p:nvPr>
            <p:ph type="sldNum" sz="quarter" idx="12"/>
          </p:nvPr>
        </p:nvSpPr>
        <p:spPr/>
        <p:txBody>
          <a:bodyPr/>
          <a:lstStyle/>
          <a:p>
            <a:fld id="{D4AACCCE-BDDB-49C7-97ED-4810929A0B82}" type="slidenum">
              <a:rPr lang="en-US" smtClean="0"/>
              <a:t>31</a:t>
            </a:fld>
            <a:endParaRPr lang="en-US"/>
          </a:p>
        </p:txBody>
      </p:sp>
    </p:spTree>
    <p:extLst>
      <p:ext uri="{BB962C8B-B14F-4D97-AF65-F5344CB8AC3E}">
        <p14:creationId xmlns:p14="http://schemas.microsoft.com/office/powerpoint/2010/main" val="19734424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rmAutofit/>
          </a:bodyPr>
          <a:lstStyle/>
          <a:p>
            <a:pPr algn="l"/>
            <a:r>
              <a:rPr lang="en-US" sz="2400" dirty="0"/>
              <a:t>Lesson 4:  Finding a Requisition</a:t>
            </a:r>
          </a:p>
        </p:txBody>
      </p:sp>
      <p:sp>
        <p:nvSpPr>
          <p:cNvPr id="3" name="Content Placeholder 2"/>
          <p:cNvSpPr>
            <a:spLocks noGrp="1"/>
          </p:cNvSpPr>
          <p:nvPr>
            <p:ph idx="1"/>
          </p:nvPr>
        </p:nvSpPr>
        <p:spPr>
          <a:xfrm>
            <a:off x="457200" y="609600"/>
            <a:ext cx="8229600" cy="6172200"/>
          </a:xfrm>
        </p:spPr>
        <p:txBody>
          <a:bodyPr>
            <a:normAutofit/>
          </a:bodyPr>
          <a:lstStyle/>
          <a:p>
            <a:pPr marL="0" indent="0">
              <a:buNone/>
            </a:pPr>
            <a:r>
              <a:rPr lang="en-US" sz="1400" dirty="0" smtClean="0"/>
              <a:t>Rebecca </a:t>
            </a:r>
            <a:r>
              <a:rPr lang="en-US" sz="1400" dirty="0"/>
              <a:t>decides to view a list of all </a:t>
            </a:r>
            <a:r>
              <a:rPr lang="en-US" sz="1400" dirty="0" smtClean="0"/>
              <a:t>the </a:t>
            </a:r>
            <a:r>
              <a:rPr lang="en-US" sz="1400" dirty="0"/>
              <a:t>requisitions that </a:t>
            </a:r>
            <a:r>
              <a:rPr lang="en-US" sz="1400" dirty="0" smtClean="0"/>
              <a:t>she </a:t>
            </a:r>
            <a:r>
              <a:rPr lang="en-US" sz="1400" dirty="0"/>
              <a:t>has created.  </a:t>
            </a:r>
            <a:endParaRPr lang="en-US" sz="1400" dirty="0" smtClean="0"/>
          </a:p>
          <a:p>
            <a:pPr marL="0" indent="0">
              <a:buNone/>
            </a:pPr>
            <a:endParaRPr lang="en-US" sz="1400" dirty="0"/>
          </a:p>
          <a:p>
            <a:pPr marL="0" indent="0">
              <a:buNone/>
            </a:pPr>
            <a:endParaRPr lang="en-US" sz="1400" dirty="0"/>
          </a:p>
          <a:p>
            <a:pPr marL="0" indent="0">
              <a:buNone/>
            </a:pPr>
            <a:endParaRPr lang="en-US" sz="1400" dirty="0" smtClean="0"/>
          </a:p>
          <a:p>
            <a:pPr marL="0" indent="0">
              <a:buNone/>
            </a:pPr>
            <a:endParaRPr lang="en-US" sz="1400" dirty="0"/>
          </a:p>
          <a:p>
            <a:pPr marL="0" indent="0">
              <a:buNone/>
            </a:pPr>
            <a:endParaRPr lang="en-US" sz="1400" dirty="0" smtClean="0"/>
          </a:p>
          <a:p>
            <a:pPr marL="0" indent="0">
              <a:buNone/>
            </a:pPr>
            <a:endParaRPr lang="en-US" sz="1400" dirty="0"/>
          </a:p>
          <a:p>
            <a:pPr marL="0" indent="0">
              <a:buNone/>
            </a:pPr>
            <a:endParaRPr lang="en-US" sz="1400" dirty="0" smtClean="0"/>
          </a:p>
          <a:p>
            <a:pPr marL="0" indent="0">
              <a:buNone/>
            </a:pPr>
            <a:endParaRPr lang="en-US" sz="1400" dirty="0"/>
          </a:p>
          <a:p>
            <a:pPr marL="0" indent="0">
              <a:buNone/>
            </a:pPr>
            <a:endParaRPr lang="en-US" sz="1400" dirty="0" smtClean="0"/>
          </a:p>
          <a:p>
            <a:pPr marL="0" indent="0">
              <a:buNone/>
            </a:pPr>
            <a:endParaRPr lang="en-US" sz="1400" dirty="0"/>
          </a:p>
          <a:p>
            <a:pPr marL="0" indent="0">
              <a:buNone/>
            </a:pPr>
            <a:endParaRPr lang="en-US" sz="1400" dirty="0" smtClean="0"/>
          </a:p>
          <a:p>
            <a:pPr marL="0" indent="0">
              <a:buNone/>
            </a:pPr>
            <a:endParaRPr lang="en-US" sz="1400" dirty="0"/>
          </a:p>
          <a:p>
            <a:pPr marL="0" indent="0">
              <a:buNone/>
            </a:pPr>
            <a:endParaRPr lang="en-US" sz="1400" dirty="0" smtClean="0"/>
          </a:p>
          <a:p>
            <a:pPr marL="0" indent="0">
              <a:buNone/>
            </a:pPr>
            <a:endParaRPr lang="en-US" sz="1400" dirty="0"/>
          </a:p>
          <a:p>
            <a:pPr marL="0" indent="0">
              <a:buNone/>
            </a:pPr>
            <a:endParaRPr lang="en-US" sz="1400" dirty="0" smtClean="0"/>
          </a:p>
          <a:p>
            <a:pPr marL="0" indent="0">
              <a:buNone/>
            </a:pPr>
            <a:endParaRPr lang="en-US" sz="1400" dirty="0"/>
          </a:p>
          <a:p>
            <a:pPr marL="0" indent="0">
              <a:buNone/>
            </a:pPr>
            <a:r>
              <a:rPr lang="en-US" sz="1400" dirty="0"/>
              <a:t>This time, </a:t>
            </a:r>
            <a:r>
              <a:rPr lang="en-US" sz="1400" dirty="0" smtClean="0"/>
              <a:t>rather </a:t>
            </a:r>
            <a:r>
              <a:rPr lang="en-US" sz="1400" dirty="0"/>
              <a:t>than entering a requisition number, </a:t>
            </a:r>
            <a:r>
              <a:rPr lang="en-US" sz="1400" dirty="0" smtClean="0"/>
              <a:t>she </a:t>
            </a:r>
            <a:r>
              <a:rPr lang="en-US" sz="1400" dirty="0"/>
              <a:t>leaves </a:t>
            </a:r>
            <a:r>
              <a:rPr lang="en-US" sz="1400" dirty="0" smtClean="0"/>
              <a:t>the </a:t>
            </a:r>
            <a:r>
              <a:rPr lang="en-US" sz="1400" dirty="0"/>
              <a:t>Requisition Number field blank, types </a:t>
            </a:r>
            <a:r>
              <a:rPr lang="en-US" sz="1400" dirty="0" smtClean="0"/>
              <a:t>“%Kiely” in the </a:t>
            </a:r>
            <a:r>
              <a:rPr lang="en-US" sz="1400" dirty="0"/>
              <a:t>Preparer field and clicks </a:t>
            </a:r>
            <a:r>
              <a:rPr lang="en-US" sz="1400" dirty="0" smtClean="0"/>
              <a:t>the </a:t>
            </a:r>
            <a:r>
              <a:rPr lang="en-US" sz="1400" dirty="0"/>
              <a:t>“Find” button once.  This displays all of </a:t>
            </a:r>
            <a:r>
              <a:rPr lang="en-US" sz="1400" dirty="0" smtClean="0"/>
              <a:t>the </a:t>
            </a:r>
            <a:r>
              <a:rPr lang="en-US" sz="1400" dirty="0"/>
              <a:t>requisitions that </a:t>
            </a:r>
            <a:r>
              <a:rPr lang="en-US" sz="1400" dirty="0" smtClean="0"/>
              <a:t>she </a:t>
            </a:r>
            <a:r>
              <a:rPr lang="en-US" sz="1400" dirty="0"/>
              <a:t>has created.</a:t>
            </a:r>
            <a:r>
              <a:rPr lang="en-US" sz="1400" b="1" dirty="0"/>
              <a:t> </a:t>
            </a:r>
            <a:r>
              <a:rPr lang="en-US" sz="1400" b="1" dirty="0" smtClean="0"/>
              <a:t>  </a:t>
            </a:r>
            <a:r>
              <a:rPr lang="en-US" sz="1400" dirty="0" smtClean="0"/>
              <a:t>Please note:  If a requisition has reached the “Approved” status, you will not be able to open the requisition.  At this point, the requisition is ready to be moved to purchase order.</a:t>
            </a:r>
            <a:endParaRPr lang="en-US" sz="1400" dirty="0"/>
          </a:p>
          <a:p>
            <a:pPr marL="0" indent="0">
              <a:buNone/>
            </a:pPr>
            <a:endParaRPr lang="en-US" sz="1400" dirty="0" smtClean="0"/>
          </a:p>
          <a:p>
            <a:pPr marL="0" indent="0">
              <a:buNone/>
            </a:pPr>
            <a:endParaRPr lang="en-US" sz="1400" dirty="0"/>
          </a:p>
        </p:txBody>
      </p:sp>
      <p:pic>
        <p:nvPicPr>
          <p:cNvPr id="4" name="Picture 3"/>
          <p:cNvPicPr>
            <a:picLocks noChangeAspect="1"/>
          </p:cNvPicPr>
          <p:nvPr/>
        </p:nvPicPr>
        <p:blipFill>
          <a:blip r:embed="rId2"/>
          <a:stretch>
            <a:fillRect/>
          </a:stretch>
        </p:blipFill>
        <p:spPr>
          <a:xfrm>
            <a:off x="2133600" y="1219200"/>
            <a:ext cx="5266638" cy="3349837"/>
          </a:xfrm>
          <a:prstGeom prst="rect">
            <a:avLst/>
          </a:prstGeom>
        </p:spPr>
      </p:pic>
      <p:sp>
        <p:nvSpPr>
          <p:cNvPr id="5" name="Slide Number Placeholder 4"/>
          <p:cNvSpPr>
            <a:spLocks noGrp="1"/>
          </p:cNvSpPr>
          <p:nvPr>
            <p:ph type="sldNum" sz="quarter" idx="12"/>
          </p:nvPr>
        </p:nvSpPr>
        <p:spPr/>
        <p:txBody>
          <a:bodyPr/>
          <a:lstStyle/>
          <a:p>
            <a:fld id="{D4AACCCE-BDDB-49C7-97ED-4810929A0B82}" type="slidenum">
              <a:rPr lang="en-US" smtClean="0"/>
              <a:t>32</a:t>
            </a:fld>
            <a:endParaRPr lang="en-US"/>
          </a:p>
        </p:txBody>
      </p:sp>
    </p:spTree>
    <p:extLst>
      <p:ext uri="{BB962C8B-B14F-4D97-AF65-F5344CB8AC3E}">
        <p14:creationId xmlns:p14="http://schemas.microsoft.com/office/powerpoint/2010/main" val="32323087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rmAutofit/>
          </a:bodyPr>
          <a:lstStyle/>
          <a:p>
            <a:pPr algn="l"/>
            <a:r>
              <a:rPr lang="en-US" sz="2400" dirty="0"/>
              <a:t>Lesson 4:  Finding a Requisition</a:t>
            </a:r>
          </a:p>
        </p:txBody>
      </p:sp>
      <p:sp>
        <p:nvSpPr>
          <p:cNvPr id="3" name="Content Placeholder 2"/>
          <p:cNvSpPr>
            <a:spLocks noGrp="1"/>
          </p:cNvSpPr>
          <p:nvPr>
            <p:ph idx="1"/>
          </p:nvPr>
        </p:nvSpPr>
        <p:spPr>
          <a:xfrm>
            <a:off x="457200" y="533400"/>
            <a:ext cx="8229600" cy="6172200"/>
          </a:xfrm>
        </p:spPr>
        <p:txBody>
          <a:bodyPr>
            <a:normAutofit/>
          </a:bodyPr>
          <a:lstStyle/>
          <a:p>
            <a:pPr marL="0" indent="0">
              <a:buNone/>
            </a:pPr>
            <a:endParaRPr lang="en-US" sz="1400" dirty="0" smtClean="0"/>
          </a:p>
          <a:p>
            <a:pPr marL="0" indent="0">
              <a:buNone/>
            </a:pPr>
            <a:endParaRPr lang="en-US" sz="1400" dirty="0"/>
          </a:p>
          <a:p>
            <a:pPr marL="0" indent="0">
              <a:buNone/>
            </a:pPr>
            <a:endParaRPr lang="en-US" sz="1400" dirty="0" smtClean="0"/>
          </a:p>
          <a:p>
            <a:pPr marL="0" indent="0">
              <a:buNone/>
            </a:pPr>
            <a:endParaRPr lang="en-US" sz="1400" dirty="0"/>
          </a:p>
          <a:p>
            <a:pPr marL="0" indent="0">
              <a:buNone/>
            </a:pPr>
            <a:endParaRPr lang="en-US" sz="1400" dirty="0" smtClean="0"/>
          </a:p>
          <a:p>
            <a:pPr marL="0" indent="0">
              <a:buNone/>
            </a:pPr>
            <a:endParaRPr lang="en-US" sz="1400" dirty="0"/>
          </a:p>
          <a:p>
            <a:pPr marL="0" indent="0">
              <a:buNone/>
            </a:pPr>
            <a:endParaRPr lang="en-US" sz="1400" dirty="0" smtClean="0"/>
          </a:p>
          <a:p>
            <a:pPr marL="0" indent="0">
              <a:buNone/>
            </a:pPr>
            <a:endParaRPr lang="en-US" sz="1400" dirty="0"/>
          </a:p>
          <a:p>
            <a:pPr marL="0" indent="0">
              <a:buNone/>
            </a:pPr>
            <a:endParaRPr lang="en-US" sz="1400" dirty="0" smtClean="0"/>
          </a:p>
          <a:p>
            <a:pPr marL="0" indent="0">
              <a:buNone/>
            </a:pPr>
            <a:endParaRPr lang="en-US" sz="1400" dirty="0" smtClean="0"/>
          </a:p>
          <a:p>
            <a:pPr marL="0" indent="0">
              <a:buNone/>
            </a:pPr>
            <a:r>
              <a:rPr lang="en-US" sz="1400" dirty="0" smtClean="0"/>
              <a:t>Curious </a:t>
            </a:r>
            <a:r>
              <a:rPr lang="en-US" sz="1400" dirty="0"/>
              <a:t>to view </a:t>
            </a:r>
            <a:r>
              <a:rPr lang="en-US" sz="1400" dirty="0" smtClean="0"/>
              <a:t>the </a:t>
            </a:r>
            <a:r>
              <a:rPr lang="en-US" sz="1400" dirty="0"/>
              <a:t>requisitions in a variety of ways, </a:t>
            </a:r>
            <a:r>
              <a:rPr lang="en-US" sz="1400" dirty="0" smtClean="0"/>
              <a:t>Rebecca </a:t>
            </a:r>
            <a:r>
              <a:rPr lang="en-US" sz="1400" dirty="0"/>
              <a:t>returns to </a:t>
            </a:r>
            <a:r>
              <a:rPr lang="en-US" sz="1400" dirty="0" smtClean="0"/>
              <a:t>the </a:t>
            </a:r>
            <a:r>
              <a:rPr lang="en-US" sz="1400" dirty="0"/>
              <a:t>Find </a:t>
            </a:r>
            <a:r>
              <a:rPr lang="en-US" sz="1400" dirty="0" smtClean="0"/>
              <a:t>Requisitions screen</a:t>
            </a:r>
            <a:r>
              <a:rPr lang="en-US" sz="1400" dirty="0"/>
              <a:t>, and notes that </a:t>
            </a:r>
            <a:r>
              <a:rPr lang="en-US" sz="1400" dirty="0" smtClean="0"/>
              <a:t>she </a:t>
            </a:r>
            <a:r>
              <a:rPr lang="en-US" sz="1400" dirty="0"/>
              <a:t>can select H</a:t>
            </a:r>
            <a:r>
              <a:rPr lang="en-US" sz="1400" dirty="0" smtClean="0"/>
              <a:t>eaders</a:t>
            </a:r>
            <a:r>
              <a:rPr lang="en-US" sz="1400" dirty="0"/>
              <a:t>, Lines, or Distributions in </a:t>
            </a:r>
            <a:r>
              <a:rPr lang="en-US" sz="1400" dirty="0" smtClean="0"/>
              <a:t>the </a:t>
            </a:r>
            <a:r>
              <a:rPr lang="en-US" sz="1400" dirty="0"/>
              <a:t>Results box in </a:t>
            </a:r>
            <a:r>
              <a:rPr lang="en-US" sz="1400" dirty="0" smtClean="0"/>
              <a:t>the </a:t>
            </a:r>
            <a:r>
              <a:rPr lang="en-US" sz="1400" dirty="0"/>
              <a:t>lower right corner.</a:t>
            </a:r>
          </a:p>
          <a:p>
            <a:pPr marL="0" indent="0">
              <a:buNone/>
            </a:pPr>
            <a:endParaRPr lang="en-US" sz="1400" dirty="0"/>
          </a:p>
        </p:txBody>
      </p:sp>
      <p:pic>
        <p:nvPicPr>
          <p:cNvPr id="5" name="Picture 4"/>
          <p:cNvPicPr>
            <a:picLocks noChangeAspect="1"/>
          </p:cNvPicPr>
          <p:nvPr/>
        </p:nvPicPr>
        <p:blipFill>
          <a:blip r:embed="rId2"/>
          <a:stretch>
            <a:fillRect/>
          </a:stretch>
        </p:blipFill>
        <p:spPr>
          <a:xfrm>
            <a:off x="2057400" y="533400"/>
            <a:ext cx="4495114" cy="2419246"/>
          </a:xfrm>
          <a:prstGeom prst="rect">
            <a:avLst/>
          </a:prstGeom>
        </p:spPr>
      </p:pic>
      <p:pic>
        <p:nvPicPr>
          <p:cNvPr id="6" name="Picture 5"/>
          <p:cNvPicPr>
            <a:picLocks noChangeAspect="1"/>
          </p:cNvPicPr>
          <p:nvPr/>
        </p:nvPicPr>
        <p:blipFill>
          <a:blip r:embed="rId3"/>
          <a:stretch>
            <a:fillRect/>
          </a:stretch>
        </p:blipFill>
        <p:spPr>
          <a:xfrm>
            <a:off x="2057400" y="3619500"/>
            <a:ext cx="4818346" cy="3053292"/>
          </a:xfrm>
          <a:prstGeom prst="rect">
            <a:avLst/>
          </a:prstGeom>
        </p:spPr>
      </p:pic>
      <p:sp>
        <p:nvSpPr>
          <p:cNvPr id="4" name="Slide Number Placeholder 3"/>
          <p:cNvSpPr>
            <a:spLocks noGrp="1"/>
          </p:cNvSpPr>
          <p:nvPr>
            <p:ph type="sldNum" sz="quarter" idx="12"/>
          </p:nvPr>
        </p:nvSpPr>
        <p:spPr/>
        <p:txBody>
          <a:bodyPr/>
          <a:lstStyle/>
          <a:p>
            <a:fld id="{D4AACCCE-BDDB-49C7-97ED-4810929A0B82}" type="slidenum">
              <a:rPr lang="en-US" smtClean="0"/>
              <a:t>33</a:t>
            </a:fld>
            <a:endParaRPr lang="en-US"/>
          </a:p>
        </p:txBody>
      </p:sp>
      <p:cxnSp>
        <p:nvCxnSpPr>
          <p:cNvPr id="8" name="Straight Arrow Connector 7"/>
          <p:cNvCxnSpPr/>
          <p:nvPr/>
        </p:nvCxnSpPr>
        <p:spPr>
          <a:xfrm flipH="1">
            <a:off x="7239000" y="3962400"/>
            <a:ext cx="1066800" cy="13716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23964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a:bodyPr>
          <a:lstStyle/>
          <a:p>
            <a:pPr algn="l"/>
            <a:r>
              <a:rPr lang="en-US" sz="2400" dirty="0"/>
              <a:t>Lesson 4:  Finding a Requisition</a:t>
            </a:r>
          </a:p>
        </p:txBody>
      </p:sp>
      <p:sp>
        <p:nvSpPr>
          <p:cNvPr id="3" name="Content Placeholder 2"/>
          <p:cNvSpPr>
            <a:spLocks noGrp="1"/>
          </p:cNvSpPr>
          <p:nvPr>
            <p:ph idx="1"/>
          </p:nvPr>
        </p:nvSpPr>
        <p:spPr>
          <a:xfrm>
            <a:off x="457200" y="609600"/>
            <a:ext cx="8229600" cy="6019800"/>
          </a:xfrm>
        </p:spPr>
        <p:txBody>
          <a:bodyPr>
            <a:normAutofit/>
          </a:bodyPr>
          <a:lstStyle/>
          <a:p>
            <a:pPr marL="0" indent="0">
              <a:buNone/>
            </a:pPr>
            <a:r>
              <a:rPr lang="en-US" sz="1400" dirty="0" smtClean="0"/>
              <a:t>When she </a:t>
            </a:r>
            <a:r>
              <a:rPr lang="en-US" sz="1400" dirty="0"/>
              <a:t>chooses </a:t>
            </a:r>
            <a:r>
              <a:rPr lang="en-US" sz="1400" dirty="0" smtClean="0"/>
              <a:t>headers </a:t>
            </a:r>
            <a:r>
              <a:rPr lang="en-US" sz="1400" dirty="0"/>
              <a:t>(</a:t>
            </a:r>
            <a:r>
              <a:rPr lang="en-US" sz="1400" dirty="0" smtClean="0"/>
              <a:t>the </a:t>
            </a:r>
            <a:r>
              <a:rPr lang="en-US" sz="1400" dirty="0"/>
              <a:t>default value), </a:t>
            </a:r>
            <a:r>
              <a:rPr lang="en-US" sz="1400" dirty="0" smtClean="0"/>
              <a:t>she </a:t>
            </a:r>
            <a:r>
              <a:rPr lang="en-US" sz="1400" dirty="0"/>
              <a:t>sees a list of all </a:t>
            </a:r>
            <a:r>
              <a:rPr lang="en-US" sz="1400" dirty="0" smtClean="0"/>
              <a:t>the header </a:t>
            </a:r>
            <a:r>
              <a:rPr lang="en-US" sz="1400" dirty="0"/>
              <a:t>information contained in </a:t>
            </a:r>
            <a:r>
              <a:rPr lang="en-US" sz="1400" dirty="0" smtClean="0"/>
              <a:t>the requisition(s</a:t>
            </a:r>
            <a:r>
              <a:rPr lang="en-US" sz="1400" dirty="0"/>
              <a:t>) listed</a:t>
            </a:r>
            <a:r>
              <a:rPr lang="en-US" sz="1400" dirty="0" smtClean="0"/>
              <a:t>.</a:t>
            </a:r>
          </a:p>
          <a:p>
            <a:pPr marL="0" indent="0">
              <a:buNone/>
            </a:pPr>
            <a:endParaRPr lang="en-US" sz="1400" dirty="0"/>
          </a:p>
          <a:p>
            <a:pPr marL="0" indent="0">
              <a:buNone/>
            </a:pPr>
            <a:endParaRPr lang="en-US" sz="1400" dirty="0" smtClean="0"/>
          </a:p>
          <a:p>
            <a:pPr marL="0" indent="0">
              <a:buNone/>
            </a:pPr>
            <a:endParaRPr lang="en-US" sz="1400" dirty="0"/>
          </a:p>
          <a:p>
            <a:pPr marL="0" indent="0">
              <a:buNone/>
            </a:pPr>
            <a:endParaRPr lang="en-US" sz="1400" dirty="0" smtClean="0"/>
          </a:p>
          <a:p>
            <a:pPr marL="0" indent="0">
              <a:buNone/>
            </a:pPr>
            <a:endParaRPr lang="en-US" sz="1400" dirty="0"/>
          </a:p>
          <a:p>
            <a:pPr marL="0" indent="0">
              <a:buNone/>
            </a:pPr>
            <a:endParaRPr lang="en-US" sz="1400" dirty="0" smtClean="0"/>
          </a:p>
          <a:p>
            <a:pPr marL="0" indent="0">
              <a:buNone/>
            </a:pPr>
            <a:endParaRPr lang="en-US" sz="1400" dirty="0"/>
          </a:p>
          <a:p>
            <a:pPr marL="0" indent="0">
              <a:buNone/>
            </a:pPr>
            <a:endParaRPr lang="en-US" sz="1400" dirty="0" smtClean="0"/>
          </a:p>
          <a:p>
            <a:pPr marL="0" indent="0">
              <a:buNone/>
            </a:pPr>
            <a:endParaRPr lang="en-US" sz="1400" dirty="0"/>
          </a:p>
          <a:p>
            <a:pPr marL="0" indent="0">
              <a:buNone/>
            </a:pPr>
            <a:endParaRPr lang="en-US" sz="1400" dirty="0" smtClean="0"/>
          </a:p>
          <a:p>
            <a:pPr marL="0" indent="0">
              <a:buNone/>
            </a:pPr>
            <a:r>
              <a:rPr lang="en-US" sz="1400" dirty="0" smtClean="0"/>
              <a:t>When she </a:t>
            </a:r>
            <a:r>
              <a:rPr lang="en-US" sz="1400" dirty="0"/>
              <a:t>chooses Lines, </a:t>
            </a:r>
            <a:r>
              <a:rPr lang="en-US" sz="1400" dirty="0" smtClean="0"/>
              <a:t>she </a:t>
            </a:r>
            <a:r>
              <a:rPr lang="en-US" sz="1400" dirty="0"/>
              <a:t>sees a list of all </a:t>
            </a:r>
            <a:r>
              <a:rPr lang="en-US" sz="1400" dirty="0" smtClean="0"/>
              <a:t>the </a:t>
            </a:r>
            <a:r>
              <a:rPr lang="en-US" sz="1400" dirty="0"/>
              <a:t>requisition lines for all </a:t>
            </a:r>
            <a:r>
              <a:rPr lang="en-US" sz="1400" dirty="0" smtClean="0"/>
              <a:t>the </a:t>
            </a:r>
            <a:r>
              <a:rPr lang="en-US" sz="1400" dirty="0"/>
              <a:t>requisition(s) chosen.  For example, </a:t>
            </a:r>
            <a:r>
              <a:rPr lang="en-US" sz="1400" dirty="0" smtClean="0"/>
              <a:t>Rebecca </a:t>
            </a:r>
            <a:r>
              <a:rPr lang="en-US" sz="1400" dirty="0"/>
              <a:t>notices that in this screen, if a requisition contains two lines, </a:t>
            </a:r>
            <a:r>
              <a:rPr lang="en-US" sz="1400" dirty="0" smtClean="0"/>
              <a:t>this </a:t>
            </a:r>
            <a:r>
              <a:rPr lang="en-US" sz="1400" dirty="0"/>
              <a:t>allows </a:t>
            </a:r>
            <a:r>
              <a:rPr lang="en-US" sz="1400" dirty="0" smtClean="0"/>
              <a:t>her </a:t>
            </a:r>
            <a:r>
              <a:rPr lang="en-US" sz="1400" dirty="0"/>
              <a:t>to view both, in addition to </a:t>
            </a:r>
            <a:r>
              <a:rPr lang="en-US" sz="1400" dirty="0" smtClean="0"/>
              <a:t>the other </a:t>
            </a:r>
            <a:r>
              <a:rPr lang="en-US" sz="1400" dirty="0"/>
              <a:t>requisitions </a:t>
            </a:r>
            <a:r>
              <a:rPr lang="en-US" sz="1400" dirty="0" smtClean="0"/>
              <a:t>she </a:t>
            </a:r>
            <a:r>
              <a:rPr lang="en-US" sz="1400" dirty="0"/>
              <a:t>has created</a:t>
            </a:r>
            <a:r>
              <a:rPr lang="en-US" sz="1400" dirty="0" smtClean="0"/>
              <a:t>.</a:t>
            </a:r>
          </a:p>
          <a:p>
            <a:pPr marL="0" indent="0">
              <a:buNone/>
            </a:pPr>
            <a:endParaRPr lang="en-US" sz="1400" dirty="0"/>
          </a:p>
          <a:p>
            <a:pPr marL="0" indent="0">
              <a:buNone/>
            </a:pPr>
            <a:endParaRPr lang="en-US" sz="1400" dirty="0" smtClean="0"/>
          </a:p>
          <a:p>
            <a:pPr marL="0" indent="0">
              <a:buNone/>
            </a:pPr>
            <a:endParaRPr lang="en-US" sz="1400" dirty="0"/>
          </a:p>
          <a:p>
            <a:pPr marL="0" indent="0">
              <a:buNone/>
            </a:pPr>
            <a:endParaRPr lang="en-US" sz="1400" dirty="0"/>
          </a:p>
        </p:txBody>
      </p:sp>
      <p:pic>
        <p:nvPicPr>
          <p:cNvPr id="4" name="Picture 3"/>
          <p:cNvPicPr>
            <a:picLocks noChangeAspect="1"/>
          </p:cNvPicPr>
          <p:nvPr/>
        </p:nvPicPr>
        <p:blipFill>
          <a:blip r:embed="rId2"/>
          <a:stretch>
            <a:fillRect/>
          </a:stretch>
        </p:blipFill>
        <p:spPr>
          <a:xfrm>
            <a:off x="2209800" y="912817"/>
            <a:ext cx="5000924" cy="2700152"/>
          </a:xfrm>
          <a:prstGeom prst="rect">
            <a:avLst/>
          </a:prstGeom>
        </p:spPr>
      </p:pic>
      <p:pic>
        <p:nvPicPr>
          <p:cNvPr id="5" name="Picture 4"/>
          <p:cNvPicPr>
            <a:picLocks noChangeAspect="1"/>
          </p:cNvPicPr>
          <p:nvPr/>
        </p:nvPicPr>
        <p:blipFill>
          <a:blip r:embed="rId3"/>
          <a:stretch>
            <a:fillRect/>
          </a:stretch>
        </p:blipFill>
        <p:spPr>
          <a:xfrm>
            <a:off x="2324271" y="4343400"/>
            <a:ext cx="4495457" cy="2419430"/>
          </a:xfrm>
          <a:prstGeom prst="rect">
            <a:avLst/>
          </a:prstGeom>
        </p:spPr>
      </p:pic>
      <p:sp>
        <p:nvSpPr>
          <p:cNvPr id="6" name="Slide Number Placeholder 5"/>
          <p:cNvSpPr>
            <a:spLocks noGrp="1"/>
          </p:cNvSpPr>
          <p:nvPr>
            <p:ph type="sldNum" sz="quarter" idx="12"/>
          </p:nvPr>
        </p:nvSpPr>
        <p:spPr/>
        <p:txBody>
          <a:bodyPr/>
          <a:lstStyle/>
          <a:p>
            <a:fld id="{D4AACCCE-BDDB-49C7-97ED-4810929A0B82}" type="slidenum">
              <a:rPr lang="en-US" smtClean="0"/>
              <a:t>34</a:t>
            </a:fld>
            <a:endParaRPr lang="en-US"/>
          </a:p>
        </p:txBody>
      </p:sp>
    </p:spTree>
    <p:extLst>
      <p:ext uri="{BB962C8B-B14F-4D97-AF65-F5344CB8AC3E}">
        <p14:creationId xmlns:p14="http://schemas.microsoft.com/office/powerpoint/2010/main" val="5515284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rmAutofit/>
          </a:bodyPr>
          <a:lstStyle/>
          <a:p>
            <a:pPr algn="l"/>
            <a:r>
              <a:rPr lang="en-US" sz="2400" dirty="0"/>
              <a:t>Lesson 4:  Finding a Requisition</a:t>
            </a:r>
          </a:p>
        </p:txBody>
      </p:sp>
      <p:sp>
        <p:nvSpPr>
          <p:cNvPr id="3" name="Content Placeholder 2"/>
          <p:cNvSpPr>
            <a:spLocks noGrp="1"/>
          </p:cNvSpPr>
          <p:nvPr>
            <p:ph idx="1"/>
          </p:nvPr>
        </p:nvSpPr>
        <p:spPr>
          <a:xfrm>
            <a:off x="457200" y="533400"/>
            <a:ext cx="8229600" cy="6248400"/>
          </a:xfrm>
        </p:spPr>
        <p:txBody>
          <a:bodyPr>
            <a:normAutofit fontScale="92500" lnSpcReduction="20000"/>
          </a:bodyPr>
          <a:lstStyle/>
          <a:p>
            <a:pPr marL="0" indent="0">
              <a:buNone/>
            </a:pPr>
            <a:r>
              <a:rPr lang="en-US" sz="1400" dirty="0" smtClean="0"/>
              <a:t>The </a:t>
            </a:r>
            <a:r>
              <a:rPr lang="en-US" sz="1400" dirty="0"/>
              <a:t>Distribution selection displays </a:t>
            </a:r>
            <a:r>
              <a:rPr lang="en-US" sz="1400" dirty="0" smtClean="0"/>
              <a:t>the </a:t>
            </a:r>
            <a:r>
              <a:rPr lang="en-US" sz="1400" dirty="0"/>
              <a:t>Requisition Distributions Summary screen.  This screen shows what account has been assigned to each requisition line. </a:t>
            </a:r>
          </a:p>
          <a:p>
            <a:pPr marL="0" indent="0">
              <a:buNone/>
            </a:pPr>
            <a:endParaRPr lang="en-US" sz="1400" dirty="0" smtClean="0"/>
          </a:p>
          <a:p>
            <a:pPr marL="0" indent="0">
              <a:buNone/>
            </a:pPr>
            <a:endParaRPr lang="en-US" sz="1400" dirty="0"/>
          </a:p>
          <a:p>
            <a:pPr marL="0" indent="0">
              <a:buNone/>
            </a:pPr>
            <a:endParaRPr lang="en-US" sz="1400" dirty="0" smtClean="0"/>
          </a:p>
          <a:p>
            <a:pPr marL="0" indent="0">
              <a:buNone/>
            </a:pPr>
            <a:endParaRPr lang="en-US" sz="1400" dirty="0"/>
          </a:p>
          <a:p>
            <a:pPr marL="0" indent="0">
              <a:buNone/>
            </a:pPr>
            <a:endParaRPr lang="en-US" sz="1400" dirty="0" smtClean="0"/>
          </a:p>
          <a:p>
            <a:pPr marL="0" indent="0">
              <a:buNone/>
            </a:pPr>
            <a:endParaRPr lang="en-US" sz="1400" dirty="0"/>
          </a:p>
          <a:p>
            <a:pPr marL="0" indent="0">
              <a:buNone/>
            </a:pPr>
            <a:endParaRPr lang="en-US" sz="1400" dirty="0" smtClean="0"/>
          </a:p>
          <a:p>
            <a:pPr marL="0" indent="0">
              <a:buNone/>
            </a:pPr>
            <a:endParaRPr lang="en-US" sz="1400" dirty="0"/>
          </a:p>
          <a:p>
            <a:pPr marL="0" indent="0">
              <a:buNone/>
            </a:pPr>
            <a:endParaRPr lang="en-US" sz="1400" dirty="0" smtClean="0"/>
          </a:p>
          <a:p>
            <a:pPr marL="0" indent="0">
              <a:buNone/>
            </a:pPr>
            <a:endParaRPr lang="en-US" sz="1400" dirty="0"/>
          </a:p>
          <a:p>
            <a:pPr marL="0" indent="0">
              <a:buNone/>
            </a:pPr>
            <a:endParaRPr lang="en-US" sz="1400" dirty="0" smtClean="0"/>
          </a:p>
          <a:p>
            <a:pPr marL="0" indent="0">
              <a:buNone/>
            </a:pPr>
            <a:endParaRPr lang="en-US" sz="1400" dirty="0"/>
          </a:p>
          <a:p>
            <a:pPr marL="0" indent="0">
              <a:buNone/>
            </a:pPr>
            <a:endParaRPr lang="en-US" sz="1400" dirty="0" smtClean="0"/>
          </a:p>
          <a:p>
            <a:pPr marL="0" indent="0">
              <a:buNone/>
            </a:pPr>
            <a:endParaRPr lang="en-US" sz="1400" dirty="0"/>
          </a:p>
          <a:p>
            <a:pPr marL="0" indent="0">
              <a:buNone/>
            </a:pPr>
            <a:endParaRPr lang="en-US" sz="1400" dirty="0" smtClean="0"/>
          </a:p>
          <a:p>
            <a:pPr marL="0" indent="0">
              <a:buNone/>
            </a:pPr>
            <a:endParaRPr lang="en-US" sz="1400" dirty="0"/>
          </a:p>
          <a:p>
            <a:pPr marL="0" indent="0">
              <a:buNone/>
            </a:pPr>
            <a:endParaRPr lang="en-US" sz="1400" dirty="0" smtClean="0"/>
          </a:p>
          <a:p>
            <a:pPr marL="0" indent="0">
              <a:buNone/>
            </a:pPr>
            <a:r>
              <a:rPr lang="en-US" sz="1400" dirty="0" smtClean="0"/>
              <a:t>Helpful Tips:</a:t>
            </a:r>
          </a:p>
          <a:p>
            <a:pPr marL="0" indent="0">
              <a:buNone/>
            </a:pPr>
            <a:endParaRPr lang="en-US" sz="1400" dirty="0"/>
          </a:p>
          <a:p>
            <a:pPr marL="0" indent="0">
              <a:buNone/>
            </a:pPr>
            <a:r>
              <a:rPr lang="en-US" sz="1400" u="sng" dirty="0"/>
              <a:t>Requisition </a:t>
            </a:r>
            <a:r>
              <a:rPr lang="en-US" sz="1400" u="sng" dirty="0" smtClean="0"/>
              <a:t>Status</a:t>
            </a:r>
            <a:endParaRPr lang="en-US" sz="1400" dirty="0"/>
          </a:p>
          <a:p>
            <a:pPr marL="0" indent="0">
              <a:buNone/>
            </a:pPr>
            <a:r>
              <a:rPr lang="en-US" sz="1400" dirty="0"/>
              <a:t> </a:t>
            </a:r>
          </a:p>
          <a:p>
            <a:pPr marL="0" indent="0">
              <a:buNone/>
            </a:pPr>
            <a:r>
              <a:rPr lang="en-US" sz="1400" dirty="0" smtClean="0"/>
              <a:t>Incomplete</a:t>
            </a:r>
            <a:r>
              <a:rPr lang="en-US" sz="1400" dirty="0"/>
              <a:t>: has never been submitted for approval</a:t>
            </a:r>
          </a:p>
          <a:p>
            <a:pPr marL="0" indent="0">
              <a:buNone/>
            </a:pPr>
            <a:r>
              <a:rPr lang="en-US" sz="1400" dirty="0"/>
              <a:t>In Process: has been submitted but not yet approved</a:t>
            </a:r>
          </a:p>
          <a:p>
            <a:pPr marL="0" indent="0">
              <a:buNone/>
            </a:pPr>
            <a:r>
              <a:rPr lang="en-US" sz="1400" dirty="0"/>
              <a:t>Rejected: has been rejected by </a:t>
            </a:r>
            <a:r>
              <a:rPr lang="en-US" sz="1400" dirty="0" smtClean="0"/>
              <a:t>the </a:t>
            </a:r>
            <a:r>
              <a:rPr lang="en-US" sz="1400" dirty="0"/>
              <a:t>approver</a:t>
            </a:r>
          </a:p>
          <a:p>
            <a:pPr marL="0" indent="0">
              <a:buNone/>
            </a:pPr>
            <a:r>
              <a:rPr lang="en-US" sz="1400" dirty="0"/>
              <a:t>Returned: was approved and returned by PSO  (incorrect distribution account for example)</a:t>
            </a:r>
          </a:p>
          <a:p>
            <a:pPr marL="0" indent="0">
              <a:buNone/>
            </a:pPr>
            <a:r>
              <a:rPr lang="en-US" sz="1400" dirty="0"/>
              <a:t>Approved: has been </a:t>
            </a:r>
            <a:r>
              <a:rPr lang="en-US" sz="1400" dirty="0" smtClean="0"/>
              <a:t>approved – Please Note:  When a requisition has been approved, you will no longer be able to open it.</a:t>
            </a:r>
            <a:endParaRPr lang="en-US" sz="1400" dirty="0"/>
          </a:p>
          <a:p>
            <a:pPr marL="0" indent="0">
              <a:buNone/>
            </a:pPr>
            <a:r>
              <a:rPr lang="en-US" sz="1400" dirty="0"/>
              <a:t> </a:t>
            </a:r>
          </a:p>
          <a:p>
            <a:pPr marL="0" indent="0">
              <a:buNone/>
            </a:pPr>
            <a:endParaRPr lang="en-US" sz="1400" dirty="0"/>
          </a:p>
        </p:txBody>
      </p:sp>
      <p:pic>
        <p:nvPicPr>
          <p:cNvPr id="4" name="Picture 3"/>
          <p:cNvPicPr>
            <a:picLocks noChangeAspect="1"/>
          </p:cNvPicPr>
          <p:nvPr/>
        </p:nvPicPr>
        <p:blipFill>
          <a:blip r:embed="rId2"/>
          <a:stretch>
            <a:fillRect/>
          </a:stretch>
        </p:blipFill>
        <p:spPr>
          <a:xfrm>
            <a:off x="1524000" y="1295400"/>
            <a:ext cx="5186019" cy="2813213"/>
          </a:xfrm>
          <a:prstGeom prst="rect">
            <a:avLst/>
          </a:prstGeom>
        </p:spPr>
      </p:pic>
      <p:sp>
        <p:nvSpPr>
          <p:cNvPr id="5" name="Slide Number Placeholder 4"/>
          <p:cNvSpPr>
            <a:spLocks noGrp="1"/>
          </p:cNvSpPr>
          <p:nvPr>
            <p:ph type="sldNum" sz="quarter" idx="12"/>
          </p:nvPr>
        </p:nvSpPr>
        <p:spPr/>
        <p:txBody>
          <a:bodyPr/>
          <a:lstStyle/>
          <a:p>
            <a:fld id="{D4AACCCE-BDDB-49C7-97ED-4810929A0B82}" type="slidenum">
              <a:rPr lang="en-US" smtClean="0"/>
              <a:t>35</a:t>
            </a:fld>
            <a:endParaRPr lang="en-US"/>
          </a:p>
        </p:txBody>
      </p:sp>
    </p:spTree>
    <p:extLst>
      <p:ext uri="{BB962C8B-B14F-4D97-AF65-F5344CB8AC3E}">
        <p14:creationId xmlns:p14="http://schemas.microsoft.com/office/powerpoint/2010/main" val="10931762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rmAutofit/>
          </a:bodyPr>
          <a:lstStyle/>
          <a:p>
            <a:pPr algn="l"/>
            <a:r>
              <a:rPr lang="en-US" sz="2400" dirty="0" smtClean="0"/>
              <a:t>Lesson 5:  View Action History</a:t>
            </a:r>
            <a:endParaRPr lang="en-US" sz="2400" dirty="0"/>
          </a:p>
        </p:txBody>
      </p:sp>
      <p:sp>
        <p:nvSpPr>
          <p:cNvPr id="3" name="Content Placeholder 2"/>
          <p:cNvSpPr>
            <a:spLocks noGrp="1"/>
          </p:cNvSpPr>
          <p:nvPr>
            <p:ph idx="1"/>
          </p:nvPr>
        </p:nvSpPr>
        <p:spPr>
          <a:xfrm>
            <a:off x="457199" y="533400"/>
            <a:ext cx="8474079" cy="6172200"/>
          </a:xfrm>
        </p:spPr>
        <p:txBody>
          <a:bodyPr/>
          <a:lstStyle/>
          <a:p>
            <a:pPr marL="0" indent="0">
              <a:buNone/>
            </a:pPr>
            <a:r>
              <a:rPr lang="en-US" sz="1400" dirty="0" smtClean="0"/>
              <a:t>Rebecca </a:t>
            </a:r>
            <a:r>
              <a:rPr lang="en-US" sz="1400" dirty="0"/>
              <a:t>created a requisition some time ago, and </a:t>
            </a:r>
            <a:r>
              <a:rPr lang="en-US" sz="1400" dirty="0" smtClean="0"/>
              <a:t>she </a:t>
            </a:r>
            <a:r>
              <a:rPr lang="en-US" sz="1400" dirty="0"/>
              <a:t>wants to know why </a:t>
            </a:r>
            <a:r>
              <a:rPr lang="en-US" sz="1400" dirty="0" smtClean="0"/>
              <a:t>she </a:t>
            </a:r>
            <a:r>
              <a:rPr lang="en-US" sz="1400" dirty="0"/>
              <a:t>still hasn’t received </a:t>
            </a:r>
            <a:r>
              <a:rPr lang="en-US" sz="1400" dirty="0" smtClean="0"/>
              <a:t>the </a:t>
            </a:r>
            <a:r>
              <a:rPr lang="en-US" sz="1400" dirty="0"/>
              <a:t>items.  To determine what happened to </a:t>
            </a:r>
            <a:r>
              <a:rPr lang="en-US" sz="1400" dirty="0" smtClean="0"/>
              <a:t>her </a:t>
            </a:r>
            <a:r>
              <a:rPr lang="en-US" sz="1400" dirty="0"/>
              <a:t>requisition, </a:t>
            </a:r>
            <a:r>
              <a:rPr lang="en-US" sz="1400" dirty="0" smtClean="0"/>
              <a:t>she </a:t>
            </a:r>
            <a:r>
              <a:rPr lang="en-US" sz="1400" dirty="0"/>
              <a:t>needs to view </a:t>
            </a:r>
            <a:r>
              <a:rPr lang="en-US" sz="1400" dirty="0" smtClean="0"/>
              <a:t>the </a:t>
            </a:r>
            <a:r>
              <a:rPr lang="en-US" sz="1400" dirty="0"/>
              <a:t>Action History of </a:t>
            </a:r>
            <a:r>
              <a:rPr lang="en-US" sz="1400" dirty="0" smtClean="0"/>
              <a:t>the </a:t>
            </a:r>
            <a:r>
              <a:rPr lang="en-US" sz="1400" dirty="0"/>
              <a:t>requisition in question</a:t>
            </a:r>
            <a:r>
              <a:rPr lang="en-US" sz="1400" dirty="0" smtClean="0"/>
              <a:t>.</a:t>
            </a:r>
          </a:p>
          <a:p>
            <a:pPr marL="0" indent="0">
              <a:buNone/>
            </a:pPr>
            <a:endParaRPr lang="en-US" sz="1400" dirty="0" smtClean="0"/>
          </a:p>
          <a:p>
            <a:pPr marL="0" indent="0">
              <a:buNone/>
            </a:pPr>
            <a:r>
              <a:rPr lang="en-US" sz="1400" dirty="0" smtClean="0"/>
              <a:t>To </a:t>
            </a:r>
            <a:r>
              <a:rPr lang="en-US" sz="1400" dirty="0"/>
              <a:t>look up </a:t>
            </a:r>
            <a:r>
              <a:rPr lang="en-US" sz="1400" dirty="0" smtClean="0"/>
              <a:t>the </a:t>
            </a:r>
            <a:r>
              <a:rPr lang="en-US" sz="1400" dirty="0"/>
              <a:t>requisition, go to </a:t>
            </a:r>
            <a:r>
              <a:rPr lang="en-US" sz="1400" dirty="0" smtClean="0"/>
              <a:t>the </a:t>
            </a:r>
            <a:r>
              <a:rPr lang="en-US" sz="1400" dirty="0"/>
              <a:t>Navigator-RIT-Purchasing Requestor screen and double-click on Requisition Summary.  This displays </a:t>
            </a:r>
            <a:r>
              <a:rPr lang="en-US" sz="1400" dirty="0" smtClean="0"/>
              <a:t>the </a:t>
            </a:r>
            <a:r>
              <a:rPr lang="en-US" sz="1400" dirty="0"/>
              <a:t>Find </a:t>
            </a:r>
            <a:r>
              <a:rPr lang="en-US" sz="1400" dirty="0" smtClean="0"/>
              <a:t>Requisitions </a:t>
            </a:r>
            <a:r>
              <a:rPr lang="en-US" sz="1400" dirty="0"/>
              <a:t>window</a:t>
            </a:r>
            <a:r>
              <a:rPr lang="en-US" sz="1400" dirty="0" smtClean="0"/>
              <a:t>.</a:t>
            </a:r>
          </a:p>
          <a:p>
            <a:pPr marL="0" indent="0">
              <a:buNone/>
            </a:pPr>
            <a:endParaRPr lang="en-US" sz="1400" dirty="0"/>
          </a:p>
          <a:p>
            <a:pPr marL="0" indent="0">
              <a:buNone/>
            </a:pPr>
            <a:r>
              <a:rPr lang="en-US" sz="1400" dirty="0" smtClean="0"/>
              <a:t>Rebecca views her </a:t>
            </a:r>
            <a:r>
              <a:rPr lang="en-US" sz="1400" dirty="0"/>
              <a:t>list of </a:t>
            </a:r>
            <a:r>
              <a:rPr lang="en-US" sz="1400" dirty="0" smtClean="0"/>
              <a:t>the </a:t>
            </a:r>
            <a:r>
              <a:rPr lang="en-US" sz="1400" dirty="0"/>
              <a:t>requisitions by leaving </a:t>
            </a:r>
            <a:r>
              <a:rPr lang="en-US" sz="1400" dirty="0" smtClean="0"/>
              <a:t>the </a:t>
            </a:r>
          </a:p>
          <a:p>
            <a:pPr marL="0" indent="0">
              <a:buNone/>
            </a:pPr>
            <a:r>
              <a:rPr lang="en-US" sz="1400" dirty="0"/>
              <a:t>r</a:t>
            </a:r>
            <a:r>
              <a:rPr lang="en-US" sz="1400" dirty="0" smtClean="0"/>
              <a:t>equisition </a:t>
            </a:r>
            <a:r>
              <a:rPr lang="en-US" sz="1400" dirty="0"/>
              <a:t>n</a:t>
            </a:r>
            <a:r>
              <a:rPr lang="en-US" sz="1400" dirty="0" smtClean="0"/>
              <a:t>umber </a:t>
            </a:r>
            <a:r>
              <a:rPr lang="en-US" sz="1400" dirty="0"/>
              <a:t>field </a:t>
            </a:r>
            <a:r>
              <a:rPr lang="en-US" sz="1400" dirty="0" smtClean="0"/>
              <a:t>blank, selecting her</a:t>
            </a:r>
          </a:p>
          <a:p>
            <a:pPr marL="0" indent="0">
              <a:buNone/>
            </a:pPr>
            <a:r>
              <a:rPr lang="en-US" sz="1400" dirty="0"/>
              <a:t>n</a:t>
            </a:r>
            <a:r>
              <a:rPr lang="en-US" sz="1400" dirty="0" smtClean="0"/>
              <a:t>ame as Preparer </a:t>
            </a:r>
            <a:r>
              <a:rPr lang="en-US" sz="1400" dirty="0"/>
              <a:t>and verifying that </a:t>
            </a:r>
            <a:endParaRPr lang="en-US" sz="1400" dirty="0" smtClean="0"/>
          </a:p>
          <a:p>
            <a:pPr marL="0" indent="0">
              <a:buNone/>
            </a:pPr>
            <a:r>
              <a:rPr lang="en-US" sz="1400" dirty="0" smtClean="0"/>
              <a:t>“Headers” </a:t>
            </a:r>
            <a:r>
              <a:rPr lang="en-US" sz="1400" dirty="0"/>
              <a:t>is selected in </a:t>
            </a:r>
            <a:r>
              <a:rPr lang="en-US" sz="1400" dirty="0" smtClean="0"/>
              <a:t>the </a:t>
            </a:r>
            <a:r>
              <a:rPr lang="en-US" sz="1400" dirty="0"/>
              <a:t>Results box.  </a:t>
            </a:r>
          </a:p>
          <a:p>
            <a:pPr marL="0" indent="0">
              <a:buNone/>
            </a:pPr>
            <a:endParaRPr lang="en-US" sz="1400" dirty="0"/>
          </a:p>
          <a:p>
            <a:pPr marL="0" indent="0">
              <a:buNone/>
            </a:pPr>
            <a:r>
              <a:rPr lang="en-US" sz="1400" dirty="0" smtClean="0"/>
              <a:t>  </a:t>
            </a:r>
          </a:p>
          <a:p>
            <a:pPr marL="0" indent="0">
              <a:buNone/>
            </a:pPr>
            <a:endParaRPr lang="en-US" sz="1400" dirty="0"/>
          </a:p>
          <a:p>
            <a:pPr marL="0" indent="0">
              <a:buNone/>
            </a:pPr>
            <a:endParaRPr lang="en-US" sz="1400" dirty="0"/>
          </a:p>
          <a:p>
            <a:pPr marL="0" indent="0">
              <a:buNone/>
            </a:pPr>
            <a:endParaRPr lang="en-US" sz="1400" dirty="0"/>
          </a:p>
          <a:p>
            <a:pPr marL="0" indent="0">
              <a:buNone/>
            </a:pPr>
            <a:endParaRPr lang="en-US" dirty="0"/>
          </a:p>
        </p:txBody>
      </p:sp>
      <p:pic>
        <p:nvPicPr>
          <p:cNvPr id="4" name="Picture 3"/>
          <p:cNvPicPr>
            <a:picLocks noChangeAspect="1"/>
          </p:cNvPicPr>
          <p:nvPr/>
        </p:nvPicPr>
        <p:blipFill>
          <a:blip r:embed="rId2"/>
          <a:stretch>
            <a:fillRect/>
          </a:stretch>
        </p:blipFill>
        <p:spPr>
          <a:xfrm>
            <a:off x="4876800" y="1828800"/>
            <a:ext cx="4054479" cy="2590362"/>
          </a:xfrm>
          <a:prstGeom prst="rect">
            <a:avLst/>
          </a:prstGeom>
        </p:spPr>
      </p:pic>
      <p:pic>
        <p:nvPicPr>
          <p:cNvPr id="5" name="Picture 4"/>
          <p:cNvPicPr>
            <a:picLocks noChangeAspect="1"/>
          </p:cNvPicPr>
          <p:nvPr/>
        </p:nvPicPr>
        <p:blipFill>
          <a:blip r:embed="rId3"/>
          <a:stretch>
            <a:fillRect/>
          </a:stretch>
        </p:blipFill>
        <p:spPr>
          <a:xfrm>
            <a:off x="914400" y="4230561"/>
            <a:ext cx="4495457" cy="2435040"/>
          </a:xfrm>
          <a:prstGeom prst="rect">
            <a:avLst/>
          </a:prstGeom>
        </p:spPr>
      </p:pic>
      <p:sp>
        <p:nvSpPr>
          <p:cNvPr id="6" name="Slide Number Placeholder 5"/>
          <p:cNvSpPr>
            <a:spLocks noGrp="1"/>
          </p:cNvSpPr>
          <p:nvPr>
            <p:ph type="sldNum" sz="quarter" idx="12"/>
          </p:nvPr>
        </p:nvSpPr>
        <p:spPr/>
        <p:txBody>
          <a:bodyPr/>
          <a:lstStyle/>
          <a:p>
            <a:fld id="{D4AACCCE-BDDB-49C7-97ED-4810929A0B82}" type="slidenum">
              <a:rPr lang="en-US" smtClean="0"/>
              <a:t>36</a:t>
            </a:fld>
            <a:endParaRPr lang="en-US"/>
          </a:p>
        </p:txBody>
      </p:sp>
    </p:spTree>
    <p:extLst>
      <p:ext uri="{BB962C8B-B14F-4D97-AF65-F5344CB8AC3E}">
        <p14:creationId xmlns:p14="http://schemas.microsoft.com/office/powerpoint/2010/main" val="7593218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a:bodyPr>
          <a:lstStyle/>
          <a:p>
            <a:pPr algn="l"/>
            <a:r>
              <a:rPr lang="en-US" sz="2400" dirty="0"/>
              <a:t>Lesson 5:  View Action History</a:t>
            </a:r>
          </a:p>
        </p:txBody>
      </p:sp>
      <p:sp>
        <p:nvSpPr>
          <p:cNvPr id="3" name="Content Placeholder 2"/>
          <p:cNvSpPr>
            <a:spLocks noGrp="1"/>
          </p:cNvSpPr>
          <p:nvPr>
            <p:ph idx="1"/>
          </p:nvPr>
        </p:nvSpPr>
        <p:spPr>
          <a:xfrm>
            <a:off x="457200" y="609600"/>
            <a:ext cx="8229600" cy="6019800"/>
          </a:xfrm>
        </p:spPr>
        <p:txBody>
          <a:bodyPr/>
          <a:lstStyle/>
          <a:p>
            <a:pPr marL="0" indent="0">
              <a:buNone/>
            </a:pPr>
            <a:r>
              <a:rPr lang="en-US" sz="1400" dirty="0" smtClean="0"/>
              <a:t>Rebecca </a:t>
            </a:r>
            <a:r>
              <a:rPr lang="en-US" sz="1400" dirty="0"/>
              <a:t>places </a:t>
            </a:r>
            <a:r>
              <a:rPr lang="en-US" sz="1400" dirty="0" smtClean="0"/>
              <a:t>the </a:t>
            </a:r>
            <a:r>
              <a:rPr lang="en-US" sz="1400" dirty="0"/>
              <a:t>cursor in </a:t>
            </a:r>
            <a:r>
              <a:rPr lang="en-US" sz="1400" dirty="0" smtClean="0"/>
              <a:t>the </a:t>
            </a:r>
            <a:r>
              <a:rPr lang="en-US" sz="1400" dirty="0"/>
              <a:t>Requisition Number field of </a:t>
            </a:r>
            <a:r>
              <a:rPr lang="en-US" sz="1400" dirty="0" smtClean="0"/>
              <a:t>the </a:t>
            </a:r>
            <a:r>
              <a:rPr lang="en-US" sz="1400" dirty="0"/>
              <a:t>requisition </a:t>
            </a:r>
            <a:r>
              <a:rPr lang="en-US" sz="1400" dirty="0" smtClean="0"/>
              <a:t>she </a:t>
            </a:r>
            <a:r>
              <a:rPr lang="en-US" sz="1400" dirty="0"/>
              <a:t>needs.  S</a:t>
            </a:r>
            <a:r>
              <a:rPr lang="en-US" sz="1400" dirty="0" smtClean="0"/>
              <a:t>he </a:t>
            </a:r>
            <a:r>
              <a:rPr lang="en-US" sz="1400" dirty="0"/>
              <a:t>clicks once to select </a:t>
            </a:r>
            <a:r>
              <a:rPr lang="en-US" sz="1400" dirty="0" smtClean="0"/>
              <a:t>the </a:t>
            </a:r>
            <a:r>
              <a:rPr lang="en-US" sz="1400" dirty="0"/>
              <a:t>requisition.  </a:t>
            </a:r>
            <a:r>
              <a:rPr lang="en-US" sz="1400" dirty="0" smtClean="0"/>
              <a:t>Then she </a:t>
            </a:r>
            <a:r>
              <a:rPr lang="en-US" sz="1400" dirty="0"/>
              <a:t>clicks once on “Tools” in </a:t>
            </a:r>
            <a:r>
              <a:rPr lang="en-US" sz="1400" dirty="0" smtClean="0"/>
              <a:t>the </a:t>
            </a:r>
            <a:r>
              <a:rPr lang="en-US" sz="1400" dirty="0"/>
              <a:t>Toolbar and selects View Action History from </a:t>
            </a:r>
            <a:r>
              <a:rPr lang="en-US" sz="1400" dirty="0" smtClean="0"/>
              <a:t>the </a:t>
            </a:r>
            <a:r>
              <a:rPr lang="en-US" sz="1400" dirty="0"/>
              <a:t>drop down menu.  </a:t>
            </a:r>
          </a:p>
          <a:p>
            <a:pPr marL="0" indent="0">
              <a:buNone/>
            </a:pPr>
            <a:r>
              <a:rPr lang="en-US" sz="1400" dirty="0"/>
              <a:t> </a:t>
            </a:r>
          </a:p>
          <a:p>
            <a:endParaRPr lang="en-US" dirty="0"/>
          </a:p>
        </p:txBody>
      </p:sp>
      <p:pic>
        <p:nvPicPr>
          <p:cNvPr id="4" name="Picture 3"/>
          <p:cNvPicPr>
            <a:picLocks noChangeAspect="1"/>
          </p:cNvPicPr>
          <p:nvPr/>
        </p:nvPicPr>
        <p:blipFill>
          <a:blip r:embed="rId2"/>
          <a:stretch>
            <a:fillRect/>
          </a:stretch>
        </p:blipFill>
        <p:spPr>
          <a:xfrm>
            <a:off x="1295400" y="1371600"/>
            <a:ext cx="5476190" cy="533333"/>
          </a:xfrm>
          <a:prstGeom prst="rect">
            <a:avLst/>
          </a:prstGeom>
        </p:spPr>
      </p:pic>
      <p:pic>
        <p:nvPicPr>
          <p:cNvPr id="5" name="Picture 4"/>
          <p:cNvPicPr>
            <a:picLocks noChangeAspect="1"/>
          </p:cNvPicPr>
          <p:nvPr/>
        </p:nvPicPr>
        <p:blipFill>
          <a:blip r:embed="rId3"/>
          <a:stretch>
            <a:fillRect/>
          </a:stretch>
        </p:blipFill>
        <p:spPr>
          <a:xfrm>
            <a:off x="1295400" y="1904933"/>
            <a:ext cx="5485714" cy="2809524"/>
          </a:xfrm>
          <a:prstGeom prst="rect">
            <a:avLst/>
          </a:prstGeom>
        </p:spPr>
      </p:pic>
      <p:sp>
        <p:nvSpPr>
          <p:cNvPr id="6" name="Slide Number Placeholder 5"/>
          <p:cNvSpPr>
            <a:spLocks noGrp="1"/>
          </p:cNvSpPr>
          <p:nvPr>
            <p:ph type="sldNum" sz="quarter" idx="12"/>
          </p:nvPr>
        </p:nvSpPr>
        <p:spPr/>
        <p:txBody>
          <a:bodyPr/>
          <a:lstStyle/>
          <a:p>
            <a:fld id="{D4AACCCE-BDDB-49C7-97ED-4810929A0B82}" type="slidenum">
              <a:rPr lang="en-US" smtClean="0"/>
              <a:t>37</a:t>
            </a:fld>
            <a:endParaRPr lang="en-US"/>
          </a:p>
        </p:txBody>
      </p:sp>
    </p:spTree>
    <p:extLst>
      <p:ext uri="{BB962C8B-B14F-4D97-AF65-F5344CB8AC3E}">
        <p14:creationId xmlns:p14="http://schemas.microsoft.com/office/powerpoint/2010/main" val="33396921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a:bodyPr>
          <a:lstStyle/>
          <a:p>
            <a:pPr algn="l"/>
            <a:r>
              <a:rPr lang="en-US" sz="2400" dirty="0"/>
              <a:t>Lesson 5:  View Action History</a:t>
            </a:r>
          </a:p>
        </p:txBody>
      </p:sp>
      <p:sp>
        <p:nvSpPr>
          <p:cNvPr id="3" name="Content Placeholder 2"/>
          <p:cNvSpPr>
            <a:spLocks noGrp="1"/>
          </p:cNvSpPr>
          <p:nvPr>
            <p:ph idx="1"/>
          </p:nvPr>
        </p:nvSpPr>
        <p:spPr>
          <a:xfrm>
            <a:off x="228600" y="572961"/>
            <a:ext cx="8763000" cy="6096000"/>
          </a:xfrm>
        </p:spPr>
        <p:txBody>
          <a:bodyPr>
            <a:normAutofit/>
          </a:bodyPr>
          <a:lstStyle/>
          <a:p>
            <a:pPr marL="0" indent="0">
              <a:buNone/>
            </a:pPr>
            <a:r>
              <a:rPr lang="en-US" sz="1400" dirty="0"/>
              <a:t>Since </a:t>
            </a:r>
            <a:r>
              <a:rPr lang="en-US" sz="1400" dirty="0" smtClean="0"/>
              <a:t>Rebecca’s </a:t>
            </a:r>
            <a:r>
              <a:rPr lang="en-US" sz="1400" dirty="0"/>
              <a:t>requisition status is In Process, </a:t>
            </a:r>
            <a:r>
              <a:rPr lang="en-US" sz="1400" dirty="0" smtClean="0"/>
              <a:t>she </a:t>
            </a:r>
            <a:r>
              <a:rPr lang="en-US" sz="1400" dirty="0"/>
              <a:t>is able to view </a:t>
            </a:r>
            <a:r>
              <a:rPr lang="en-US" sz="1400" dirty="0" smtClean="0"/>
              <a:t>the </a:t>
            </a:r>
            <a:r>
              <a:rPr lang="en-US" sz="1400" dirty="0"/>
              <a:t>history</a:t>
            </a:r>
            <a:r>
              <a:rPr lang="en-US" sz="1400" dirty="0" smtClean="0"/>
              <a:t>.</a:t>
            </a:r>
          </a:p>
          <a:p>
            <a:pPr marL="0" indent="0">
              <a:buNone/>
            </a:pPr>
            <a:endParaRPr lang="en-US" sz="1400" dirty="0"/>
          </a:p>
          <a:p>
            <a:pPr marL="0" indent="0">
              <a:buNone/>
            </a:pPr>
            <a:endParaRPr lang="en-US" sz="1400" dirty="0" smtClean="0"/>
          </a:p>
          <a:p>
            <a:pPr marL="0" indent="0">
              <a:buNone/>
            </a:pPr>
            <a:endParaRPr lang="en-US" sz="1400" dirty="0"/>
          </a:p>
          <a:p>
            <a:pPr marL="0" indent="0">
              <a:buNone/>
            </a:pPr>
            <a:endParaRPr lang="en-US" sz="1400" dirty="0" smtClean="0"/>
          </a:p>
          <a:p>
            <a:pPr marL="0" indent="0">
              <a:buNone/>
            </a:pPr>
            <a:endParaRPr lang="en-US" sz="1400" dirty="0"/>
          </a:p>
          <a:p>
            <a:pPr marL="0" indent="0">
              <a:buNone/>
            </a:pPr>
            <a:endParaRPr lang="en-US" sz="1400" dirty="0" smtClean="0"/>
          </a:p>
          <a:p>
            <a:pPr marL="0" indent="0">
              <a:buNone/>
            </a:pPr>
            <a:endParaRPr lang="en-US" sz="1400" dirty="0"/>
          </a:p>
          <a:p>
            <a:pPr marL="0" indent="0">
              <a:buNone/>
            </a:pPr>
            <a:endParaRPr lang="en-US" sz="1400" dirty="0" smtClean="0"/>
          </a:p>
          <a:p>
            <a:pPr marL="0" indent="0">
              <a:buNone/>
            </a:pPr>
            <a:endParaRPr lang="en-US" sz="1400" dirty="0"/>
          </a:p>
          <a:p>
            <a:pPr marL="0" indent="0">
              <a:buNone/>
            </a:pPr>
            <a:endParaRPr lang="en-US" sz="1400" dirty="0" smtClean="0"/>
          </a:p>
          <a:p>
            <a:pPr marL="0" indent="0">
              <a:buNone/>
            </a:pPr>
            <a:r>
              <a:rPr lang="en-US" sz="1400" u="sng" dirty="0" smtClean="0"/>
              <a:t>Tip</a:t>
            </a:r>
            <a:endParaRPr lang="en-US" sz="1400" dirty="0"/>
          </a:p>
          <a:p>
            <a:pPr marL="0" indent="0">
              <a:buNone/>
            </a:pPr>
            <a:r>
              <a:rPr lang="en-US" sz="1400" dirty="0"/>
              <a:t>To see if an approved  requisition has a PO assigned </a:t>
            </a:r>
            <a:endParaRPr lang="en-US" sz="1400" dirty="0" smtClean="0"/>
          </a:p>
          <a:p>
            <a:pPr marL="0" indent="0">
              <a:buNone/>
            </a:pPr>
            <a:r>
              <a:rPr lang="en-US" sz="1400" dirty="0" smtClean="0"/>
              <a:t>to </a:t>
            </a:r>
            <a:r>
              <a:rPr lang="en-US" sz="1400" dirty="0"/>
              <a:t>it, type </a:t>
            </a:r>
            <a:r>
              <a:rPr lang="en-US" sz="1400" dirty="0" smtClean="0"/>
              <a:t>the </a:t>
            </a:r>
            <a:r>
              <a:rPr lang="en-US" sz="1400" dirty="0"/>
              <a:t>requisition number into </a:t>
            </a:r>
            <a:r>
              <a:rPr lang="en-US" sz="1400" dirty="0" smtClean="0"/>
              <a:t>the requisition</a:t>
            </a:r>
          </a:p>
          <a:p>
            <a:pPr marL="0" indent="0">
              <a:buNone/>
            </a:pPr>
            <a:r>
              <a:rPr lang="en-US" sz="1400" dirty="0" smtClean="0"/>
              <a:t>summary </a:t>
            </a:r>
            <a:r>
              <a:rPr lang="en-US" sz="1400" dirty="0"/>
              <a:t>window and select “Lines</a:t>
            </a:r>
            <a:r>
              <a:rPr lang="en-US" sz="1400" dirty="0" smtClean="0"/>
              <a:t>” in the Results Box.  </a:t>
            </a:r>
          </a:p>
          <a:p>
            <a:pPr marL="0" indent="0">
              <a:buNone/>
            </a:pPr>
            <a:r>
              <a:rPr lang="en-US" sz="1400" dirty="0" smtClean="0"/>
              <a:t>When the requisition </a:t>
            </a:r>
            <a:r>
              <a:rPr lang="en-US" sz="1400" dirty="0"/>
              <a:t>lines window comes up, scroll to </a:t>
            </a:r>
            <a:endParaRPr lang="en-US" sz="1400" dirty="0" smtClean="0"/>
          </a:p>
          <a:p>
            <a:pPr marL="0" indent="0">
              <a:buNone/>
            </a:pPr>
            <a:r>
              <a:rPr lang="en-US" sz="1400" dirty="0" smtClean="0"/>
              <a:t>the right to the </a:t>
            </a:r>
            <a:r>
              <a:rPr lang="en-US" sz="1400" dirty="0"/>
              <a:t>Order Number field. If </a:t>
            </a:r>
            <a:r>
              <a:rPr lang="en-US" sz="1400" dirty="0" smtClean="0"/>
              <a:t>the </a:t>
            </a:r>
            <a:r>
              <a:rPr lang="en-US" sz="1400" dirty="0"/>
              <a:t>PO has been </a:t>
            </a:r>
            <a:endParaRPr lang="en-US" sz="1400" dirty="0" smtClean="0"/>
          </a:p>
          <a:p>
            <a:pPr marL="0" indent="0">
              <a:buNone/>
            </a:pPr>
            <a:r>
              <a:rPr lang="en-US" sz="1400" dirty="0" smtClean="0"/>
              <a:t>processed</a:t>
            </a:r>
            <a:r>
              <a:rPr lang="en-US" sz="1400" dirty="0"/>
              <a:t>, you will see a six digit number in </a:t>
            </a:r>
            <a:endParaRPr lang="en-US" sz="1400" dirty="0" smtClean="0"/>
          </a:p>
          <a:p>
            <a:pPr marL="0" indent="0">
              <a:buNone/>
            </a:pPr>
            <a:r>
              <a:rPr lang="en-US" sz="1400" dirty="0" smtClean="0"/>
              <a:t>that </a:t>
            </a:r>
            <a:r>
              <a:rPr lang="en-US" sz="1400" dirty="0"/>
              <a:t>field .</a:t>
            </a:r>
            <a:r>
              <a:rPr lang="en-US" sz="1400" b="1" dirty="0"/>
              <a:t/>
            </a:r>
            <a:br>
              <a:rPr lang="en-US" sz="1400" b="1" dirty="0"/>
            </a:br>
            <a:r>
              <a:rPr lang="en-US" sz="1400" dirty="0"/>
              <a:t> </a:t>
            </a:r>
          </a:p>
        </p:txBody>
      </p:sp>
      <p:pic>
        <p:nvPicPr>
          <p:cNvPr id="4" name="Picture 3"/>
          <p:cNvPicPr>
            <a:picLocks noChangeAspect="1"/>
          </p:cNvPicPr>
          <p:nvPr/>
        </p:nvPicPr>
        <p:blipFill>
          <a:blip r:embed="rId2"/>
          <a:stretch>
            <a:fillRect/>
          </a:stretch>
        </p:blipFill>
        <p:spPr>
          <a:xfrm>
            <a:off x="304800" y="1049890"/>
            <a:ext cx="4648200" cy="2158956"/>
          </a:xfrm>
          <a:prstGeom prst="rect">
            <a:avLst/>
          </a:prstGeom>
        </p:spPr>
      </p:pic>
      <p:sp>
        <p:nvSpPr>
          <p:cNvPr id="6" name="Slide Number Placeholder 5"/>
          <p:cNvSpPr>
            <a:spLocks noGrp="1"/>
          </p:cNvSpPr>
          <p:nvPr>
            <p:ph type="sldNum" sz="quarter" idx="12"/>
          </p:nvPr>
        </p:nvSpPr>
        <p:spPr/>
        <p:txBody>
          <a:bodyPr/>
          <a:lstStyle/>
          <a:p>
            <a:fld id="{D4AACCCE-BDDB-49C7-97ED-4810929A0B82}" type="slidenum">
              <a:rPr lang="en-US" smtClean="0"/>
              <a:t>38</a:t>
            </a:fld>
            <a:endParaRPr lang="en-US"/>
          </a:p>
        </p:txBody>
      </p:sp>
      <p:pic>
        <p:nvPicPr>
          <p:cNvPr id="7" name="Picture 6"/>
          <p:cNvPicPr>
            <a:picLocks noChangeAspect="1"/>
          </p:cNvPicPr>
          <p:nvPr/>
        </p:nvPicPr>
        <p:blipFill>
          <a:blip r:embed="rId3"/>
          <a:stretch>
            <a:fillRect/>
          </a:stretch>
        </p:blipFill>
        <p:spPr>
          <a:xfrm>
            <a:off x="4953000" y="1600200"/>
            <a:ext cx="3893099" cy="2519362"/>
          </a:xfrm>
          <a:prstGeom prst="rect">
            <a:avLst/>
          </a:prstGeom>
        </p:spPr>
      </p:pic>
      <p:sp>
        <p:nvSpPr>
          <p:cNvPr id="8" name="Rectangle 7"/>
          <p:cNvSpPr/>
          <p:nvPr/>
        </p:nvSpPr>
        <p:spPr>
          <a:xfrm>
            <a:off x="7848600" y="2819400"/>
            <a:ext cx="914400" cy="914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stretch>
            <a:fillRect/>
          </a:stretch>
        </p:blipFill>
        <p:spPr>
          <a:xfrm>
            <a:off x="4457700" y="4264388"/>
            <a:ext cx="4229100" cy="2313500"/>
          </a:xfrm>
          <a:prstGeom prst="rect">
            <a:avLst/>
          </a:prstGeom>
        </p:spPr>
      </p:pic>
      <p:sp>
        <p:nvSpPr>
          <p:cNvPr id="10" name="Rectangle 9"/>
          <p:cNvSpPr/>
          <p:nvPr/>
        </p:nvSpPr>
        <p:spPr>
          <a:xfrm>
            <a:off x="6629400" y="4306761"/>
            <a:ext cx="762000" cy="16608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64199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fontScale="90000"/>
          </a:bodyPr>
          <a:lstStyle/>
          <a:p>
            <a:pPr algn="l"/>
            <a:r>
              <a:rPr lang="en-US" sz="2400" dirty="0" smtClean="0"/>
              <a:t/>
            </a:r>
            <a:br>
              <a:rPr lang="en-US" sz="2400" dirty="0" smtClean="0"/>
            </a:br>
            <a:r>
              <a:rPr lang="en-US" sz="2400" dirty="0" smtClean="0"/>
              <a:t>Lesson 6:  Modifying </a:t>
            </a:r>
            <a:r>
              <a:rPr lang="en-US" sz="2400" dirty="0"/>
              <a:t>a Requisition</a:t>
            </a:r>
            <a:br>
              <a:rPr lang="en-US" sz="2400" dirty="0"/>
            </a:br>
            <a:endParaRPr lang="en-US" sz="2400" dirty="0"/>
          </a:p>
        </p:txBody>
      </p:sp>
      <p:sp>
        <p:nvSpPr>
          <p:cNvPr id="3" name="Content Placeholder 2"/>
          <p:cNvSpPr>
            <a:spLocks noGrp="1"/>
          </p:cNvSpPr>
          <p:nvPr>
            <p:ph idx="1"/>
          </p:nvPr>
        </p:nvSpPr>
        <p:spPr>
          <a:xfrm>
            <a:off x="457200" y="609600"/>
            <a:ext cx="8229600" cy="6172200"/>
          </a:xfrm>
        </p:spPr>
        <p:txBody>
          <a:bodyPr>
            <a:normAutofit lnSpcReduction="10000"/>
          </a:bodyPr>
          <a:lstStyle/>
          <a:p>
            <a:pPr marL="0" indent="0">
              <a:buNone/>
            </a:pPr>
            <a:r>
              <a:rPr lang="en-US" sz="1400" dirty="0" smtClean="0"/>
              <a:t>Rebecca </a:t>
            </a:r>
            <a:r>
              <a:rPr lang="en-US" sz="1400" dirty="0"/>
              <a:t>realizes </a:t>
            </a:r>
            <a:r>
              <a:rPr lang="en-US" sz="1400" dirty="0" smtClean="0"/>
              <a:t>she </a:t>
            </a:r>
            <a:r>
              <a:rPr lang="en-US" sz="1400" dirty="0"/>
              <a:t>needs 3 computers but requested 2.  Since </a:t>
            </a:r>
            <a:r>
              <a:rPr lang="en-US" sz="1400" dirty="0" smtClean="0"/>
              <a:t>she </a:t>
            </a:r>
            <a:r>
              <a:rPr lang="en-US" sz="1400" dirty="0"/>
              <a:t>has already </a:t>
            </a:r>
            <a:r>
              <a:rPr lang="en-US" sz="1400" dirty="0" smtClean="0"/>
              <a:t>submitted the requisition for approval, she </a:t>
            </a:r>
            <a:r>
              <a:rPr lang="en-US" sz="1400" dirty="0"/>
              <a:t>can’t make any modifications.  </a:t>
            </a:r>
            <a:r>
              <a:rPr lang="en-US" sz="1400" dirty="0" smtClean="0"/>
              <a:t>She </a:t>
            </a:r>
            <a:r>
              <a:rPr lang="en-US" sz="1400" dirty="0"/>
              <a:t>calls </a:t>
            </a:r>
            <a:r>
              <a:rPr lang="en-US" sz="1400" dirty="0" smtClean="0"/>
              <a:t>her Approver and </a:t>
            </a:r>
            <a:r>
              <a:rPr lang="en-US" sz="1400" dirty="0"/>
              <a:t>asks </a:t>
            </a:r>
            <a:r>
              <a:rPr lang="en-US" sz="1400" dirty="0" smtClean="0"/>
              <a:t>them </a:t>
            </a:r>
            <a:r>
              <a:rPr lang="en-US" sz="1400" dirty="0"/>
              <a:t>to reject </a:t>
            </a:r>
            <a:r>
              <a:rPr lang="en-US" sz="1400" dirty="0" smtClean="0"/>
              <a:t>the </a:t>
            </a:r>
            <a:r>
              <a:rPr lang="en-US" sz="1400" dirty="0"/>
              <a:t>requisition.  </a:t>
            </a:r>
            <a:r>
              <a:rPr lang="en-US" sz="1400" dirty="0" smtClean="0"/>
              <a:t>The  Approver rejects the </a:t>
            </a:r>
            <a:r>
              <a:rPr lang="en-US" sz="1400" dirty="0"/>
              <a:t>requisition and </a:t>
            </a:r>
            <a:r>
              <a:rPr lang="en-US" sz="1400" dirty="0" smtClean="0"/>
              <a:t>Oracle returns </a:t>
            </a:r>
            <a:r>
              <a:rPr lang="en-US" sz="1400" dirty="0"/>
              <a:t>it to </a:t>
            </a:r>
            <a:r>
              <a:rPr lang="en-US" sz="1400" dirty="0" smtClean="0"/>
              <a:t>Rebecca </a:t>
            </a:r>
            <a:r>
              <a:rPr lang="en-US" sz="1400" dirty="0"/>
              <a:t>by changing </a:t>
            </a:r>
            <a:r>
              <a:rPr lang="en-US" sz="1400" dirty="0" smtClean="0"/>
              <a:t>the </a:t>
            </a:r>
            <a:r>
              <a:rPr lang="en-US" sz="1400" dirty="0"/>
              <a:t>status to “</a:t>
            </a:r>
            <a:r>
              <a:rPr lang="en-US" sz="1400" dirty="0" smtClean="0"/>
              <a:t>Rejected.” </a:t>
            </a:r>
            <a:r>
              <a:rPr lang="en-US" sz="1400" dirty="0"/>
              <a:t>If </a:t>
            </a:r>
            <a:r>
              <a:rPr lang="en-US" sz="1400" dirty="0" smtClean="0"/>
              <a:t>the Approver </a:t>
            </a:r>
            <a:r>
              <a:rPr lang="en-US" sz="1400" dirty="0"/>
              <a:t>has </a:t>
            </a:r>
            <a:r>
              <a:rPr lang="en-US" sz="1400" dirty="0" smtClean="0"/>
              <a:t>already approved the requisition, contact </a:t>
            </a:r>
            <a:r>
              <a:rPr lang="en-US" sz="1400" dirty="0"/>
              <a:t>PSO and request that it be returned</a:t>
            </a:r>
            <a:r>
              <a:rPr lang="en-US" sz="1400" dirty="0" smtClean="0"/>
              <a:t>.  You will receive a notification from Oracle when this occurs. </a:t>
            </a:r>
          </a:p>
          <a:p>
            <a:pPr marL="0" indent="0">
              <a:buNone/>
            </a:pPr>
            <a:r>
              <a:rPr lang="en-US" sz="1400" dirty="0"/>
              <a:t> </a:t>
            </a:r>
          </a:p>
          <a:p>
            <a:pPr marL="0" indent="0">
              <a:buNone/>
            </a:pPr>
            <a:r>
              <a:rPr lang="en-US" sz="1400" dirty="0" smtClean="0"/>
              <a:t>Once Rebecca’s </a:t>
            </a:r>
            <a:r>
              <a:rPr lang="en-US" sz="1400" dirty="0"/>
              <a:t>requisition has been rejected by </a:t>
            </a:r>
            <a:r>
              <a:rPr lang="en-US" sz="1400" dirty="0" smtClean="0"/>
              <a:t>her </a:t>
            </a:r>
            <a:r>
              <a:rPr lang="en-US" sz="1400" dirty="0"/>
              <a:t>A</a:t>
            </a:r>
            <a:r>
              <a:rPr lang="en-US" sz="1400" dirty="0" smtClean="0"/>
              <a:t>pprover</a:t>
            </a:r>
            <a:r>
              <a:rPr lang="en-US" sz="1400" dirty="0"/>
              <a:t>, </a:t>
            </a:r>
            <a:r>
              <a:rPr lang="en-US" sz="1400" dirty="0" smtClean="0"/>
              <a:t>she </a:t>
            </a:r>
            <a:r>
              <a:rPr lang="en-US" sz="1400" dirty="0"/>
              <a:t>would use </a:t>
            </a:r>
            <a:r>
              <a:rPr lang="en-US" sz="1400" dirty="0" smtClean="0"/>
              <a:t>the </a:t>
            </a:r>
            <a:r>
              <a:rPr lang="en-US" sz="1400" dirty="0"/>
              <a:t>following process.</a:t>
            </a:r>
          </a:p>
          <a:p>
            <a:pPr marL="0" indent="0">
              <a:buNone/>
            </a:pPr>
            <a:r>
              <a:rPr lang="en-US" sz="1400" dirty="0"/>
              <a:t> </a:t>
            </a:r>
          </a:p>
          <a:p>
            <a:pPr marL="0" indent="0">
              <a:buNone/>
            </a:pPr>
            <a:r>
              <a:rPr lang="en-US" sz="1400" dirty="0" smtClean="0"/>
              <a:t>Rebecca </a:t>
            </a:r>
            <a:r>
              <a:rPr lang="en-US" sz="1400" dirty="0"/>
              <a:t>logs on to </a:t>
            </a:r>
            <a:r>
              <a:rPr lang="en-US" sz="1400" dirty="0" smtClean="0"/>
              <a:t>the </a:t>
            </a:r>
            <a:r>
              <a:rPr lang="en-US" sz="1400" dirty="0"/>
              <a:t>system, and views </a:t>
            </a:r>
            <a:r>
              <a:rPr lang="en-US" sz="1400" dirty="0" smtClean="0"/>
              <a:t>the </a:t>
            </a:r>
            <a:r>
              <a:rPr lang="en-US" sz="1400" dirty="0"/>
              <a:t>Navigator screen.  S</a:t>
            </a:r>
            <a:r>
              <a:rPr lang="en-US" sz="1400" dirty="0" smtClean="0"/>
              <a:t>he </a:t>
            </a:r>
            <a:r>
              <a:rPr lang="en-US" sz="1400" dirty="0"/>
              <a:t>double-clicks on Requisition Summary.  On </a:t>
            </a:r>
            <a:r>
              <a:rPr lang="en-US" sz="1400" dirty="0" smtClean="0"/>
              <a:t>the </a:t>
            </a:r>
            <a:r>
              <a:rPr lang="en-US" sz="1400" dirty="0"/>
              <a:t>next screen, </a:t>
            </a:r>
            <a:r>
              <a:rPr lang="en-US" sz="1400" dirty="0" smtClean="0"/>
              <a:t>Rebecca </a:t>
            </a:r>
            <a:r>
              <a:rPr lang="en-US" sz="1400" dirty="0"/>
              <a:t>places </a:t>
            </a:r>
            <a:r>
              <a:rPr lang="en-US" sz="1400" dirty="0" smtClean="0"/>
              <a:t>the </a:t>
            </a:r>
            <a:r>
              <a:rPr lang="en-US" sz="1400" dirty="0"/>
              <a:t>cursor on </a:t>
            </a:r>
            <a:r>
              <a:rPr lang="en-US" sz="1400" dirty="0" smtClean="0"/>
              <a:t>the </a:t>
            </a:r>
            <a:r>
              <a:rPr lang="en-US" sz="1400" dirty="0"/>
              <a:t>rejected requisition, and clicks once on </a:t>
            </a:r>
            <a:r>
              <a:rPr lang="en-US" sz="1400" dirty="0" smtClean="0"/>
              <a:t>the </a:t>
            </a:r>
            <a:r>
              <a:rPr lang="en-US" sz="1400" dirty="0"/>
              <a:t>“Open” button</a:t>
            </a:r>
            <a:r>
              <a:rPr lang="en-US" sz="1400" dirty="0" smtClean="0"/>
              <a:t>.</a:t>
            </a:r>
          </a:p>
          <a:p>
            <a:pPr marL="0" indent="0">
              <a:buNone/>
            </a:pPr>
            <a:endParaRPr lang="en-US" sz="1400" dirty="0"/>
          </a:p>
          <a:p>
            <a:pPr marL="0" indent="0">
              <a:buNone/>
            </a:pPr>
            <a:endParaRPr lang="en-US" sz="1400" dirty="0" smtClean="0"/>
          </a:p>
          <a:p>
            <a:pPr marL="0" indent="0">
              <a:buNone/>
            </a:pPr>
            <a:endParaRPr lang="en-US" sz="1400" dirty="0" smtClean="0"/>
          </a:p>
          <a:p>
            <a:pPr marL="0" indent="0">
              <a:buNone/>
            </a:pPr>
            <a:endParaRPr lang="en-US" sz="1400" dirty="0"/>
          </a:p>
          <a:p>
            <a:pPr marL="0" indent="0">
              <a:buNone/>
            </a:pPr>
            <a:endParaRPr lang="en-US" sz="1400" dirty="0" smtClean="0"/>
          </a:p>
          <a:p>
            <a:pPr marL="0" indent="0">
              <a:buNone/>
            </a:pPr>
            <a:endParaRPr lang="en-US" sz="1400" dirty="0"/>
          </a:p>
          <a:p>
            <a:pPr marL="0" indent="0">
              <a:buNone/>
            </a:pPr>
            <a:endParaRPr lang="en-US" sz="1400" dirty="0" smtClean="0"/>
          </a:p>
          <a:p>
            <a:pPr marL="0" indent="0">
              <a:buNone/>
            </a:pPr>
            <a:endParaRPr lang="en-US" sz="1400" dirty="0"/>
          </a:p>
          <a:p>
            <a:pPr marL="0" indent="0">
              <a:buNone/>
            </a:pPr>
            <a:endParaRPr lang="en-US" sz="1400" dirty="0" smtClean="0"/>
          </a:p>
          <a:p>
            <a:pPr marL="0" indent="0">
              <a:buNone/>
            </a:pPr>
            <a:endParaRPr lang="en-US" sz="1400" dirty="0"/>
          </a:p>
          <a:p>
            <a:pPr marL="0" indent="0">
              <a:buNone/>
            </a:pPr>
            <a:r>
              <a:rPr lang="en-US" sz="1400" dirty="0"/>
              <a:t>This opens </a:t>
            </a:r>
            <a:r>
              <a:rPr lang="en-US" sz="1400" dirty="0" smtClean="0"/>
              <a:t>the </a:t>
            </a:r>
            <a:r>
              <a:rPr lang="en-US" sz="1400" dirty="0"/>
              <a:t>requisition.</a:t>
            </a:r>
          </a:p>
          <a:p>
            <a:pPr marL="0" indent="0">
              <a:buNone/>
            </a:pPr>
            <a:r>
              <a:rPr lang="en-US" sz="1400" dirty="0"/>
              <a:t> </a:t>
            </a:r>
          </a:p>
          <a:p>
            <a:pPr marL="0" indent="0">
              <a:buNone/>
            </a:pPr>
            <a:r>
              <a:rPr lang="en-US" sz="1400" dirty="0" smtClean="0"/>
              <a:t>Rebecca </a:t>
            </a:r>
            <a:r>
              <a:rPr lang="en-US" sz="1400" dirty="0"/>
              <a:t>makes </a:t>
            </a:r>
            <a:r>
              <a:rPr lang="en-US" sz="1400" dirty="0" smtClean="0"/>
              <a:t>the </a:t>
            </a:r>
            <a:r>
              <a:rPr lang="en-US" sz="1400" dirty="0"/>
              <a:t>appropriate changes to </a:t>
            </a:r>
            <a:r>
              <a:rPr lang="en-US" sz="1400" dirty="0" smtClean="0"/>
              <a:t>the requisition by changing the quantity not only in the line but also in the distribution line, </a:t>
            </a:r>
            <a:r>
              <a:rPr lang="en-US" sz="1400" dirty="0"/>
              <a:t>saves </a:t>
            </a:r>
            <a:r>
              <a:rPr lang="en-US" sz="1400" dirty="0" smtClean="0"/>
              <a:t>the </a:t>
            </a:r>
            <a:r>
              <a:rPr lang="en-US" sz="1400" dirty="0"/>
              <a:t>changes and clicks once on </a:t>
            </a:r>
            <a:r>
              <a:rPr lang="en-US" sz="1400" dirty="0" smtClean="0"/>
              <a:t>the </a:t>
            </a:r>
            <a:r>
              <a:rPr lang="en-US" sz="1400" dirty="0"/>
              <a:t>Approver button.  S</a:t>
            </a:r>
            <a:r>
              <a:rPr lang="en-US" sz="1400" dirty="0" smtClean="0"/>
              <a:t>he then </a:t>
            </a:r>
            <a:r>
              <a:rPr lang="en-US" sz="1400" dirty="0"/>
              <a:t>returns </a:t>
            </a:r>
            <a:r>
              <a:rPr lang="en-US" sz="1400" dirty="0" smtClean="0"/>
              <a:t>the </a:t>
            </a:r>
            <a:r>
              <a:rPr lang="en-US" sz="1400" dirty="0"/>
              <a:t>requisition to </a:t>
            </a:r>
            <a:r>
              <a:rPr lang="en-US" sz="1400" dirty="0" smtClean="0"/>
              <a:t>her </a:t>
            </a:r>
            <a:r>
              <a:rPr lang="en-US" sz="1400" dirty="0"/>
              <a:t>A</a:t>
            </a:r>
            <a:r>
              <a:rPr lang="en-US" sz="1400" dirty="0" smtClean="0"/>
              <a:t>pprover. The </a:t>
            </a:r>
            <a:r>
              <a:rPr lang="en-US" sz="1400" dirty="0"/>
              <a:t>status of </a:t>
            </a:r>
            <a:r>
              <a:rPr lang="en-US" sz="1400" dirty="0" smtClean="0"/>
              <a:t>the </a:t>
            </a:r>
            <a:r>
              <a:rPr lang="en-US" sz="1400" dirty="0"/>
              <a:t>requisition changes from Rejected to In Process and can be viewed on </a:t>
            </a:r>
            <a:r>
              <a:rPr lang="en-US" sz="1400" dirty="0" smtClean="0"/>
              <a:t>the requisition headers summary </a:t>
            </a:r>
            <a:r>
              <a:rPr lang="en-US" sz="1400" dirty="0"/>
              <a:t>screen.</a:t>
            </a:r>
          </a:p>
          <a:p>
            <a:pPr marL="0" indent="0">
              <a:buNone/>
            </a:pPr>
            <a:endParaRPr lang="en-US" sz="1400" dirty="0" smtClean="0"/>
          </a:p>
          <a:p>
            <a:pPr marL="0" indent="0">
              <a:buNone/>
            </a:pPr>
            <a:endParaRPr lang="en-US" sz="1400" dirty="0"/>
          </a:p>
          <a:p>
            <a:pPr marL="0" indent="0">
              <a:buNone/>
            </a:pPr>
            <a:endParaRPr lang="en-US" sz="1400" dirty="0"/>
          </a:p>
        </p:txBody>
      </p:sp>
      <p:pic>
        <p:nvPicPr>
          <p:cNvPr id="4" name="Picture 3"/>
          <p:cNvPicPr>
            <a:picLocks noChangeAspect="1"/>
          </p:cNvPicPr>
          <p:nvPr/>
        </p:nvPicPr>
        <p:blipFill>
          <a:blip r:embed="rId2"/>
          <a:stretch>
            <a:fillRect/>
          </a:stretch>
        </p:blipFill>
        <p:spPr>
          <a:xfrm>
            <a:off x="2819400" y="3048000"/>
            <a:ext cx="4500219" cy="2433394"/>
          </a:xfrm>
          <a:prstGeom prst="rect">
            <a:avLst/>
          </a:prstGeom>
        </p:spPr>
      </p:pic>
      <p:sp>
        <p:nvSpPr>
          <p:cNvPr id="5" name="Slide Number Placeholder 4"/>
          <p:cNvSpPr>
            <a:spLocks noGrp="1"/>
          </p:cNvSpPr>
          <p:nvPr>
            <p:ph type="sldNum" sz="quarter" idx="12"/>
          </p:nvPr>
        </p:nvSpPr>
        <p:spPr/>
        <p:txBody>
          <a:bodyPr/>
          <a:lstStyle/>
          <a:p>
            <a:fld id="{D4AACCCE-BDDB-49C7-97ED-4810929A0B82}" type="slidenum">
              <a:rPr lang="en-US" smtClean="0"/>
              <a:t>39</a:t>
            </a:fld>
            <a:endParaRPr lang="en-US"/>
          </a:p>
        </p:txBody>
      </p:sp>
    </p:spTree>
    <p:extLst>
      <p:ext uri="{BB962C8B-B14F-4D97-AF65-F5344CB8AC3E}">
        <p14:creationId xmlns:p14="http://schemas.microsoft.com/office/powerpoint/2010/main" val="31436821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pPr algn="l"/>
            <a:r>
              <a:rPr lang="en-US" sz="1800" dirty="0" smtClean="0"/>
              <a:t>Lesson 1:  Create a Requisition</a:t>
            </a:r>
            <a:endParaRPr lang="en-US" sz="1800" dirty="0"/>
          </a:p>
        </p:txBody>
      </p:sp>
      <p:sp>
        <p:nvSpPr>
          <p:cNvPr id="3" name="Content Placeholder 2"/>
          <p:cNvSpPr>
            <a:spLocks noGrp="1"/>
          </p:cNvSpPr>
          <p:nvPr>
            <p:ph idx="1"/>
          </p:nvPr>
        </p:nvSpPr>
        <p:spPr>
          <a:xfrm>
            <a:off x="457200" y="609600"/>
            <a:ext cx="8229600" cy="6019800"/>
          </a:xfrm>
        </p:spPr>
        <p:txBody>
          <a:bodyPr>
            <a:normAutofit/>
          </a:bodyPr>
          <a:lstStyle/>
          <a:p>
            <a:r>
              <a:rPr lang="en-US" sz="1200" dirty="0"/>
              <a:t>A requisition is </a:t>
            </a:r>
            <a:r>
              <a:rPr lang="en-US" sz="1200" dirty="0" smtClean="0"/>
              <a:t>the </a:t>
            </a:r>
            <a:r>
              <a:rPr lang="en-US" sz="1200" dirty="0"/>
              <a:t>first step in obtaining goods </a:t>
            </a:r>
            <a:r>
              <a:rPr lang="en-US" sz="1200" dirty="0" smtClean="0"/>
              <a:t>or services </a:t>
            </a:r>
            <a:r>
              <a:rPr lang="en-US" sz="1200" dirty="0"/>
              <a:t>from outside suppliers for your department or college.  It is necessary to create an on-line requisition </a:t>
            </a:r>
            <a:r>
              <a:rPr lang="en-US" sz="1200" dirty="0" smtClean="0"/>
              <a:t>when </a:t>
            </a:r>
            <a:r>
              <a:rPr lang="en-US" sz="1200" dirty="0"/>
              <a:t>securing </a:t>
            </a:r>
            <a:r>
              <a:rPr lang="en-US" sz="1200" dirty="0" smtClean="0"/>
              <a:t>goods or services </a:t>
            </a:r>
            <a:r>
              <a:rPr lang="en-US" sz="1200" dirty="0"/>
              <a:t>with a value of $</a:t>
            </a:r>
            <a:r>
              <a:rPr lang="en-US" sz="1200" dirty="0" smtClean="0"/>
              <a:t>1,500 or more. </a:t>
            </a:r>
            <a:r>
              <a:rPr lang="en-US" sz="1200" dirty="0"/>
              <a:t>While it is </a:t>
            </a:r>
            <a:r>
              <a:rPr lang="en-US" sz="1200" dirty="0" smtClean="0"/>
              <a:t>necessary (a requirement) </a:t>
            </a:r>
            <a:r>
              <a:rPr lang="en-US" sz="1200" dirty="0"/>
              <a:t>to use a PO for purchases greater than $</a:t>
            </a:r>
            <a:r>
              <a:rPr lang="en-US" sz="1200" dirty="0" smtClean="0"/>
              <a:t>1,500 the </a:t>
            </a:r>
            <a:r>
              <a:rPr lang="en-US" sz="1200" dirty="0"/>
              <a:t>system can also be used for purchases less than $</a:t>
            </a:r>
            <a:r>
              <a:rPr lang="en-US" sz="1200" dirty="0" smtClean="0"/>
              <a:t>1,500 when necessary. </a:t>
            </a:r>
            <a:r>
              <a:rPr lang="en-US" sz="1200" dirty="0"/>
              <a:t>Please refer to </a:t>
            </a:r>
            <a:r>
              <a:rPr lang="en-US" sz="1200" dirty="0" smtClean="0"/>
              <a:t>the </a:t>
            </a:r>
            <a:r>
              <a:rPr lang="en-US" sz="1200" dirty="0"/>
              <a:t>RIT Purchasing Policies and Procedures for </a:t>
            </a:r>
            <a:r>
              <a:rPr lang="en-US" sz="1200" dirty="0" smtClean="0"/>
              <a:t>further </a:t>
            </a:r>
            <a:r>
              <a:rPr lang="en-US" sz="1200" dirty="0"/>
              <a:t>details and exceptions.</a:t>
            </a:r>
          </a:p>
          <a:p>
            <a:pPr marL="0" indent="0">
              <a:buNone/>
            </a:pPr>
            <a:endParaRPr lang="en-US" sz="1200" dirty="0" smtClean="0"/>
          </a:p>
          <a:p>
            <a:pPr marL="0" indent="0">
              <a:buNone/>
            </a:pPr>
            <a:r>
              <a:rPr lang="en-US" sz="1200" b="1" dirty="0"/>
              <a:t>Objective</a:t>
            </a:r>
            <a:r>
              <a:rPr lang="en-US" sz="1200" dirty="0"/>
              <a:t>:</a:t>
            </a:r>
          </a:p>
          <a:p>
            <a:r>
              <a:rPr lang="en-US" sz="1200" dirty="0"/>
              <a:t>At </a:t>
            </a:r>
            <a:r>
              <a:rPr lang="en-US" sz="1200" dirty="0" smtClean="0"/>
              <a:t>the </a:t>
            </a:r>
            <a:r>
              <a:rPr lang="en-US" sz="1200" dirty="0"/>
              <a:t>end of this lesson, you will be able to create and forward a requisition using RIT’s Oracle system.</a:t>
            </a:r>
          </a:p>
          <a:p>
            <a:pPr marL="0" indent="0">
              <a:buNone/>
            </a:pPr>
            <a:endParaRPr lang="en-US" sz="1200" dirty="0"/>
          </a:p>
          <a:p>
            <a:pPr marL="0" indent="0">
              <a:buNone/>
            </a:pPr>
            <a:r>
              <a:rPr lang="en-US" sz="1200" b="1" dirty="0"/>
              <a:t>Scenario</a:t>
            </a:r>
          </a:p>
          <a:p>
            <a:r>
              <a:rPr lang="en-US" sz="1200" dirty="0"/>
              <a:t>Due to unexpectedly high enrollment, </a:t>
            </a:r>
            <a:r>
              <a:rPr lang="en-US" sz="1200" dirty="0" smtClean="0"/>
              <a:t>the </a:t>
            </a:r>
            <a:r>
              <a:rPr lang="en-US" sz="1200" dirty="0"/>
              <a:t>campus day care center needs to add to its computer system.  </a:t>
            </a:r>
            <a:r>
              <a:rPr lang="en-US" sz="1200" dirty="0" smtClean="0"/>
              <a:t>Rebecca </a:t>
            </a:r>
            <a:r>
              <a:rPr lang="en-US" sz="1200" dirty="0"/>
              <a:t>decides </a:t>
            </a:r>
            <a:r>
              <a:rPr lang="en-US" sz="1200" dirty="0" smtClean="0"/>
              <a:t>she  </a:t>
            </a:r>
            <a:r>
              <a:rPr lang="en-US" sz="1200" dirty="0"/>
              <a:t>can </a:t>
            </a:r>
            <a:r>
              <a:rPr lang="en-US" sz="1200" dirty="0" smtClean="0"/>
              <a:t>schedule </a:t>
            </a:r>
            <a:r>
              <a:rPr lang="en-US" sz="1200" dirty="0"/>
              <a:t>computer time for all </a:t>
            </a:r>
            <a:r>
              <a:rPr lang="en-US" sz="1200" dirty="0" smtClean="0"/>
              <a:t>the </a:t>
            </a:r>
            <a:r>
              <a:rPr lang="en-US" sz="1200" dirty="0"/>
              <a:t>children with two more Dell computers</a:t>
            </a:r>
            <a:r>
              <a:rPr lang="en-US" sz="1200" dirty="0" smtClean="0"/>
              <a:t>.  </a:t>
            </a:r>
            <a:r>
              <a:rPr lang="en-US" sz="1200" dirty="0"/>
              <a:t>Since </a:t>
            </a:r>
            <a:r>
              <a:rPr lang="en-US" sz="1200" dirty="0" smtClean="0"/>
              <a:t>the </a:t>
            </a:r>
            <a:r>
              <a:rPr lang="en-US" sz="1200" dirty="0"/>
              <a:t>materials needed are to be purchased from </a:t>
            </a:r>
            <a:r>
              <a:rPr lang="en-US" sz="1200" dirty="0" smtClean="0"/>
              <a:t>suppliers </a:t>
            </a:r>
            <a:r>
              <a:rPr lang="en-US" sz="1200" dirty="0"/>
              <a:t>outside RIT, </a:t>
            </a:r>
            <a:r>
              <a:rPr lang="en-US" sz="1200" dirty="0" smtClean="0"/>
              <a:t>she </a:t>
            </a:r>
            <a:r>
              <a:rPr lang="en-US" sz="1200" dirty="0"/>
              <a:t>uses </a:t>
            </a:r>
            <a:r>
              <a:rPr lang="en-US" sz="1200" dirty="0" smtClean="0"/>
              <a:t>the </a:t>
            </a:r>
            <a:r>
              <a:rPr lang="en-US" sz="1200" dirty="0"/>
              <a:t>Oracle </a:t>
            </a:r>
            <a:r>
              <a:rPr lang="en-US" sz="1200" dirty="0" smtClean="0"/>
              <a:t>system to create a requisition.</a:t>
            </a:r>
            <a:endParaRPr lang="en-US" sz="1200" dirty="0"/>
          </a:p>
          <a:p>
            <a:pPr marL="0" indent="0">
              <a:buNone/>
            </a:pPr>
            <a:r>
              <a:rPr lang="en-US" sz="1200" dirty="0"/>
              <a:t> </a:t>
            </a:r>
          </a:p>
          <a:p>
            <a:pPr marL="0" indent="0">
              <a:buNone/>
            </a:pPr>
            <a:r>
              <a:rPr lang="en-US" sz="1200" b="1" dirty="0"/>
              <a:t>Directions:  Create a Requisition – Lines</a:t>
            </a:r>
          </a:p>
          <a:p>
            <a:pPr marL="0" indent="0">
              <a:buNone/>
            </a:pPr>
            <a:r>
              <a:rPr lang="en-US" sz="1200" b="1" dirty="0"/>
              <a:t> </a:t>
            </a:r>
            <a:endParaRPr lang="en-US" sz="1200" dirty="0"/>
          </a:p>
          <a:p>
            <a:r>
              <a:rPr lang="en-US" sz="1200" dirty="0"/>
              <a:t>Log onto </a:t>
            </a:r>
            <a:r>
              <a:rPr lang="en-US" sz="1200" dirty="0" smtClean="0"/>
              <a:t>the </a:t>
            </a:r>
            <a:r>
              <a:rPr lang="en-US" sz="1200" dirty="0"/>
              <a:t>system now.  </a:t>
            </a:r>
          </a:p>
          <a:p>
            <a:pPr marL="0" indent="0">
              <a:buNone/>
            </a:pPr>
            <a:endParaRPr lang="en-US" sz="1200" dirty="0" smtClean="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3733800"/>
            <a:ext cx="4333875" cy="2645874"/>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D4AACCCE-BDDB-49C7-97ED-4810929A0B82}" type="slidenum">
              <a:rPr lang="en-US" smtClean="0"/>
              <a:t>4</a:t>
            </a:fld>
            <a:endParaRPr lang="en-US"/>
          </a:p>
        </p:txBody>
      </p:sp>
    </p:spTree>
    <p:extLst>
      <p:ext uri="{BB962C8B-B14F-4D97-AF65-F5344CB8AC3E}">
        <p14:creationId xmlns:p14="http://schemas.microsoft.com/office/powerpoint/2010/main" val="228316341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rmAutofit/>
          </a:bodyPr>
          <a:lstStyle/>
          <a:p>
            <a:pPr algn="l"/>
            <a:r>
              <a:rPr lang="en-US" sz="2400" dirty="0" smtClean="0"/>
              <a:t>Lesson 7:  Deleting </a:t>
            </a:r>
            <a:r>
              <a:rPr lang="en-US" sz="2400" dirty="0"/>
              <a:t>an Incomplete Requisition</a:t>
            </a:r>
          </a:p>
        </p:txBody>
      </p:sp>
      <p:sp>
        <p:nvSpPr>
          <p:cNvPr id="3" name="Content Placeholder 2"/>
          <p:cNvSpPr>
            <a:spLocks noGrp="1"/>
          </p:cNvSpPr>
          <p:nvPr>
            <p:ph idx="1"/>
          </p:nvPr>
        </p:nvSpPr>
        <p:spPr>
          <a:xfrm>
            <a:off x="457200" y="609600"/>
            <a:ext cx="8229600" cy="6096000"/>
          </a:xfrm>
        </p:spPr>
        <p:txBody>
          <a:bodyPr>
            <a:normAutofit/>
          </a:bodyPr>
          <a:lstStyle/>
          <a:p>
            <a:pPr marL="0" indent="0">
              <a:buNone/>
            </a:pPr>
            <a:r>
              <a:rPr lang="en-US" sz="1400" dirty="0" smtClean="0"/>
              <a:t>Rebecca </a:t>
            </a:r>
            <a:r>
              <a:rPr lang="en-US" sz="1400" dirty="0"/>
              <a:t>has just created </a:t>
            </a:r>
            <a:r>
              <a:rPr lang="en-US" sz="1400" dirty="0" smtClean="0"/>
              <a:t>her </a:t>
            </a:r>
            <a:r>
              <a:rPr lang="en-US" sz="1400" dirty="0"/>
              <a:t>last requisition of </a:t>
            </a:r>
            <a:r>
              <a:rPr lang="en-US" sz="1400" dirty="0" smtClean="0"/>
              <a:t>the </a:t>
            </a:r>
            <a:r>
              <a:rPr lang="en-US" sz="1400" dirty="0"/>
              <a:t>day.  S</a:t>
            </a:r>
            <a:r>
              <a:rPr lang="en-US" sz="1400" dirty="0" smtClean="0"/>
              <a:t>he </a:t>
            </a:r>
            <a:r>
              <a:rPr lang="en-US" sz="1400" dirty="0"/>
              <a:t>saves </a:t>
            </a:r>
            <a:r>
              <a:rPr lang="en-US" sz="1400" dirty="0" smtClean="0"/>
              <a:t>the </a:t>
            </a:r>
            <a:r>
              <a:rPr lang="en-US" sz="1400" dirty="0"/>
              <a:t>requisition and  is about to enter </a:t>
            </a:r>
            <a:r>
              <a:rPr lang="en-US" sz="1400" dirty="0" smtClean="0"/>
              <a:t>the </a:t>
            </a:r>
            <a:r>
              <a:rPr lang="en-US" sz="1400" dirty="0"/>
              <a:t>distributions, </a:t>
            </a:r>
            <a:r>
              <a:rPr lang="en-US" sz="1400" dirty="0" smtClean="0"/>
              <a:t>when she </a:t>
            </a:r>
            <a:r>
              <a:rPr lang="en-US" sz="1400" dirty="0"/>
              <a:t>realizes that </a:t>
            </a:r>
            <a:r>
              <a:rPr lang="en-US" sz="1400" dirty="0" smtClean="0"/>
              <a:t>her </a:t>
            </a:r>
            <a:r>
              <a:rPr lang="en-US" sz="1400" dirty="0"/>
              <a:t>coworker had already requested </a:t>
            </a:r>
            <a:r>
              <a:rPr lang="en-US" sz="1400" dirty="0" smtClean="0"/>
              <a:t>the </a:t>
            </a:r>
            <a:r>
              <a:rPr lang="en-US" sz="1400" dirty="0"/>
              <a:t>same items.  Since </a:t>
            </a:r>
            <a:r>
              <a:rPr lang="en-US" sz="1400" dirty="0" smtClean="0"/>
              <a:t>Rebecca’s </a:t>
            </a:r>
            <a:r>
              <a:rPr lang="en-US" sz="1400" dirty="0"/>
              <a:t>requisition has been saved and assigned a number but not sent for approval, its Approval Status is “Incomplete”.  To remove </a:t>
            </a:r>
            <a:r>
              <a:rPr lang="en-US" sz="1400" dirty="0" smtClean="0"/>
              <a:t>the </a:t>
            </a:r>
            <a:r>
              <a:rPr lang="en-US" sz="1400" dirty="0"/>
              <a:t>incomplete requisition from </a:t>
            </a:r>
            <a:r>
              <a:rPr lang="en-US" sz="1400" dirty="0" smtClean="0"/>
              <a:t>the </a:t>
            </a:r>
            <a:r>
              <a:rPr lang="en-US" sz="1400" dirty="0"/>
              <a:t>system, </a:t>
            </a:r>
            <a:r>
              <a:rPr lang="en-US" sz="1400" dirty="0" smtClean="0"/>
              <a:t>she </a:t>
            </a:r>
            <a:r>
              <a:rPr lang="en-US" sz="1400" dirty="0"/>
              <a:t>has to delete it.</a:t>
            </a:r>
          </a:p>
          <a:p>
            <a:pPr marL="0" indent="0">
              <a:buNone/>
            </a:pPr>
            <a:r>
              <a:rPr lang="en-US" sz="1400" dirty="0"/>
              <a:t> </a:t>
            </a:r>
            <a:endParaRPr lang="en-US" sz="1400" dirty="0" smtClean="0"/>
          </a:p>
          <a:p>
            <a:pPr marL="0" indent="0">
              <a:buNone/>
            </a:pPr>
            <a:r>
              <a:rPr lang="en-US" sz="1400" dirty="0" smtClean="0"/>
              <a:t>Rebecca </a:t>
            </a:r>
            <a:r>
              <a:rPr lang="en-US" sz="1400" dirty="0"/>
              <a:t>logs on to </a:t>
            </a:r>
            <a:r>
              <a:rPr lang="en-US" sz="1400" dirty="0" smtClean="0"/>
              <a:t>the </a:t>
            </a:r>
            <a:r>
              <a:rPr lang="en-US" sz="1400" dirty="0"/>
              <a:t>system, and views </a:t>
            </a:r>
            <a:r>
              <a:rPr lang="en-US" sz="1400" dirty="0" smtClean="0"/>
              <a:t>the </a:t>
            </a:r>
            <a:r>
              <a:rPr lang="en-US" sz="1400" dirty="0"/>
              <a:t>Navigator screen.  S</a:t>
            </a:r>
            <a:r>
              <a:rPr lang="en-US" sz="1400" dirty="0" smtClean="0"/>
              <a:t>he </a:t>
            </a:r>
            <a:r>
              <a:rPr lang="en-US" sz="1400" dirty="0"/>
              <a:t>double-clicks on Requisition Summary.</a:t>
            </a:r>
          </a:p>
          <a:p>
            <a:endParaRPr lang="en-US" dirty="0"/>
          </a:p>
        </p:txBody>
      </p:sp>
      <p:pic>
        <p:nvPicPr>
          <p:cNvPr id="4" name="Picture 3"/>
          <p:cNvPicPr>
            <a:picLocks noChangeAspect="1"/>
          </p:cNvPicPr>
          <p:nvPr/>
        </p:nvPicPr>
        <p:blipFill>
          <a:blip r:embed="rId2"/>
          <a:stretch>
            <a:fillRect/>
          </a:stretch>
        </p:blipFill>
        <p:spPr>
          <a:xfrm>
            <a:off x="1828800" y="2667000"/>
            <a:ext cx="4881219" cy="2960878"/>
          </a:xfrm>
          <a:prstGeom prst="rect">
            <a:avLst/>
          </a:prstGeom>
        </p:spPr>
      </p:pic>
      <p:sp>
        <p:nvSpPr>
          <p:cNvPr id="5" name="Slide Number Placeholder 4"/>
          <p:cNvSpPr>
            <a:spLocks noGrp="1"/>
          </p:cNvSpPr>
          <p:nvPr>
            <p:ph type="sldNum" sz="quarter" idx="12"/>
          </p:nvPr>
        </p:nvSpPr>
        <p:spPr/>
        <p:txBody>
          <a:bodyPr/>
          <a:lstStyle/>
          <a:p>
            <a:fld id="{D4AACCCE-BDDB-49C7-97ED-4810929A0B82}" type="slidenum">
              <a:rPr lang="en-US" smtClean="0"/>
              <a:t>40</a:t>
            </a:fld>
            <a:endParaRPr lang="en-US"/>
          </a:p>
        </p:txBody>
      </p:sp>
    </p:spTree>
    <p:extLst>
      <p:ext uri="{BB962C8B-B14F-4D97-AF65-F5344CB8AC3E}">
        <p14:creationId xmlns:p14="http://schemas.microsoft.com/office/powerpoint/2010/main" val="16704398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a:bodyPr>
          <a:lstStyle/>
          <a:p>
            <a:pPr algn="l"/>
            <a:r>
              <a:rPr lang="en-US" sz="2400" dirty="0" smtClean="0"/>
              <a:t>Lesson 7:  Deleting </a:t>
            </a:r>
            <a:r>
              <a:rPr lang="en-US" sz="2400" dirty="0"/>
              <a:t>an Incomplete Requisition</a:t>
            </a:r>
          </a:p>
        </p:txBody>
      </p:sp>
      <p:sp>
        <p:nvSpPr>
          <p:cNvPr id="3" name="Content Placeholder 2"/>
          <p:cNvSpPr>
            <a:spLocks noGrp="1"/>
          </p:cNvSpPr>
          <p:nvPr>
            <p:ph idx="1"/>
          </p:nvPr>
        </p:nvSpPr>
        <p:spPr>
          <a:xfrm>
            <a:off x="457200" y="533400"/>
            <a:ext cx="8229600" cy="6172200"/>
          </a:xfrm>
        </p:spPr>
        <p:txBody>
          <a:bodyPr>
            <a:normAutofit/>
          </a:bodyPr>
          <a:lstStyle/>
          <a:p>
            <a:pPr marL="0" indent="0">
              <a:buNone/>
            </a:pPr>
            <a:r>
              <a:rPr lang="en-US" sz="1400" dirty="0"/>
              <a:t>Note</a:t>
            </a:r>
            <a:r>
              <a:rPr lang="en-US" sz="1400" dirty="0" smtClean="0"/>
              <a:t>:  If </a:t>
            </a:r>
            <a:r>
              <a:rPr lang="en-US" sz="1400" dirty="0"/>
              <a:t>a requisition </a:t>
            </a:r>
            <a:r>
              <a:rPr lang="en-US" sz="1400" dirty="0" smtClean="0"/>
              <a:t>is </a:t>
            </a:r>
            <a:r>
              <a:rPr lang="en-US" sz="1400" dirty="0"/>
              <a:t>added in </a:t>
            </a:r>
            <a:endParaRPr lang="en-US" sz="1400" dirty="0" smtClean="0"/>
          </a:p>
          <a:p>
            <a:pPr marL="0" indent="0">
              <a:buNone/>
            </a:pPr>
            <a:r>
              <a:rPr lang="en-US" sz="1400" dirty="0" smtClean="0"/>
              <a:t>error </a:t>
            </a:r>
            <a:r>
              <a:rPr lang="en-US" sz="1400" dirty="0"/>
              <a:t>and </a:t>
            </a:r>
            <a:r>
              <a:rPr lang="en-US" sz="1400" dirty="0" smtClean="0"/>
              <a:t>the </a:t>
            </a:r>
            <a:r>
              <a:rPr lang="en-US" sz="1400" dirty="0"/>
              <a:t>requisition status is </a:t>
            </a:r>
            <a:endParaRPr lang="en-US" sz="1400" dirty="0" smtClean="0"/>
          </a:p>
          <a:p>
            <a:pPr marL="0" indent="0">
              <a:buNone/>
            </a:pPr>
            <a:r>
              <a:rPr lang="en-US" sz="1400" dirty="0" smtClean="0"/>
              <a:t>incomplete </a:t>
            </a:r>
            <a:r>
              <a:rPr lang="en-US" sz="1400" dirty="0"/>
              <a:t>(it has not been submitted </a:t>
            </a:r>
            <a:endParaRPr lang="en-US" sz="1400" dirty="0" smtClean="0"/>
          </a:p>
          <a:p>
            <a:pPr marL="0" indent="0">
              <a:buNone/>
            </a:pPr>
            <a:r>
              <a:rPr lang="en-US" sz="1400" dirty="0" smtClean="0"/>
              <a:t>for </a:t>
            </a:r>
            <a:r>
              <a:rPr lang="en-US" sz="1400" dirty="0"/>
              <a:t>approval), </a:t>
            </a:r>
            <a:r>
              <a:rPr lang="en-US" sz="1400" dirty="0" smtClean="0"/>
              <a:t>the requisition </a:t>
            </a:r>
            <a:r>
              <a:rPr lang="en-US" sz="1400" dirty="0"/>
              <a:t>may be deleted </a:t>
            </a:r>
            <a:endParaRPr lang="en-US" sz="1400" dirty="0" smtClean="0"/>
          </a:p>
          <a:p>
            <a:pPr marL="0" indent="0">
              <a:buNone/>
            </a:pPr>
            <a:r>
              <a:rPr lang="en-US" sz="1400" dirty="0" smtClean="0"/>
              <a:t>but </a:t>
            </a:r>
            <a:r>
              <a:rPr lang="en-US" sz="1400" dirty="0"/>
              <a:t>not canceled.  </a:t>
            </a:r>
          </a:p>
          <a:p>
            <a:pPr marL="0" indent="0">
              <a:buNone/>
            </a:pPr>
            <a:endParaRPr lang="en-US" sz="1400" dirty="0" smtClean="0"/>
          </a:p>
          <a:p>
            <a:pPr marL="0" indent="0">
              <a:buNone/>
            </a:pPr>
            <a:endParaRPr lang="en-US" sz="1400" dirty="0"/>
          </a:p>
          <a:p>
            <a:pPr marL="0" indent="0">
              <a:buNone/>
            </a:pPr>
            <a:endParaRPr lang="en-US" sz="1400" dirty="0" smtClean="0"/>
          </a:p>
          <a:p>
            <a:pPr marL="0" indent="0">
              <a:buNone/>
            </a:pPr>
            <a:endParaRPr lang="en-US" sz="1400" dirty="0"/>
          </a:p>
          <a:p>
            <a:pPr marL="0" indent="0">
              <a:buNone/>
            </a:pPr>
            <a:endParaRPr lang="en-US" sz="1400" dirty="0" smtClean="0"/>
          </a:p>
          <a:p>
            <a:pPr marL="0" indent="0">
              <a:buNone/>
            </a:pPr>
            <a:endParaRPr lang="en-US" sz="1400" dirty="0"/>
          </a:p>
          <a:p>
            <a:pPr marL="0" indent="0">
              <a:buNone/>
            </a:pPr>
            <a:r>
              <a:rPr lang="en-US" sz="1400" dirty="0"/>
              <a:t>S</a:t>
            </a:r>
            <a:r>
              <a:rPr lang="en-US" sz="1400" dirty="0" smtClean="0"/>
              <a:t>he </a:t>
            </a:r>
            <a:r>
              <a:rPr lang="en-US" sz="1400" dirty="0"/>
              <a:t>selects H</a:t>
            </a:r>
            <a:r>
              <a:rPr lang="en-US" sz="1400" dirty="0" smtClean="0"/>
              <a:t>eaders </a:t>
            </a:r>
            <a:r>
              <a:rPr lang="en-US" sz="1400" dirty="0"/>
              <a:t>in </a:t>
            </a:r>
            <a:r>
              <a:rPr lang="en-US" sz="1400" dirty="0" smtClean="0"/>
              <a:t>the </a:t>
            </a:r>
            <a:r>
              <a:rPr lang="en-US" sz="1400" dirty="0"/>
              <a:t>Results box in </a:t>
            </a:r>
            <a:r>
              <a:rPr lang="en-US" sz="1400" dirty="0" smtClean="0"/>
              <a:t>the </a:t>
            </a:r>
          </a:p>
          <a:p>
            <a:pPr marL="0" indent="0">
              <a:buNone/>
            </a:pPr>
            <a:r>
              <a:rPr lang="en-US" sz="1400" dirty="0" smtClean="0"/>
              <a:t>lower right </a:t>
            </a:r>
            <a:r>
              <a:rPr lang="en-US" sz="1400" dirty="0"/>
              <a:t>corner and clicks on </a:t>
            </a:r>
            <a:r>
              <a:rPr lang="en-US" sz="1400" dirty="0" smtClean="0"/>
              <a:t>the </a:t>
            </a:r>
            <a:r>
              <a:rPr lang="en-US" sz="1400" dirty="0"/>
              <a:t>Find button.  </a:t>
            </a:r>
            <a:r>
              <a:rPr lang="en-US" sz="1400" dirty="0" smtClean="0"/>
              <a:t>The </a:t>
            </a:r>
          </a:p>
          <a:p>
            <a:pPr marL="0" indent="0">
              <a:buNone/>
            </a:pPr>
            <a:r>
              <a:rPr lang="en-US" sz="1400" dirty="0" smtClean="0"/>
              <a:t>following </a:t>
            </a:r>
            <a:r>
              <a:rPr lang="en-US" sz="1400" dirty="0"/>
              <a:t>screen appears</a:t>
            </a:r>
            <a:r>
              <a:rPr lang="en-US" sz="1400" dirty="0" smtClean="0"/>
              <a:t>:</a:t>
            </a:r>
          </a:p>
          <a:p>
            <a:pPr marL="0" indent="0">
              <a:buNone/>
            </a:pPr>
            <a:endParaRPr lang="en-US" sz="1400" dirty="0"/>
          </a:p>
          <a:p>
            <a:pPr marL="0" indent="0">
              <a:buNone/>
            </a:pPr>
            <a:r>
              <a:rPr lang="en-US" sz="1400" dirty="0" smtClean="0"/>
              <a:t>Rebecca </a:t>
            </a:r>
            <a:r>
              <a:rPr lang="en-US" sz="1400" dirty="0"/>
              <a:t>places </a:t>
            </a:r>
            <a:r>
              <a:rPr lang="en-US" sz="1400" dirty="0" smtClean="0"/>
              <a:t>the </a:t>
            </a:r>
            <a:r>
              <a:rPr lang="en-US" sz="1400" dirty="0"/>
              <a:t>cursor in </a:t>
            </a:r>
            <a:r>
              <a:rPr lang="en-US" sz="1400" dirty="0" smtClean="0"/>
              <a:t>the </a:t>
            </a:r>
            <a:r>
              <a:rPr lang="en-US" sz="1400" dirty="0"/>
              <a:t>Number </a:t>
            </a:r>
            <a:endParaRPr lang="en-US" sz="1400" dirty="0" smtClean="0"/>
          </a:p>
          <a:p>
            <a:pPr marL="0" indent="0">
              <a:buNone/>
            </a:pPr>
            <a:r>
              <a:rPr lang="en-US" sz="1400" dirty="0" smtClean="0"/>
              <a:t>field </a:t>
            </a:r>
            <a:r>
              <a:rPr lang="en-US" sz="1400" dirty="0"/>
              <a:t>to select </a:t>
            </a:r>
            <a:r>
              <a:rPr lang="en-US" sz="1400" dirty="0" smtClean="0"/>
              <a:t>the </a:t>
            </a:r>
            <a:r>
              <a:rPr lang="en-US" sz="1400" dirty="0"/>
              <a:t>appropriate </a:t>
            </a:r>
            <a:endParaRPr lang="en-US" sz="1400" dirty="0" smtClean="0"/>
          </a:p>
          <a:p>
            <a:pPr marL="0" indent="0">
              <a:buNone/>
            </a:pPr>
            <a:r>
              <a:rPr lang="en-US" sz="1400" dirty="0" smtClean="0"/>
              <a:t>requisition</a:t>
            </a:r>
            <a:r>
              <a:rPr lang="en-US" sz="1400" dirty="0"/>
              <a:t>, clicks once to select </a:t>
            </a:r>
            <a:r>
              <a:rPr lang="en-US" sz="1400" dirty="0" smtClean="0"/>
              <a:t>the</a:t>
            </a:r>
          </a:p>
          <a:p>
            <a:pPr marL="0" indent="0">
              <a:buNone/>
            </a:pPr>
            <a:r>
              <a:rPr lang="en-US" sz="1400" dirty="0" smtClean="0"/>
              <a:t>requisition she </a:t>
            </a:r>
            <a:r>
              <a:rPr lang="en-US" sz="1400" dirty="0"/>
              <a:t>wants to delete, and </a:t>
            </a:r>
            <a:endParaRPr lang="en-US" sz="1400" dirty="0" smtClean="0"/>
          </a:p>
          <a:p>
            <a:pPr marL="0" indent="0">
              <a:buNone/>
            </a:pPr>
            <a:r>
              <a:rPr lang="en-US" sz="1400" dirty="0" smtClean="0"/>
              <a:t>clicks the </a:t>
            </a:r>
            <a:r>
              <a:rPr lang="en-US" sz="1400" dirty="0"/>
              <a:t>Open button.  </a:t>
            </a:r>
          </a:p>
          <a:p>
            <a:pPr marL="0" indent="0">
              <a:buNone/>
            </a:pPr>
            <a:endParaRPr lang="en-US" sz="1400" dirty="0"/>
          </a:p>
          <a:p>
            <a:pPr marL="0" indent="0">
              <a:buNone/>
            </a:pPr>
            <a:endParaRPr lang="en-US" sz="1400" dirty="0" smtClean="0"/>
          </a:p>
          <a:p>
            <a:pPr marL="0" indent="0">
              <a:buNone/>
            </a:pPr>
            <a:endParaRPr lang="en-US" sz="1400" dirty="0"/>
          </a:p>
          <a:p>
            <a:pPr marL="0" indent="0">
              <a:buNone/>
            </a:pPr>
            <a:endParaRPr lang="en-US" sz="1400" dirty="0" smtClean="0"/>
          </a:p>
          <a:p>
            <a:pPr marL="0" indent="0">
              <a:buNone/>
            </a:pPr>
            <a:endParaRPr lang="en-US" sz="1400" dirty="0"/>
          </a:p>
          <a:p>
            <a:endParaRPr lang="en-US" dirty="0"/>
          </a:p>
        </p:txBody>
      </p:sp>
      <p:pic>
        <p:nvPicPr>
          <p:cNvPr id="4" name="Picture 3"/>
          <p:cNvPicPr>
            <a:picLocks noChangeAspect="1"/>
          </p:cNvPicPr>
          <p:nvPr/>
        </p:nvPicPr>
        <p:blipFill>
          <a:blip r:embed="rId2"/>
          <a:stretch>
            <a:fillRect/>
          </a:stretch>
        </p:blipFill>
        <p:spPr>
          <a:xfrm>
            <a:off x="3796938" y="609600"/>
            <a:ext cx="4898571" cy="2750671"/>
          </a:xfrm>
          <a:prstGeom prst="rect">
            <a:avLst/>
          </a:prstGeom>
        </p:spPr>
      </p:pic>
      <p:pic>
        <p:nvPicPr>
          <p:cNvPr id="5" name="Picture 4"/>
          <p:cNvPicPr>
            <a:picLocks noChangeAspect="1"/>
          </p:cNvPicPr>
          <p:nvPr/>
        </p:nvPicPr>
        <p:blipFill>
          <a:blip r:embed="rId3"/>
          <a:stretch>
            <a:fillRect/>
          </a:stretch>
        </p:blipFill>
        <p:spPr>
          <a:xfrm>
            <a:off x="4419600" y="3733800"/>
            <a:ext cx="4571657" cy="2468378"/>
          </a:xfrm>
          <a:prstGeom prst="rect">
            <a:avLst/>
          </a:prstGeom>
        </p:spPr>
      </p:pic>
      <p:sp>
        <p:nvSpPr>
          <p:cNvPr id="6" name="Slide Number Placeholder 5"/>
          <p:cNvSpPr>
            <a:spLocks noGrp="1"/>
          </p:cNvSpPr>
          <p:nvPr>
            <p:ph type="sldNum" sz="quarter" idx="12"/>
          </p:nvPr>
        </p:nvSpPr>
        <p:spPr/>
        <p:txBody>
          <a:bodyPr/>
          <a:lstStyle/>
          <a:p>
            <a:fld id="{D4AACCCE-BDDB-49C7-97ED-4810929A0B82}" type="slidenum">
              <a:rPr lang="en-US" smtClean="0"/>
              <a:t>41</a:t>
            </a:fld>
            <a:endParaRPr lang="en-US"/>
          </a:p>
        </p:txBody>
      </p:sp>
      <p:cxnSp>
        <p:nvCxnSpPr>
          <p:cNvPr id="10" name="Straight Arrow Connector 9"/>
          <p:cNvCxnSpPr/>
          <p:nvPr/>
        </p:nvCxnSpPr>
        <p:spPr>
          <a:xfrm>
            <a:off x="2590800" y="4267200"/>
            <a:ext cx="1524000" cy="0"/>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7467600" y="1905000"/>
            <a:ext cx="1066800" cy="1066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28238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l"/>
            <a:r>
              <a:rPr lang="en-US" sz="2400" dirty="0"/>
              <a:t>Lesson 7:  Deleting an Incomplete Requisition</a:t>
            </a:r>
          </a:p>
        </p:txBody>
      </p:sp>
      <p:sp>
        <p:nvSpPr>
          <p:cNvPr id="5" name="Content Placeholder 4"/>
          <p:cNvSpPr>
            <a:spLocks noGrp="1"/>
          </p:cNvSpPr>
          <p:nvPr>
            <p:ph idx="1"/>
          </p:nvPr>
        </p:nvSpPr>
        <p:spPr>
          <a:xfrm>
            <a:off x="457200" y="685800"/>
            <a:ext cx="8229600" cy="5440363"/>
          </a:xfrm>
        </p:spPr>
        <p:txBody>
          <a:bodyPr>
            <a:normAutofit/>
          </a:bodyPr>
          <a:lstStyle/>
          <a:p>
            <a:pPr marL="0" indent="0">
              <a:buNone/>
            </a:pPr>
            <a:endParaRPr lang="en-US" sz="1400" dirty="0" smtClean="0"/>
          </a:p>
          <a:p>
            <a:pPr marL="0" indent="0">
              <a:buNone/>
            </a:pPr>
            <a:endParaRPr lang="en-US" sz="1400" dirty="0"/>
          </a:p>
          <a:p>
            <a:pPr marL="0" indent="0">
              <a:buNone/>
            </a:pPr>
            <a:endParaRPr lang="en-US" sz="1400" dirty="0" smtClean="0"/>
          </a:p>
          <a:p>
            <a:pPr marL="0" indent="0">
              <a:buNone/>
            </a:pPr>
            <a:endParaRPr lang="en-US" sz="1400" dirty="0"/>
          </a:p>
          <a:p>
            <a:pPr marL="0" indent="0">
              <a:buNone/>
            </a:pPr>
            <a:r>
              <a:rPr lang="en-US" sz="1400" dirty="0"/>
              <a:t>S</a:t>
            </a:r>
            <a:r>
              <a:rPr lang="en-US" sz="1400" dirty="0" smtClean="0"/>
              <a:t>he </a:t>
            </a:r>
            <a:r>
              <a:rPr lang="en-US" sz="1400" dirty="0"/>
              <a:t>clicks on </a:t>
            </a:r>
            <a:r>
              <a:rPr lang="en-US" sz="1400" dirty="0" smtClean="0"/>
              <a:t>the </a:t>
            </a:r>
            <a:r>
              <a:rPr lang="en-US" sz="1400" dirty="0"/>
              <a:t>red “X” on </a:t>
            </a:r>
            <a:r>
              <a:rPr lang="en-US" sz="1400" dirty="0" smtClean="0"/>
              <a:t>the </a:t>
            </a:r>
            <a:r>
              <a:rPr lang="en-US" sz="1400" dirty="0"/>
              <a:t>tool bar. S</a:t>
            </a:r>
            <a:r>
              <a:rPr lang="en-US" sz="1400" dirty="0" smtClean="0"/>
              <a:t>he </a:t>
            </a:r>
            <a:r>
              <a:rPr lang="en-US" sz="1400" dirty="0"/>
              <a:t>clicks </a:t>
            </a:r>
            <a:endParaRPr lang="en-US" sz="1400" dirty="0" smtClean="0"/>
          </a:p>
          <a:p>
            <a:pPr marL="0" indent="0">
              <a:buNone/>
            </a:pPr>
            <a:r>
              <a:rPr lang="en-US" sz="1400" dirty="0" smtClean="0"/>
              <a:t>“</a:t>
            </a:r>
            <a:r>
              <a:rPr lang="en-US" sz="1400" dirty="0"/>
              <a:t>OK” in </a:t>
            </a:r>
            <a:r>
              <a:rPr lang="en-US" sz="1400" dirty="0" smtClean="0"/>
              <a:t>the action </a:t>
            </a:r>
            <a:r>
              <a:rPr lang="en-US" sz="1400" dirty="0"/>
              <a:t>box </a:t>
            </a:r>
            <a:r>
              <a:rPr lang="en-US" sz="1400" dirty="0" smtClean="0"/>
              <a:t>asking</a:t>
            </a:r>
          </a:p>
          <a:p>
            <a:pPr marL="0" indent="0">
              <a:buNone/>
            </a:pPr>
            <a:r>
              <a:rPr lang="en-US" sz="1400" dirty="0" smtClean="0"/>
              <a:t> </a:t>
            </a:r>
            <a:r>
              <a:rPr lang="en-US" sz="1400" dirty="0"/>
              <a:t>“Do you want to delete this record?”  </a:t>
            </a:r>
            <a:endParaRPr lang="en-US" sz="1400" dirty="0" smtClean="0"/>
          </a:p>
          <a:p>
            <a:pPr marL="0" indent="0">
              <a:buNone/>
            </a:pPr>
            <a:endParaRPr lang="en-US" sz="1400" dirty="0"/>
          </a:p>
          <a:p>
            <a:pPr marL="0" indent="0">
              <a:buNone/>
            </a:pPr>
            <a:endParaRPr lang="en-US" sz="1400" dirty="0" smtClean="0"/>
          </a:p>
          <a:p>
            <a:pPr marL="0" indent="0">
              <a:buNone/>
            </a:pPr>
            <a:endParaRPr lang="en-US" sz="1400" dirty="0"/>
          </a:p>
          <a:p>
            <a:pPr marL="0" indent="0">
              <a:buNone/>
            </a:pPr>
            <a:endParaRPr lang="en-US" sz="1400" dirty="0" smtClean="0"/>
          </a:p>
          <a:p>
            <a:pPr marL="0" indent="0">
              <a:buNone/>
            </a:pPr>
            <a:endParaRPr lang="en-US" sz="1400" dirty="0"/>
          </a:p>
          <a:p>
            <a:pPr marL="0" indent="0">
              <a:buNone/>
            </a:pPr>
            <a:endParaRPr lang="en-US" sz="1400" dirty="0" smtClean="0"/>
          </a:p>
          <a:p>
            <a:pPr marL="0" indent="0">
              <a:buNone/>
            </a:pPr>
            <a:endParaRPr lang="en-US" sz="1400" dirty="0"/>
          </a:p>
          <a:p>
            <a:pPr marL="0" indent="0">
              <a:buNone/>
            </a:pPr>
            <a:endParaRPr lang="en-US" sz="1400" dirty="0" smtClean="0"/>
          </a:p>
          <a:p>
            <a:pPr marL="0" indent="0">
              <a:buNone/>
            </a:pPr>
            <a:endParaRPr lang="en-US" sz="1400" dirty="0"/>
          </a:p>
          <a:p>
            <a:pPr marL="0" indent="0">
              <a:buNone/>
            </a:pPr>
            <a:endParaRPr lang="en-US" sz="1400" dirty="0" smtClean="0"/>
          </a:p>
          <a:p>
            <a:pPr marL="0" indent="0">
              <a:buNone/>
            </a:pPr>
            <a:r>
              <a:rPr lang="en-US" sz="1400" dirty="0"/>
              <a:t>To verify that </a:t>
            </a:r>
            <a:r>
              <a:rPr lang="en-US" sz="1400" dirty="0" smtClean="0"/>
              <a:t>the </a:t>
            </a:r>
            <a:r>
              <a:rPr lang="en-US" sz="1400" dirty="0"/>
              <a:t>requisition was deleted, </a:t>
            </a:r>
            <a:r>
              <a:rPr lang="en-US" sz="1400" dirty="0" smtClean="0"/>
              <a:t>she </a:t>
            </a:r>
            <a:r>
              <a:rPr lang="en-US" sz="1400" dirty="0"/>
              <a:t>exits and re-enters </a:t>
            </a:r>
            <a:r>
              <a:rPr lang="en-US" sz="1400" dirty="0" smtClean="0"/>
              <a:t>the </a:t>
            </a:r>
            <a:r>
              <a:rPr lang="en-US" sz="1400" dirty="0"/>
              <a:t>Requisition Summary window from </a:t>
            </a:r>
            <a:r>
              <a:rPr lang="en-US" sz="1400" dirty="0" smtClean="0"/>
              <a:t>the </a:t>
            </a:r>
            <a:r>
              <a:rPr lang="en-US" sz="1400" dirty="0"/>
              <a:t>Navigator-RIT-Purchasing Requisition screen.  </a:t>
            </a:r>
            <a:r>
              <a:rPr lang="en-US" sz="1400" dirty="0" smtClean="0"/>
              <a:t>she </a:t>
            </a:r>
            <a:r>
              <a:rPr lang="en-US" sz="1400" dirty="0"/>
              <a:t>clicks “Find” and </a:t>
            </a:r>
            <a:r>
              <a:rPr lang="en-US" sz="1400" dirty="0" smtClean="0"/>
              <a:t>she </a:t>
            </a:r>
            <a:r>
              <a:rPr lang="en-US" sz="1400" dirty="0"/>
              <a:t>notes that </a:t>
            </a:r>
            <a:r>
              <a:rPr lang="en-US" sz="1400" dirty="0" smtClean="0"/>
              <a:t>the </a:t>
            </a:r>
            <a:r>
              <a:rPr lang="en-US" sz="1400" dirty="0"/>
              <a:t>requisition number </a:t>
            </a:r>
            <a:r>
              <a:rPr lang="en-US" sz="1400" dirty="0" smtClean="0"/>
              <a:t>she </a:t>
            </a:r>
            <a:r>
              <a:rPr lang="en-US" sz="1400" dirty="0"/>
              <a:t>just deleted is no longer listed in </a:t>
            </a:r>
            <a:r>
              <a:rPr lang="en-US" sz="1400" dirty="0" smtClean="0"/>
              <a:t>the </a:t>
            </a:r>
            <a:r>
              <a:rPr lang="en-US" sz="1400" dirty="0"/>
              <a:t>r</a:t>
            </a:r>
            <a:r>
              <a:rPr lang="en-US" sz="1400" dirty="0" smtClean="0"/>
              <a:t>equisition header </a:t>
            </a:r>
            <a:r>
              <a:rPr lang="en-US" sz="1400" dirty="0"/>
              <a:t>s</a:t>
            </a:r>
            <a:r>
              <a:rPr lang="en-US" sz="1400" dirty="0" smtClean="0"/>
              <a:t>ummary </a:t>
            </a:r>
            <a:r>
              <a:rPr lang="en-US" sz="1400" dirty="0"/>
              <a:t>screen.</a:t>
            </a:r>
          </a:p>
          <a:p>
            <a:pPr marL="0" indent="0">
              <a:buNone/>
            </a:pPr>
            <a:endParaRPr lang="en-US" sz="1400" dirty="0"/>
          </a:p>
          <a:p>
            <a:pPr marL="0" indent="0">
              <a:buNone/>
            </a:pPr>
            <a:endParaRPr lang="en-US" sz="1400" dirty="0"/>
          </a:p>
        </p:txBody>
      </p:sp>
      <p:pic>
        <p:nvPicPr>
          <p:cNvPr id="6" name="Picture 5"/>
          <p:cNvPicPr>
            <a:picLocks noChangeAspect="1"/>
          </p:cNvPicPr>
          <p:nvPr/>
        </p:nvPicPr>
        <p:blipFill>
          <a:blip r:embed="rId2"/>
          <a:stretch>
            <a:fillRect/>
          </a:stretch>
        </p:blipFill>
        <p:spPr>
          <a:xfrm>
            <a:off x="4281163" y="1524000"/>
            <a:ext cx="4648575" cy="3276600"/>
          </a:xfrm>
          <a:prstGeom prst="rect">
            <a:avLst/>
          </a:prstGeom>
        </p:spPr>
      </p:pic>
      <p:pic>
        <p:nvPicPr>
          <p:cNvPr id="7" name="Picture 6"/>
          <p:cNvPicPr>
            <a:picLocks noChangeAspect="1"/>
          </p:cNvPicPr>
          <p:nvPr/>
        </p:nvPicPr>
        <p:blipFill>
          <a:blip r:embed="rId3"/>
          <a:stretch>
            <a:fillRect/>
          </a:stretch>
        </p:blipFill>
        <p:spPr>
          <a:xfrm>
            <a:off x="3867201" y="962090"/>
            <a:ext cx="5062537" cy="659953"/>
          </a:xfrm>
          <a:prstGeom prst="rect">
            <a:avLst/>
          </a:prstGeom>
        </p:spPr>
      </p:pic>
      <p:sp>
        <p:nvSpPr>
          <p:cNvPr id="8" name="Oval 7"/>
          <p:cNvSpPr/>
          <p:nvPr/>
        </p:nvSpPr>
        <p:spPr>
          <a:xfrm>
            <a:off x="6858000" y="1066800"/>
            <a:ext cx="304800" cy="55524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stretch>
            <a:fillRect/>
          </a:stretch>
        </p:blipFill>
        <p:spPr>
          <a:xfrm>
            <a:off x="1066800" y="2590800"/>
            <a:ext cx="1933333" cy="1295238"/>
          </a:xfrm>
          <a:prstGeom prst="rect">
            <a:avLst/>
          </a:prstGeom>
        </p:spPr>
      </p:pic>
      <p:sp>
        <p:nvSpPr>
          <p:cNvPr id="3" name="Slide Number Placeholder 2"/>
          <p:cNvSpPr>
            <a:spLocks noGrp="1"/>
          </p:cNvSpPr>
          <p:nvPr>
            <p:ph type="sldNum" sz="quarter" idx="12"/>
          </p:nvPr>
        </p:nvSpPr>
        <p:spPr/>
        <p:txBody>
          <a:bodyPr/>
          <a:lstStyle/>
          <a:p>
            <a:fld id="{D4AACCCE-BDDB-49C7-97ED-4810929A0B82}" type="slidenum">
              <a:rPr lang="en-US" smtClean="0"/>
              <a:t>42</a:t>
            </a:fld>
            <a:endParaRPr lang="en-US"/>
          </a:p>
        </p:txBody>
      </p:sp>
    </p:spTree>
    <p:extLst>
      <p:ext uri="{BB962C8B-B14F-4D97-AF65-F5344CB8AC3E}">
        <p14:creationId xmlns:p14="http://schemas.microsoft.com/office/powerpoint/2010/main" val="42807870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pPr algn="l"/>
            <a:r>
              <a:rPr lang="en-US" sz="2400" dirty="0"/>
              <a:t>Lesson </a:t>
            </a:r>
            <a:r>
              <a:rPr lang="en-US" sz="2400" dirty="0" smtClean="0"/>
              <a:t>8:  Cancelling a Requisition</a:t>
            </a:r>
            <a:endParaRPr lang="en-US" sz="2400" dirty="0"/>
          </a:p>
        </p:txBody>
      </p:sp>
      <p:sp>
        <p:nvSpPr>
          <p:cNvPr id="3" name="Content Placeholder 2"/>
          <p:cNvSpPr>
            <a:spLocks noGrp="1"/>
          </p:cNvSpPr>
          <p:nvPr>
            <p:ph idx="1"/>
          </p:nvPr>
        </p:nvSpPr>
        <p:spPr>
          <a:xfrm>
            <a:off x="457200" y="609600"/>
            <a:ext cx="8610600" cy="6172200"/>
          </a:xfrm>
        </p:spPr>
        <p:txBody>
          <a:bodyPr>
            <a:normAutofit/>
          </a:bodyPr>
          <a:lstStyle/>
          <a:p>
            <a:pPr marL="0" indent="0">
              <a:buNone/>
            </a:pPr>
            <a:r>
              <a:rPr lang="en-US" sz="1400" dirty="0" smtClean="0"/>
              <a:t>If your requisition has been either rejected by your approver or returned by your buyer you may cancel </a:t>
            </a:r>
            <a:r>
              <a:rPr lang="en-US" sz="1400" dirty="0"/>
              <a:t>a </a:t>
            </a:r>
            <a:r>
              <a:rPr lang="en-US" sz="1400" dirty="0" smtClean="0"/>
              <a:t>requisition in it’s entirety or by line:</a:t>
            </a:r>
            <a:endParaRPr lang="en-US" sz="1400" dirty="0"/>
          </a:p>
          <a:p>
            <a:pPr marL="0" indent="0">
              <a:buNone/>
            </a:pPr>
            <a:endParaRPr lang="en-US" sz="1400" dirty="0"/>
          </a:p>
          <a:p>
            <a:pPr marL="0" indent="0">
              <a:buNone/>
            </a:pPr>
            <a:r>
              <a:rPr lang="en-US" sz="1400" dirty="0"/>
              <a:t>Perform a Requisition Summary inquiry to view </a:t>
            </a:r>
            <a:r>
              <a:rPr lang="en-US" sz="1400" dirty="0" smtClean="0"/>
              <a:t>the </a:t>
            </a:r>
            <a:r>
              <a:rPr lang="en-US" sz="1400" dirty="0"/>
              <a:t>requisition information.</a:t>
            </a:r>
          </a:p>
          <a:p>
            <a:pPr marL="0" indent="0">
              <a:buNone/>
            </a:pPr>
            <a:r>
              <a:rPr lang="en-US" sz="1400" dirty="0"/>
              <a:t>Before clicking </a:t>
            </a:r>
            <a:r>
              <a:rPr lang="en-US" sz="1400" dirty="0" smtClean="0"/>
              <a:t>the </a:t>
            </a:r>
            <a:r>
              <a:rPr lang="en-US" sz="1400" dirty="0"/>
              <a:t>Find button, choose </a:t>
            </a:r>
            <a:r>
              <a:rPr lang="en-US" sz="1400" i="1" dirty="0" smtClean="0"/>
              <a:t>Headers </a:t>
            </a:r>
            <a:r>
              <a:rPr lang="en-US" sz="1400" dirty="0"/>
              <a:t>in </a:t>
            </a:r>
            <a:r>
              <a:rPr lang="en-US" sz="1400" dirty="0" smtClean="0"/>
              <a:t>the </a:t>
            </a:r>
            <a:r>
              <a:rPr lang="en-US" sz="1400" dirty="0"/>
              <a:t>Results section of </a:t>
            </a:r>
            <a:r>
              <a:rPr lang="en-US" sz="1400" dirty="0" smtClean="0"/>
              <a:t>the “Find Requisitions” window – if you only need to cancel a line, select </a:t>
            </a:r>
            <a:r>
              <a:rPr lang="en-US" sz="1400" i="1" dirty="0" smtClean="0"/>
              <a:t>Lines</a:t>
            </a:r>
            <a:r>
              <a:rPr lang="en-US" sz="1400" dirty="0" smtClean="0"/>
              <a:t>:</a:t>
            </a:r>
            <a:endParaRPr lang="en-US" sz="1400" dirty="0"/>
          </a:p>
          <a:p>
            <a:pPr marL="0" indent="0">
              <a:buNone/>
            </a:pPr>
            <a:endParaRPr lang="en-US" sz="1100" dirty="0" smtClean="0"/>
          </a:p>
          <a:p>
            <a:pPr marL="0" indent="0">
              <a:buNone/>
            </a:pPr>
            <a:endParaRPr lang="en-US" sz="1100" dirty="0"/>
          </a:p>
          <a:p>
            <a:pPr marL="0" indent="0">
              <a:buNone/>
            </a:pPr>
            <a:endParaRPr lang="en-US" sz="1100" dirty="0" smtClean="0"/>
          </a:p>
          <a:p>
            <a:pPr marL="0" indent="0">
              <a:buNone/>
            </a:pPr>
            <a:endParaRPr lang="en-US" sz="1100" dirty="0" smtClean="0"/>
          </a:p>
          <a:p>
            <a:pPr marL="0" indent="0">
              <a:buNone/>
            </a:pPr>
            <a:endParaRPr lang="en-US" sz="1100" dirty="0"/>
          </a:p>
          <a:p>
            <a:pPr marL="0" indent="0">
              <a:buNone/>
            </a:pPr>
            <a:r>
              <a:rPr lang="en-US" sz="1100" dirty="0" smtClean="0"/>
              <a:t>Note:</a:t>
            </a:r>
          </a:p>
          <a:p>
            <a:pPr marL="0" indent="0">
              <a:buNone/>
            </a:pPr>
            <a:r>
              <a:rPr lang="en-US" sz="1100" dirty="0" smtClean="0"/>
              <a:t>A </a:t>
            </a:r>
            <a:r>
              <a:rPr lang="en-US" sz="1100" dirty="0"/>
              <a:t>requisition or requisition line cannot be canceled </a:t>
            </a:r>
            <a:endParaRPr lang="en-US" sz="1100" dirty="0" smtClean="0"/>
          </a:p>
          <a:p>
            <a:pPr marL="0" indent="0">
              <a:buNone/>
            </a:pPr>
            <a:r>
              <a:rPr lang="en-US" sz="1100" dirty="0" smtClean="0"/>
              <a:t>if the </a:t>
            </a:r>
            <a:r>
              <a:rPr lang="en-US" sz="1100" dirty="0"/>
              <a:t>status is Incomplete.</a:t>
            </a:r>
          </a:p>
          <a:p>
            <a:pPr marL="0" indent="0">
              <a:buNone/>
            </a:pPr>
            <a:endParaRPr lang="en-US" sz="1100" dirty="0"/>
          </a:p>
          <a:p>
            <a:pPr marL="0" indent="0">
              <a:buNone/>
            </a:pPr>
            <a:r>
              <a:rPr lang="en-US" sz="1100" dirty="0"/>
              <a:t>To cancel a requisition line on an Incomplete </a:t>
            </a:r>
            <a:endParaRPr lang="en-US" sz="1100" dirty="0" smtClean="0"/>
          </a:p>
          <a:p>
            <a:pPr marL="0" indent="0">
              <a:buNone/>
            </a:pPr>
            <a:r>
              <a:rPr lang="en-US" sz="1100" dirty="0" smtClean="0"/>
              <a:t>requisition</a:t>
            </a:r>
            <a:r>
              <a:rPr lang="en-US" sz="1100" dirty="0"/>
              <a:t>, refer to Deleting a Requisition Line</a:t>
            </a:r>
          </a:p>
          <a:p>
            <a:pPr marL="0" indent="0">
              <a:buNone/>
            </a:pPr>
            <a:endParaRPr lang="en-US" sz="1100" dirty="0"/>
          </a:p>
          <a:p>
            <a:pPr marL="0" indent="0">
              <a:buNone/>
            </a:pPr>
            <a:endParaRPr lang="en-US" sz="1100" dirty="0" smtClean="0"/>
          </a:p>
          <a:p>
            <a:pPr marL="0" indent="0">
              <a:buNone/>
            </a:pPr>
            <a:endParaRPr lang="en-US" sz="1100" dirty="0"/>
          </a:p>
          <a:p>
            <a:pPr marL="0" indent="0">
              <a:buNone/>
            </a:pPr>
            <a:endParaRPr lang="en-US" sz="1100" dirty="0" smtClean="0"/>
          </a:p>
          <a:p>
            <a:pPr marL="0" indent="0">
              <a:buNone/>
            </a:pPr>
            <a:r>
              <a:rPr lang="en-US" sz="1100" dirty="0" smtClean="0"/>
              <a:t>Or for cancelling lines</a:t>
            </a:r>
          </a:p>
          <a:p>
            <a:pPr marL="0" indent="0">
              <a:buNone/>
            </a:pPr>
            <a:r>
              <a:rPr lang="en-US" sz="1100" dirty="0" smtClean="0"/>
              <a:t>select Lines from the</a:t>
            </a:r>
          </a:p>
          <a:p>
            <a:pPr marL="0" indent="0">
              <a:buNone/>
            </a:pPr>
            <a:r>
              <a:rPr lang="en-US" sz="1100" dirty="0" smtClean="0"/>
              <a:t>Results Box:</a:t>
            </a:r>
          </a:p>
        </p:txBody>
      </p:sp>
      <p:sp>
        <p:nvSpPr>
          <p:cNvPr id="4" name="Slide Number Placeholder 3"/>
          <p:cNvSpPr>
            <a:spLocks noGrp="1"/>
          </p:cNvSpPr>
          <p:nvPr>
            <p:ph type="sldNum" sz="quarter" idx="12"/>
          </p:nvPr>
        </p:nvSpPr>
        <p:spPr/>
        <p:txBody>
          <a:bodyPr/>
          <a:lstStyle/>
          <a:p>
            <a:fld id="{D4AACCCE-BDDB-49C7-97ED-4810929A0B82}" type="slidenum">
              <a:rPr lang="en-US" smtClean="0"/>
              <a:t>43</a:t>
            </a:fld>
            <a:endParaRPr lang="en-US"/>
          </a:p>
        </p:txBody>
      </p:sp>
      <p:sp>
        <p:nvSpPr>
          <p:cNvPr id="6" name="Rectangle 5"/>
          <p:cNvSpPr/>
          <p:nvPr/>
        </p:nvSpPr>
        <p:spPr>
          <a:xfrm>
            <a:off x="457200" y="2976154"/>
            <a:ext cx="3200400" cy="1600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a:stretch>
            <a:fillRect/>
          </a:stretch>
        </p:blipFill>
        <p:spPr>
          <a:xfrm>
            <a:off x="3947601" y="3089384"/>
            <a:ext cx="4895512" cy="2749534"/>
          </a:xfrm>
          <a:prstGeom prst="rect">
            <a:avLst/>
          </a:prstGeom>
        </p:spPr>
      </p:pic>
      <p:sp>
        <p:nvSpPr>
          <p:cNvPr id="9" name="Oval 8"/>
          <p:cNvSpPr/>
          <p:nvPr/>
        </p:nvSpPr>
        <p:spPr>
          <a:xfrm>
            <a:off x="7467600" y="4343400"/>
            <a:ext cx="1371600" cy="1143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a:off x="2110405" y="5143500"/>
            <a:ext cx="1458373" cy="1524000"/>
          </a:xfrm>
          <a:prstGeom prst="rect">
            <a:avLst/>
          </a:prstGeom>
        </p:spPr>
      </p:pic>
      <p:sp>
        <p:nvSpPr>
          <p:cNvPr id="7" name="Oval 6"/>
          <p:cNvSpPr/>
          <p:nvPr/>
        </p:nvSpPr>
        <p:spPr>
          <a:xfrm>
            <a:off x="2057400" y="5638800"/>
            <a:ext cx="718614"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94891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l"/>
            <a:r>
              <a:rPr lang="en-US" sz="2400" dirty="0"/>
              <a:t>Lesson 8:  Cancelling a Requisition</a:t>
            </a:r>
          </a:p>
        </p:txBody>
      </p:sp>
      <p:sp>
        <p:nvSpPr>
          <p:cNvPr id="3" name="Content Placeholder 2"/>
          <p:cNvSpPr>
            <a:spLocks noGrp="1"/>
          </p:cNvSpPr>
          <p:nvPr>
            <p:ph idx="1"/>
          </p:nvPr>
        </p:nvSpPr>
        <p:spPr>
          <a:xfrm>
            <a:off x="457200" y="685800"/>
            <a:ext cx="8229600" cy="6096000"/>
          </a:xfrm>
        </p:spPr>
        <p:txBody>
          <a:bodyPr>
            <a:normAutofit fontScale="92500" lnSpcReduction="10000"/>
          </a:bodyPr>
          <a:lstStyle/>
          <a:p>
            <a:pPr marL="0" indent="0">
              <a:buNone/>
            </a:pPr>
            <a:r>
              <a:rPr lang="en-US" sz="1400" dirty="0"/>
              <a:t>Place your cursor in </a:t>
            </a:r>
            <a:r>
              <a:rPr lang="en-US" sz="1400" dirty="0" smtClean="0"/>
              <a:t>the line (to cancel the requisition in full) </a:t>
            </a:r>
            <a:r>
              <a:rPr lang="en-US" sz="1400" dirty="0"/>
              <a:t>that you’d like to cancel, </a:t>
            </a:r>
            <a:r>
              <a:rPr lang="en-US" sz="1400" dirty="0" smtClean="0"/>
              <a:t>then </a:t>
            </a:r>
            <a:r>
              <a:rPr lang="en-US" sz="1400" dirty="0"/>
              <a:t>go to </a:t>
            </a:r>
            <a:r>
              <a:rPr lang="en-US" sz="1400" dirty="0" smtClean="0"/>
              <a:t>the </a:t>
            </a:r>
            <a:r>
              <a:rPr lang="en-US" sz="1400" dirty="0"/>
              <a:t>menu and select Tools &gt;Control&gt; Cancel Requisition</a:t>
            </a:r>
          </a:p>
          <a:p>
            <a:pPr marL="0" indent="0">
              <a:buNone/>
            </a:pPr>
            <a:endParaRPr lang="en-US" dirty="0" smtClean="0"/>
          </a:p>
          <a:p>
            <a:pPr marL="0" indent="0">
              <a:buNone/>
            </a:pPr>
            <a:endParaRPr lang="en-US" sz="1400" dirty="0"/>
          </a:p>
          <a:p>
            <a:pPr marL="0" indent="0">
              <a:buNone/>
            </a:pPr>
            <a:endParaRPr lang="en-US" sz="1400" dirty="0" smtClean="0"/>
          </a:p>
          <a:p>
            <a:pPr marL="0" indent="0">
              <a:buNone/>
            </a:pPr>
            <a:endParaRPr lang="en-US" sz="1400" dirty="0"/>
          </a:p>
          <a:p>
            <a:pPr marL="0" indent="0">
              <a:buNone/>
            </a:pPr>
            <a:endParaRPr lang="en-US" sz="1400" dirty="0" smtClean="0"/>
          </a:p>
          <a:p>
            <a:pPr marL="0" indent="0">
              <a:buNone/>
            </a:pPr>
            <a:endParaRPr lang="en-US" sz="1400" dirty="0"/>
          </a:p>
          <a:p>
            <a:pPr marL="0" indent="0">
              <a:buNone/>
            </a:pPr>
            <a:endParaRPr lang="en-US" sz="1400" dirty="0" smtClean="0"/>
          </a:p>
          <a:p>
            <a:pPr marL="0" indent="0">
              <a:buNone/>
            </a:pPr>
            <a:endParaRPr lang="en-US" sz="1400" dirty="0" smtClean="0"/>
          </a:p>
          <a:p>
            <a:pPr marL="0" indent="0">
              <a:buNone/>
            </a:pPr>
            <a:endParaRPr lang="en-US" sz="1400" dirty="0"/>
          </a:p>
          <a:p>
            <a:pPr marL="0" indent="0">
              <a:buNone/>
            </a:pPr>
            <a:endParaRPr lang="en-US" sz="1400" dirty="0"/>
          </a:p>
          <a:p>
            <a:pPr marL="0" indent="0">
              <a:buNone/>
            </a:pPr>
            <a:r>
              <a:rPr lang="en-US" sz="1400" dirty="0" smtClean="0"/>
              <a:t>Fill </a:t>
            </a:r>
            <a:r>
              <a:rPr lang="en-US" sz="1400" dirty="0"/>
              <a:t>in </a:t>
            </a:r>
            <a:r>
              <a:rPr lang="en-US" sz="1400" dirty="0" smtClean="0"/>
              <a:t>the </a:t>
            </a:r>
            <a:r>
              <a:rPr lang="en-US" sz="1400" dirty="0"/>
              <a:t>Reason </a:t>
            </a:r>
            <a:r>
              <a:rPr lang="en-US" sz="1400" dirty="0" smtClean="0"/>
              <a:t>field and click “Ok.”  </a:t>
            </a:r>
            <a:r>
              <a:rPr lang="en-US" sz="1400" dirty="0"/>
              <a:t>This will cancel </a:t>
            </a:r>
            <a:r>
              <a:rPr lang="en-US" sz="1400" dirty="0" smtClean="0"/>
              <a:t>the </a:t>
            </a:r>
            <a:r>
              <a:rPr lang="en-US" sz="1400" dirty="0"/>
              <a:t>requisition </a:t>
            </a:r>
            <a:r>
              <a:rPr lang="en-US" sz="1400" dirty="0" smtClean="0"/>
              <a:t>in it’s </a:t>
            </a:r>
            <a:r>
              <a:rPr lang="en-US" sz="1400" dirty="0"/>
              <a:t>entirety</a:t>
            </a:r>
            <a:r>
              <a:rPr lang="en-US" sz="1400" dirty="0" smtClean="0"/>
              <a:t>.</a:t>
            </a:r>
          </a:p>
          <a:p>
            <a:pPr marL="0" indent="0">
              <a:buNone/>
            </a:pPr>
            <a:endParaRPr lang="en-US" sz="1400" dirty="0"/>
          </a:p>
          <a:p>
            <a:pPr marL="0" indent="0">
              <a:buNone/>
            </a:pPr>
            <a:endParaRPr lang="en-US" sz="1400" dirty="0"/>
          </a:p>
          <a:p>
            <a:pPr marL="0" indent="0">
              <a:buNone/>
            </a:pPr>
            <a:r>
              <a:rPr lang="en-US" sz="1400" dirty="0" smtClean="0"/>
              <a:t>The </a:t>
            </a:r>
            <a:r>
              <a:rPr lang="en-US" sz="1400" dirty="0"/>
              <a:t>following Caution window will open.</a:t>
            </a:r>
          </a:p>
          <a:p>
            <a:pPr marL="0" indent="0">
              <a:buNone/>
            </a:pPr>
            <a:endParaRPr lang="en-US" sz="1400" dirty="0" smtClean="0"/>
          </a:p>
          <a:p>
            <a:pPr marL="0" indent="0">
              <a:buNone/>
            </a:pPr>
            <a:endParaRPr lang="en-US" sz="1400" dirty="0"/>
          </a:p>
          <a:p>
            <a:pPr marL="0" indent="0">
              <a:buNone/>
            </a:pPr>
            <a:endParaRPr lang="en-US" sz="1400" dirty="0" smtClean="0"/>
          </a:p>
          <a:p>
            <a:pPr marL="0" indent="0">
              <a:buNone/>
            </a:pPr>
            <a:endParaRPr lang="en-US" sz="1400" dirty="0"/>
          </a:p>
          <a:p>
            <a:pPr marL="0" indent="0">
              <a:buNone/>
            </a:pPr>
            <a:endParaRPr lang="en-US" sz="1400" dirty="0" smtClean="0"/>
          </a:p>
          <a:p>
            <a:pPr marL="0" indent="0">
              <a:buNone/>
            </a:pPr>
            <a:endParaRPr lang="en-US" sz="1400" dirty="0" smtClean="0"/>
          </a:p>
          <a:p>
            <a:pPr marL="0" indent="0">
              <a:buNone/>
            </a:pPr>
            <a:r>
              <a:rPr lang="en-US" sz="1400" dirty="0" smtClean="0"/>
              <a:t>Click </a:t>
            </a:r>
            <a:r>
              <a:rPr lang="en-US" sz="1400" dirty="0"/>
              <a:t>OK to continue.</a:t>
            </a:r>
          </a:p>
          <a:p>
            <a:pPr marL="0" indent="0">
              <a:buNone/>
            </a:pPr>
            <a:r>
              <a:rPr lang="en-US" sz="1400" dirty="0"/>
              <a:t>Finally </a:t>
            </a:r>
            <a:r>
              <a:rPr lang="en-US" sz="1400" dirty="0" smtClean="0"/>
              <a:t>another </a:t>
            </a:r>
            <a:r>
              <a:rPr lang="en-US" sz="1400" dirty="0"/>
              <a:t>message will appear stating that </a:t>
            </a:r>
            <a:r>
              <a:rPr lang="en-US" sz="1400" dirty="0" smtClean="0"/>
              <a:t>the </a:t>
            </a:r>
            <a:r>
              <a:rPr lang="en-US" sz="1400" dirty="0"/>
              <a:t>Control  Action has been successful.  Click OK.  </a:t>
            </a:r>
          </a:p>
          <a:p>
            <a:pPr marL="0" indent="0">
              <a:buNone/>
            </a:pPr>
            <a:r>
              <a:rPr lang="en-US" sz="1400" dirty="0"/>
              <a:t>Your cancellation is complete.</a:t>
            </a:r>
          </a:p>
          <a:p>
            <a:pPr marL="0" indent="0">
              <a:buNone/>
            </a:pPr>
            <a:endParaRPr lang="en-US" sz="1400" dirty="0"/>
          </a:p>
        </p:txBody>
      </p:sp>
      <p:sp>
        <p:nvSpPr>
          <p:cNvPr id="4" name="Slide Number Placeholder 3"/>
          <p:cNvSpPr>
            <a:spLocks noGrp="1"/>
          </p:cNvSpPr>
          <p:nvPr>
            <p:ph type="sldNum" sz="quarter" idx="12"/>
          </p:nvPr>
        </p:nvSpPr>
        <p:spPr/>
        <p:txBody>
          <a:bodyPr/>
          <a:lstStyle/>
          <a:p>
            <a:fld id="{D4AACCCE-BDDB-49C7-97ED-4810929A0B82}" type="slidenum">
              <a:rPr lang="en-US" smtClean="0"/>
              <a:t>44</a:t>
            </a:fld>
            <a:endParaRPr lang="en-US"/>
          </a:p>
        </p:txBody>
      </p:sp>
      <p:pic>
        <p:nvPicPr>
          <p:cNvPr id="5" name="Picture 4"/>
          <p:cNvPicPr>
            <a:picLocks noChangeAspect="1"/>
          </p:cNvPicPr>
          <p:nvPr/>
        </p:nvPicPr>
        <p:blipFill>
          <a:blip r:embed="rId2"/>
          <a:stretch>
            <a:fillRect/>
          </a:stretch>
        </p:blipFill>
        <p:spPr>
          <a:xfrm>
            <a:off x="4419600" y="979954"/>
            <a:ext cx="4456684" cy="2362200"/>
          </a:xfrm>
          <a:prstGeom prst="rect">
            <a:avLst/>
          </a:prstGeom>
        </p:spPr>
      </p:pic>
      <p:pic>
        <p:nvPicPr>
          <p:cNvPr id="6" name="Picture 5"/>
          <p:cNvPicPr>
            <a:picLocks noChangeAspect="1"/>
          </p:cNvPicPr>
          <p:nvPr/>
        </p:nvPicPr>
        <p:blipFill>
          <a:blip r:embed="rId3"/>
          <a:stretch>
            <a:fillRect/>
          </a:stretch>
        </p:blipFill>
        <p:spPr>
          <a:xfrm>
            <a:off x="4419600" y="1371600"/>
            <a:ext cx="4315096" cy="381000"/>
          </a:xfrm>
          <a:prstGeom prst="rect">
            <a:avLst/>
          </a:prstGeom>
        </p:spPr>
      </p:pic>
      <p:pic>
        <p:nvPicPr>
          <p:cNvPr id="7" name="Picture 6"/>
          <p:cNvPicPr>
            <a:picLocks noChangeAspect="1"/>
          </p:cNvPicPr>
          <p:nvPr/>
        </p:nvPicPr>
        <p:blipFill>
          <a:blip r:embed="rId4"/>
          <a:stretch>
            <a:fillRect/>
          </a:stretch>
        </p:blipFill>
        <p:spPr>
          <a:xfrm>
            <a:off x="4404360" y="3898462"/>
            <a:ext cx="3883489" cy="1902117"/>
          </a:xfrm>
          <a:prstGeom prst="rect">
            <a:avLst/>
          </a:prstGeom>
        </p:spPr>
      </p:pic>
      <p:pic>
        <p:nvPicPr>
          <p:cNvPr id="8" name="Picture 7"/>
          <p:cNvPicPr>
            <a:picLocks noChangeAspect="1"/>
          </p:cNvPicPr>
          <p:nvPr/>
        </p:nvPicPr>
        <p:blipFill>
          <a:blip r:embed="rId5"/>
          <a:stretch>
            <a:fillRect/>
          </a:stretch>
        </p:blipFill>
        <p:spPr>
          <a:xfrm>
            <a:off x="865528" y="4495800"/>
            <a:ext cx="2383743" cy="993734"/>
          </a:xfrm>
          <a:prstGeom prst="rect">
            <a:avLst/>
          </a:prstGeom>
        </p:spPr>
      </p:pic>
      <p:pic>
        <p:nvPicPr>
          <p:cNvPr id="9" name="Picture 8"/>
          <p:cNvPicPr>
            <a:picLocks noChangeAspect="1"/>
          </p:cNvPicPr>
          <p:nvPr/>
        </p:nvPicPr>
        <p:blipFill>
          <a:blip r:embed="rId6"/>
          <a:stretch>
            <a:fillRect/>
          </a:stretch>
        </p:blipFill>
        <p:spPr>
          <a:xfrm>
            <a:off x="532401" y="1394812"/>
            <a:ext cx="3463875" cy="967388"/>
          </a:xfrm>
          <a:prstGeom prst="rect">
            <a:avLst/>
          </a:prstGeom>
        </p:spPr>
      </p:pic>
      <p:sp>
        <p:nvSpPr>
          <p:cNvPr id="11" name="Oval 10"/>
          <p:cNvSpPr/>
          <p:nvPr/>
        </p:nvSpPr>
        <p:spPr>
          <a:xfrm>
            <a:off x="2057400" y="1371600"/>
            <a:ext cx="381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54061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a:bodyPr>
          <a:lstStyle/>
          <a:p>
            <a:pPr algn="l"/>
            <a:r>
              <a:rPr lang="en-US" sz="2400" dirty="0"/>
              <a:t>Lesson 8:  Cancelling a </a:t>
            </a:r>
            <a:r>
              <a:rPr lang="en-US" sz="2400" dirty="0" smtClean="0"/>
              <a:t>Requisition Line</a:t>
            </a:r>
            <a:endParaRPr lang="en-US" sz="2400" dirty="0"/>
          </a:p>
        </p:txBody>
      </p:sp>
      <p:sp>
        <p:nvSpPr>
          <p:cNvPr id="3" name="Content Placeholder 2"/>
          <p:cNvSpPr>
            <a:spLocks noGrp="1"/>
          </p:cNvSpPr>
          <p:nvPr>
            <p:ph idx="1"/>
          </p:nvPr>
        </p:nvSpPr>
        <p:spPr>
          <a:xfrm>
            <a:off x="152400" y="762000"/>
            <a:ext cx="8534400" cy="5959475"/>
          </a:xfrm>
        </p:spPr>
        <p:txBody>
          <a:bodyPr>
            <a:normAutofit/>
          </a:bodyPr>
          <a:lstStyle/>
          <a:p>
            <a:r>
              <a:rPr lang="en-US" sz="1800" dirty="0" smtClean="0"/>
              <a:t>If you need cancel just a line vs. the whole requisition:</a:t>
            </a:r>
          </a:p>
          <a:p>
            <a:pPr lvl="1"/>
            <a:r>
              <a:rPr lang="en-US" sz="1600" dirty="0" smtClean="0"/>
              <a:t>Put in the requisition number in the Requisition Summary:</a:t>
            </a:r>
          </a:p>
          <a:p>
            <a:pPr lvl="1"/>
            <a:endParaRPr lang="en-US" sz="1600" dirty="0"/>
          </a:p>
          <a:p>
            <a:pPr lvl="1"/>
            <a:endParaRPr lang="en-US" sz="1600" dirty="0" smtClean="0"/>
          </a:p>
          <a:p>
            <a:pPr lvl="1"/>
            <a:endParaRPr lang="en-US" sz="1600" dirty="0"/>
          </a:p>
          <a:p>
            <a:pPr lvl="1"/>
            <a:endParaRPr lang="en-US" sz="1600" dirty="0" smtClean="0"/>
          </a:p>
          <a:p>
            <a:pPr lvl="1"/>
            <a:endParaRPr lang="en-US" sz="1600" dirty="0"/>
          </a:p>
          <a:p>
            <a:pPr lvl="1"/>
            <a:endParaRPr lang="en-US" sz="1600" dirty="0" smtClean="0"/>
          </a:p>
          <a:p>
            <a:pPr marL="457200" lvl="1" indent="0">
              <a:buNone/>
            </a:pPr>
            <a:r>
              <a:rPr lang="en-US" sz="1600" dirty="0" smtClean="0"/>
              <a:t>- Find the line you want to cancel and have your cursor in it:</a:t>
            </a:r>
          </a:p>
          <a:p>
            <a:pPr lvl="1"/>
            <a:endParaRPr lang="en-US" sz="1600" dirty="0" smtClean="0"/>
          </a:p>
          <a:p>
            <a:pPr lvl="1"/>
            <a:endParaRPr lang="en-US" sz="1600" dirty="0"/>
          </a:p>
          <a:p>
            <a:pPr lvl="1"/>
            <a:endParaRPr lang="en-US" sz="1600" dirty="0" smtClean="0"/>
          </a:p>
          <a:p>
            <a:pPr lvl="1"/>
            <a:endParaRPr lang="en-US" sz="1600" dirty="0"/>
          </a:p>
          <a:p>
            <a:pPr lvl="1"/>
            <a:r>
              <a:rPr lang="en-US" sz="1600" dirty="0" smtClean="0"/>
              <a:t>Go to “Tools” in the Toolbar    </a:t>
            </a:r>
          </a:p>
          <a:p>
            <a:pPr lvl="1"/>
            <a:r>
              <a:rPr lang="en-US" sz="1600" dirty="0" smtClean="0"/>
              <a:t>     </a:t>
            </a:r>
          </a:p>
          <a:p>
            <a:pPr lvl="1"/>
            <a:endParaRPr lang="en-US" sz="1600" dirty="0" smtClean="0"/>
          </a:p>
          <a:p>
            <a:pPr lvl="1"/>
            <a:endParaRPr lang="en-US" sz="1600" dirty="0"/>
          </a:p>
          <a:p>
            <a:pPr lvl="1"/>
            <a:endParaRPr lang="en-US" sz="1600" dirty="0" smtClean="0"/>
          </a:p>
          <a:p>
            <a:pPr lvl="1"/>
            <a:r>
              <a:rPr lang="en-US" sz="1600" dirty="0" smtClean="0"/>
              <a:t>Click “Control” from the drop down menu and select Cancel Requisition Lines</a:t>
            </a:r>
          </a:p>
          <a:p>
            <a:pPr lvl="1"/>
            <a:endParaRPr lang="en-US" sz="1600" dirty="0"/>
          </a:p>
        </p:txBody>
      </p:sp>
      <p:sp>
        <p:nvSpPr>
          <p:cNvPr id="4" name="Slide Number Placeholder 3"/>
          <p:cNvSpPr>
            <a:spLocks noGrp="1"/>
          </p:cNvSpPr>
          <p:nvPr>
            <p:ph type="sldNum" sz="quarter" idx="12"/>
          </p:nvPr>
        </p:nvSpPr>
        <p:spPr/>
        <p:txBody>
          <a:bodyPr/>
          <a:lstStyle/>
          <a:p>
            <a:fld id="{D4AACCCE-BDDB-49C7-97ED-4810929A0B82}" type="slidenum">
              <a:rPr lang="en-US" smtClean="0"/>
              <a:t>45</a:t>
            </a:fld>
            <a:endParaRPr lang="en-US"/>
          </a:p>
        </p:txBody>
      </p:sp>
      <p:pic>
        <p:nvPicPr>
          <p:cNvPr id="5" name="Picture 4"/>
          <p:cNvPicPr>
            <a:picLocks noChangeAspect="1"/>
          </p:cNvPicPr>
          <p:nvPr/>
        </p:nvPicPr>
        <p:blipFill>
          <a:blip r:embed="rId2"/>
          <a:stretch>
            <a:fillRect/>
          </a:stretch>
        </p:blipFill>
        <p:spPr>
          <a:xfrm>
            <a:off x="1095756" y="1402188"/>
            <a:ext cx="3323844" cy="1801541"/>
          </a:xfrm>
          <a:prstGeom prst="rect">
            <a:avLst/>
          </a:prstGeom>
        </p:spPr>
      </p:pic>
      <p:sp>
        <p:nvSpPr>
          <p:cNvPr id="6" name="Oval 5"/>
          <p:cNvSpPr/>
          <p:nvPr/>
        </p:nvSpPr>
        <p:spPr>
          <a:xfrm>
            <a:off x="1295400" y="1677126"/>
            <a:ext cx="18288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484537" y="2794592"/>
            <a:ext cx="7620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a:stretch>
            <a:fillRect/>
          </a:stretch>
        </p:blipFill>
        <p:spPr>
          <a:xfrm>
            <a:off x="762000" y="3443844"/>
            <a:ext cx="4486275" cy="937431"/>
          </a:xfrm>
          <a:prstGeom prst="rect">
            <a:avLst/>
          </a:prstGeom>
        </p:spPr>
      </p:pic>
      <p:sp>
        <p:nvSpPr>
          <p:cNvPr id="9" name="Oval 8"/>
          <p:cNvSpPr/>
          <p:nvPr/>
        </p:nvSpPr>
        <p:spPr>
          <a:xfrm>
            <a:off x="709748" y="3886200"/>
            <a:ext cx="2590800" cy="36679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4"/>
          <a:stretch>
            <a:fillRect/>
          </a:stretch>
        </p:blipFill>
        <p:spPr>
          <a:xfrm>
            <a:off x="578010" y="4922054"/>
            <a:ext cx="2854275" cy="797139"/>
          </a:xfrm>
          <a:prstGeom prst="rect">
            <a:avLst/>
          </a:prstGeom>
        </p:spPr>
      </p:pic>
      <p:sp>
        <p:nvSpPr>
          <p:cNvPr id="11" name="Oval 10"/>
          <p:cNvSpPr/>
          <p:nvPr/>
        </p:nvSpPr>
        <p:spPr>
          <a:xfrm>
            <a:off x="1752600" y="4938050"/>
            <a:ext cx="457200" cy="28176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5"/>
          <a:stretch>
            <a:fillRect/>
          </a:stretch>
        </p:blipFill>
        <p:spPr>
          <a:xfrm>
            <a:off x="5791200" y="4658894"/>
            <a:ext cx="2668613" cy="1323458"/>
          </a:xfrm>
          <a:prstGeom prst="rect">
            <a:avLst/>
          </a:prstGeom>
        </p:spPr>
      </p:pic>
      <p:cxnSp>
        <p:nvCxnSpPr>
          <p:cNvPr id="14" name="Straight Arrow Connector 13"/>
          <p:cNvCxnSpPr/>
          <p:nvPr/>
        </p:nvCxnSpPr>
        <p:spPr>
          <a:xfrm flipV="1">
            <a:off x="4419600" y="5638800"/>
            <a:ext cx="1066800" cy="381000"/>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6172200" y="4800600"/>
            <a:ext cx="2057400" cy="2783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50076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rmAutofit fontScale="90000"/>
          </a:bodyPr>
          <a:lstStyle/>
          <a:p>
            <a:pPr algn="l"/>
            <a:r>
              <a:rPr lang="en-US" sz="2700" dirty="0" smtClean="0"/>
              <a:t/>
            </a:r>
            <a:br>
              <a:rPr lang="en-US" sz="2700" dirty="0" smtClean="0"/>
            </a:br>
            <a:r>
              <a:rPr lang="en-US" sz="2700" dirty="0" smtClean="0"/>
              <a:t/>
            </a:r>
            <a:br>
              <a:rPr lang="en-US" sz="2700" dirty="0" smtClean="0"/>
            </a:br>
            <a:r>
              <a:rPr lang="en-US" sz="2700" dirty="0" smtClean="0"/>
              <a:t>Lesson 9:  Running/Printing a Report</a:t>
            </a:r>
            <a:r>
              <a:rPr lang="en-US" dirty="0"/>
              <a:t/>
            </a:r>
            <a:br>
              <a:rPr lang="en-US" dirty="0"/>
            </a:br>
            <a:endParaRPr lang="en-US" dirty="0"/>
          </a:p>
        </p:txBody>
      </p:sp>
      <p:sp>
        <p:nvSpPr>
          <p:cNvPr id="3" name="Content Placeholder 2"/>
          <p:cNvSpPr>
            <a:spLocks noGrp="1"/>
          </p:cNvSpPr>
          <p:nvPr>
            <p:ph idx="1"/>
          </p:nvPr>
        </p:nvSpPr>
        <p:spPr>
          <a:xfrm>
            <a:off x="457200" y="609600"/>
            <a:ext cx="8229600" cy="6172200"/>
          </a:xfrm>
        </p:spPr>
        <p:txBody>
          <a:bodyPr/>
          <a:lstStyle/>
          <a:p>
            <a:pPr marL="0" indent="0">
              <a:buNone/>
            </a:pPr>
            <a:r>
              <a:rPr lang="en-US" sz="1400" dirty="0"/>
              <a:t>As </a:t>
            </a:r>
            <a:r>
              <a:rPr lang="en-US" sz="1400" dirty="0" smtClean="0"/>
              <a:t>Rebecca finishes </a:t>
            </a:r>
            <a:r>
              <a:rPr lang="en-US" sz="1400" dirty="0"/>
              <a:t>up for </a:t>
            </a:r>
            <a:r>
              <a:rPr lang="en-US" sz="1400" dirty="0" smtClean="0"/>
              <a:t>the </a:t>
            </a:r>
            <a:r>
              <a:rPr lang="en-US" sz="1400" dirty="0"/>
              <a:t>day, </a:t>
            </a:r>
            <a:r>
              <a:rPr lang="en-US" sz="1400" dirty="0" smtClean="0"/>
              <a:t>she </a:t>
            </a:r>
            <a:r>
              <a:rPr lang="en-US" sz="1400" dirty="0"/>
              <a:t>decides to print a hard copy of </a:t>
            </a:r>
            <a:r>
              <a:rPr lang="en-US" sz="1400" dirty="0" smtClean="0"/>
              <a:t>the </a:t>
            </a:r>
            <a:r>
              <a:rPr lang="en-US" sz="1400" dirty="0"/>
              <a:t>requisitions </a:t>
            </a:r>
            <a:r>
              <a:rPr lang="en-US" sz="1400" dirty="0" smtClean="0"/>
              <a:t>she </a:t>
            </a:r>
            <a:r>
              <a:rPr lang="en-US" sz="1400" dirty="0"/>
              <a:t>completed for </a:t>
            </a:r>
            <a:r>
              <a:rPr lang="en-US" sz="1400" dirty="0" smtClean="0"/>
              <a:t>the </a:t>
            </a:r>
            <a:r>
              <a:rPr lang="en-US" sz="1400" dirty="0"/>
              <a:t>day.</a:t>
            </a:r>
          </a:p>
          <a:p>
            <a:pPr marL="0" indent="0">
              <a:buNone/>
            </a:pPr>
            <a:r>
              <a:rPr lang="en-US" sz="1400" dirty="0"/>
              <a:t> </a:t>
            </a:r>
          </a:p>
          <a:p>
            <a:pPr marL="0" indent="0">
              <a:buNone/>
            </a:pPr>
            <a:r>
              <a:rPr lang="en-US" sz="1400" dirty="0" smtClean="0"/>
              <a:t>To </a:t>
            </a:r>
            <a:r>
              <a:rPr lang="en-US" sz="1400" dirty="0"/>
              <a:t>run and print </a:t>
            </a:r>
            <a:r>
              <a:rPr lang="en-US" sz="1400" dirty="0" smtClean="0"/>
              <a:t>her </a:t>
            </a:r>
            <a:r>
              <a:rPr lang="en-US" sz="1400" dirty="0"/>
              <a:t>report, </a:t>
            </a:r>
            <a:r>
              <a:rPr lang="en-US" sz="1400" dirty="0" smtClean="0"/>
              <a:t>Rebecca </a:t>
            </a:r>
            <a:r>
              <a:rPr lang="en-US" sz="1400" dirty="0"/>
              <a:t>logs on to </a:t>
            </a:r>
            <a:r>
              <a:rPr lang="en-US" sz="1400" dirty="0" smtClean="0"/>
              <a:t>the </a:t>
            </a:r>
            <a:r>
              <a:rPr lang="en-US" sz="1400" dirty="0"/>
              <a:t>Oracle system and sees </a:t>
            </a:r>
            <a:r>
              <a:rPr lang="en-US" sz="1400" dirty="0" smtClean="0"/>
              <a:t>the </a:t>
            </a:r>
            <a:r>
              <a:rPr lang="en-US" sz="1400" dirty="0"/>
              <a:t>Navigator – RIT – Purchasing Requestor screen.  </a:t>
            </a:r>
            <a:r>
              <a:rPr lang="en-US" sz="1400" dirty="0" smtClean="0"/>
              <a:t>she </a:t>
            </a:r>
            <a:r>
              <a:rPr lang="en-US" sz="1400" dirty="0"/>
              <a:t>double-clicks on “Reports” and </a:t>
            </a:r>
            <a:r>
              <a:rPr lang="en-US" sz="1400" dirty="0" smtClean="0"/>
              <a:t>then </a:t>
            </a:r>
            <a:r>
              <a:rPr lang="en-US" sz="1400" dirty="0"/>
              <a:t>double-clicks on “Run</a:t>
            </a:r>
            <a:r>
              <a:rPr lang="en-US" sz="1400" dirty="0" smtClean="0"/>
              <a:t>”.</a:t>
            </a:r>
          </a:p>
          <a:p>
            <a:pPr marL="0" indent="0">
              <a:buNone/>
            </a:pPr>
            <a:endParaRPr lang="en-US" sz="1400" dirty="0"/>
          </a:p>
          <a:p>
            <a:pPr marL="0" indent="0">
              <a:buNone/>
            </a:pPr>
            <a:r>
              <a:rPr lang="en-US" sz="1400" dirty="0" smtClean="0"/>
              <a:t>The </a:t>
            </a:r>
            <a:r>
              <a:rPr lang="en-US" sz="1400" dirty="0"/>
              <a:t>following screen appears:</a:t>
            </a:r>
          </a:p>
          <a:p>
            <a:pPr marL="0" indent="0">
              <a:buNone/>
            </a:pPr>
            <a:endParaRPr lang="en-US" sz="1400" dirty="0" smtClean="0"/>
          </a:p>
          <a:p>
            <a:pPr marL="0" indent="0">
              <a:buNone/>
            </a:pPr>
            <a:endParaRPr lang="en-US" sz="1400" dirty="0"/>
          </a:p>
          <a:p>
            <a:pPr marL="0" indent="0">
              <a:buNone/>
            </a:pPr>
            <a:endParaRPr lang="en-US" sz="1400" dirty="0" smtClean="0"/>
          </a:p>
          <a:p>
            <a:pPr marL="0" indent="0">
              <a:buNone/>
            </a:pPr>
            <a:endParaRPr lang="en-US" sz="1400" dirty="0"/>
          </a:p>
          <a:p>
            <a:pPr marL="0" indent="0">
              <a:buNone/>
            </a:pPr>
            <a:endParaRPr lang="en-US" sz="1400" dirty="0" smtClean="0"/>
          </a:p>
          <a:p>
            <a:pPr marL="0" indent="0">
              <a:buNone/>
            </a:pPr>
            <a:endParaRPr lang="en-US" sz="1400" dirty="0"/>
          </a:p>
          <a:p>
            <a:pPr marL="0" indent="0">
              <a:buNone/>
            </a:pPr>
            <a:r>
              <a:rPr lang="en-US" sz="1400" dirty="0" smtClean="0"/>
              <a:t>Rebecca </a:t>
            </a:r>
            <a:r>
              <a:rPr lang="en-US" sz="1400" dirty="0"/>
              <a:t>clicks on “Single Request” and </a:t>
            </a:r>
            <a:r>
              <a:rPr lang="en-US" sz="1400" dirty="0" smtClean="0"/>
              <a:t>then </a:t>
            </a:r>
            <a:r>
              <a:rPr lang="en-US" sz="1400" dirty="0"/>
              <a:t>clicks “OK”.  </a:t>
            </a:r>
            <a:r>
              <a:rPr lang="en-US" sz="1400" dirty="0" smtClean="0"/>
              <a:t>The </a:t>
            </a:r>
            <a:r>
              <a:rPr lang="en-US" sz="1400" dirty="0"/>
              <a:t>following screen appears:</a:t>
            </a:r>
          </a:p>
          <a:p>
            <a:pPr marL="0" indent="0">
              <a:buNone/>
            </a:pPr>
            <a:endParaRPr lang="en-US" sz="1400" dirty="0" smtClean="0"/>
          </a:p>
          <a:p>
            <a:pPr marL="0" indent="0">
              <a:buNone/>
            </a:pPr>
            <a:endParaRPr lang="en-US" sz="1400" dirty="0"/>
          </a:p>
          <a:p>
            <a:pPr marL="0" indent="0">
              <a:buNone/>
            </a:pPr>
            <a:endParaRPr lang="en-US" sz="1400" dirty="0" smtClean="0"/>
          </a:p>
          <a:p>
            <a:pPr marL="0" indent="0">
              <a:buNone/>
            </a:pPr>
            <a:endParaRPr lang="en-US" sz="1400" dirty="0"/>
          </a:p>
          <a:p>
            <a:pPr marL="0" indent="0">
              <a:buNone/>
            </a:pPr>
            <a:endParaRPr lang="en-US" sz="1400" dirty="0"/>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1178" y="1676400"/>
            <a:ext cx="1945893" cy="2686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3"/>
          <a:stretch>
            <a:fillRect/>
          </a:stretch>
        </p:blipFill>
        <p:spPr>
          <a:xfrm>
            <a:off x="3216430" y="1874633"/>
            <a:ext cx="2648205" cy="1859168"/>
          </a:xfrm>
          <a:prstGeom prst="rect">
            <a:avLst/>
          </a:prstGeom>
        </p:spPr>
      </p:pic>
      <p:pic>
        <p:nvPicPr>
          <p:cNvPr id="6" name="Picture 5"/>
          <p:cNvPicPr>
            <a:picLocks noChangeAspect="1"/>
          </p:cNvPicPr>
          <p:nvPr/>
        </p:nvPicPr>
        <p:blipFill>
          <a:blip r:embed="rId4"/>
          <a:stretch>
            <a:fillRect/>
          </a:stretch>
        </p:blipFill>
        <p:spPr>
          <a:xfrm>
            <a:off x="1386710" y="4191000"/>
            <a:ext cx="3728185" cy="2667000"/>
          </a:xfrm>
          <a:prstGeom prst="rect">
            <a:avLst/>
          </a:prstGeom>
        </p:spPr>
      </p:pic>
      <p:sp>
        <p:nvSpPr>
          <p:cNvPr id="7" name="Slide Number Placeholder 6"/>
          <p:cNvSpPr>
            <a:spLocks noGrp="1"/>
          </p:cNvSpPr>
          <p:nvPr>
            <p:ph type="sldNum" sz="quarter" idx="12"/>
          </p:nvPr>
        </p:nvSpPr>
        <p:spPr/>
        <p:txBody>
          <a:bodyPr/>
          <a:lstStyle/>
          <a:p>
            <a:fld id="{D4AACCCE-BDDB-49C7-97ED-4810929A0B82}" type="slidenum">
              <a:rPr lang="en-US" smtClean="0"/>
              <a:t>46</a:t>
            </a:fld>
            <a:endParaRPr lang="en-US"/>
          </a:p>
        </p:txBody>
      </p:sp>
    </p:spTree>
    <p:extLst>
      <p:ext uri="{BB962C8B-B14F-4D97-AF65-F5344CB8AC3E}">
        <p14:creationId xmlns:p14="http://schemas.microsoft.com/office/powerpoint/2010/main" val="28320032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fontScale="90000"/>
          </a:bodyPr>
          <a:lstStyle/>
          <a:p>
            <a:pPr algn="l"/>
            <a:r>
              <a:rPr lang="en-US" sz="2400" dirty="0" smtClean="0"/>
              <a:t/>
            </a:r>
            <a:br>
              <a:rPr lang="en-US" sz="2400" dirty="0" smtClean="0"/>
            </a:br>
            <a:r>
              <a:rPr lang="en-US" sz="2400" dirty="0"/>
              <a:t>Lesson </a:t>
            </a:r>
            <a:r>
              <a:rPr lang="en-US" sz="2400" dirty="0" smtClean="0"/>
              <a:t>9:  </a:t>
            </a:r>
            <a:r>
              <a:rPr lang="en-US" sz="2400" dirty="0"/>
              <a:t>Running/Printing a Report</a:t>
            </a:r>
            <a:br>
              <a:rPr lang="en-US" sz="2400" dirty="0"/>
            </a:br>
            <a:endParaRPr lang="en-US" sz="2400" dirty="0"/>
          </a:p>
        </p:txBody>
      </p:sp>
      <p:sp>
        <p:nvSpPr>
          <p:cNvPr id="3" name="Content Placeholder 2"/>
          <p:cNvSpPr>
            <a:spLocks noGrp="1"/>
          </p:cNvSpPr>
          <p:nvPr>
            <p:ph idx="1"/>
          </p:nvPr>
        </p:nvSpPr>
        <p:spPr>
          <a:xfrm>
            <a:off x="457200" y="685800"/>
            <a:ext cx="8229600" cy="6096000"/>
          </a:xfrm>
        </p:spPr>
        <p:txBody>
          <a:bodyPr/>
          <a:lstStyle/>
          <a:p>
            <a:pPr marL="0" indent="0">
              <a:buNone/>
            </a:pPr>
            <a:r>
              <a:rPr lang="en-US" sz="1400" dirty="0" smtClean="0"/>
              <a:t>Rebecca </a:t>
            </a:r>
            <a:r>
              <a:rPr lang="en-US" sz="1400" dirty="0"/>
              <a:t>places </a:t>
            </a:r>
            <a:r>
              <a:rPr lang="en-US" sz="1400" dirty="0" smtClean="0"/>
              <a:t>the </a:t>
            </a:r>
            <a:r>
              <a:rPr lang="en-US" sz="1400" dirty="0"/>
              <a:t>cursor in </a:t>
            </a:r>
            <a:r>
              <a:rPr lang="en-US" sz="1400" dirty="0" smtClean="0"/>
              <a:t>the </a:t>
            </a:r>
            <a:r>
              <a:rPr lang="en-US" sz="1400" dirty="0"/>
              <a:t>Name field located in </a:t>
            </a:r>
            <a:r>
              <a:rPr lang="en-US" sz="1400" dirty="0" smtClean="0"/>
              <a:t>the </a:t>
            </a:r>
            <a:r>
              <a:rPr lang="en-US" sz="1400" dirty="0"/>
              <a:t>upper right corner of </a:t>
            </a:r>
            <a:r>
              <a:rPr lang="en-US" sz="1400" dirty="0" smtClean="0"/>
              <a:t>the </a:t>
            </a:r>
            <a:r>
              <a:rPr lang="en-US" sz="1400" dirty="0"/>
              <a:t>Submit Requests screen.  To see </a:t>
            </a:r>
            <a:r>
              <a:rPr lang="en-US" sz="1400" dirty="0" smtClean="0"/>
              <a:t>the </a:t>
            </a:r>
            <a:r>
              <a:rPr lang="en-US" sz="1400" dirty="0"/>
              <a:t>list of report name options, </a:t>
            </a:r>
            <a:r>
              <a:rPr lang="en-US" sz="1400" dirty="0" smtClean="0"/>
              <a:t>she </a:t>
            </a:r>
            <a:r>
              <a:rPr lang="en-US" sz="1400" dirty="0"/>
              <a:t>clicks once on </a:t>
            </a:r>
            <a:r>
              <a:rPr lang="en-US" sz="1400" dirty="0" smtClean="0"/>
              <a:t>the </a:t>
            </a:r>
            <a:r>
              <a:rPr lang="en-US" sz="1400" dirty="0"/>
              <a:t>List of Values icon located to </a:t>
            </a:r>
            <a:r>
              <a:rPr lang="en-US" sz="1400" dirty="0" smtClean="0"/>
              <a:t>the </a:t>
            </a:r>
            <a:r>
              <a:rPr lang="en-US" sz="1400" dirty="0"/>
              <a:t>right of </a:t>
            </a:r>
            <a:r>
              <a:rPr lang="en-US" sz="1400" dirty="0" smtClean="0"/>
              <a:t>the </a:t>
            </a:r>
            <a:r>
              <a:rPr lang="en-US" sz="1400" dirty="0"/>
              <a:t>Name field</a:t>
            </a:r>
            <a:r>
              <a:rPr lang="en-US" sz="1400" dirty="0" smtClean="0"/>
              <a:t>.</a:t>
            </a:r>
          </a:p>
          <a:p>
            <a:pPr marL="0" indent="0">
              <a:buNone/>
            </a:pPr>
            <a:endParaRPr lang="en-US" sz="1400" dirty="0"/>
          </a:p>
          <a:p>
            <a:pPr marL="0" indent="0">
              <a:buNone/>
            </a:pPr>
            <a:endParaRPr lang="en-US" sz="1400" dirty="0" smtClean="0"/>
          </a:p>
          <a:p>
            <a:pPr marL="0" indent="0">
              <a:buNone/>
            </a:pPr>
            <a:endParaRPr lang="en-US" sz="1400" dirty="0"/>
          </a:p>
          <a:p>
            <a:pPr marL="0" indent="0">
              <a:buNone/>
            </a:pPr>
            <a:endParaRPr lang="en-US" sz="1400" dirty="0" smtClean="0"/>
          </a:p>
          <a:p>
            <a:pPr marL="0" indent="0">
              <a:buNone/>
            </a:pPr>
            <a:endParaRPr lang="en-US" sz="1400" dirty="0"/>
          </a:p>
          <a:p>
            <a:pPr marL="0" indent="0">
              <a:buNone/>
            </a:pPr>
            <a:endParaRPr lang="en-US" sz="1400" dirty="0" smtClean="0"/>
          </a:p>
          <a:p>
            <a:pPr marL="0" indent="0">
              <a:buNone/>
            </a:pPr>
            <a:endParaRPr lang="en-US" sz="1400" dirty="0"/>
          </a:p>
          <a:p>
            <a:pPr marL="0" indent="0">
              <a:buNone/>
            </a:pPr>
            <a:endParaRPr lang="en-US" sz="1400" dirty="0" smtClean="0"/>
          </a:p>
          <a:p>
            <a:pPr marL="0" indent="0">
              <a:buNone/>
            </a:pPr>
            <a:endParaRPr lang="en-US" sz="1400" dirty="0"/>
          </a:p>
          <a:p>
            <a:pPr marL="0" indent="0">
              <a:buNone/>
            </a:pPr>
            <a:endParaRPr lang="en-US" sz="1400" dirty="0" smtClean="0"/>
          </a:p>
          <a:p>
            <a:pPr marL="0" indent="0">
              <a:buNone/>
            </a:pPr>
            <a:endParaRPr lang="en-US" sz="1400" dirty="0"/>
          </a:p>
          <a:p>
            <a:pPr marL="0" indent="0">
              <a:buNone/>
            </a:pPr>
            <a:endParaRPr lang="en-US" sz="1400" dirty="0" smtClean="0"/>
          </a:p>
          <a:p>
            <a:pPr marL="0" indent="0">
              <a:buNone/>
            </a:pPr>
            <a:r>
              <a:rPr lang="en-US" sz="1400" dirty="0" smtClean="0"/>
              <a:t>From the </a:t>
            </a:r>
            <a:r>
              <a:rPr lang="en-US" sz="1400" dirty="0"/>
              <a:t>report names list, </a:t>
            </a:r>
            <a:r>
              <a:rPr lang="en-US" sz="1400" dirty="0" smtClean="0"/>
              <a:t>Rebecca </a:t>
            </a:r>
            <a:r>
              <a:rPr lang="en-US" sz="1400" dirty="0"/>
              <a:t>chooses Printed Purchase Requisition Report and clicks on “OK”.  A Parameters screen appears.  </a:t>
            </a:r>
            <a:endParaRPr lang="en-US" sz="1400" dirty="0" smtClean="0"/>
          </a:p>
          <a:p>
            <a:pPr marL="0" indent="0">
              <a:buNone/>
            </a:pPr>
            <a:endParaRPr lang="en-US" sz="1400" dirty="0"/>
          </a:p>
          <a:p>
            <a:pPr marL="0" indent="0">
              <a:buNone/>
            </a:pPr>
            <a:endParaRPr lang="en-US" sz="1400" dirty="0" smtClean="0"/>
          </a:p>
          <a:p>
            <a:pPr marL="0" indent="0">
              <a:buNone/>
            </a:pPr>
            <a:endParaRPr lang="en-US" sz="1400" dirty="0"/>
          </a:p>
          <a:p>
            <a:pPr marL="0" indent="0">
              <a:buNone/>
            </a:pPr>
            <a:endParaRPr lang="en-US" sz="1400" dirty="0" smtClean="0"/>
          </a:p>
          <a:p>
            <a:pPr marL="0" indent="0">
              <a:buNone/>
            </a:pPr>
            <a:r>
              <a:rPr lang="en-US" sz="1400" dirty="0" smtClean="0"/>
              <a:t>Rebecca </a:t>
            </a:r>
            <a:r>
              <a:rPr lang="en-US" sz="1400" dirty="0"/>
              <a:t>enters </a:t>
            </a:r>
            <a:r>
              <a:rPr lang="en-US" sz="1400" dirty="0" smtClean="0"/>
              <a:t>the </a:t>
            </a:r>
            <a:r>
              <a:rPr lang="en-US" sz="1400" dirty="0"/>
              <a:t>number(s) of </a:t>
            </a:r>
            <a:r>
              <a:rPr lang="en-US" sz="1400" dirty="0" smtClean="0"/>
              <a:t>the </a:t>
            </a:r>
            <a:r>
              <a:rPr lang="en-US" sz="1400" dirty="0"/>
              <a:t>requisition(s) </a:t>
            </a:r>
            <a:r>
              <a:rPr lang="en-US" sz="1400" dirty="0" smtClean="0"/>
              <a:t>she </a:t>
            </a:r>
            <a:r>
              <a:rPr lang="en-US" sz="1400" dirty="0"/>
              <a:t>wants to print in both </a:t>
            </a:r>
            <a:r>
              <a:rPr lang="en-US" sz="1400" dirty="0" smtClean="0"/>
              <a:t>the </a:t>
            </a:r>
            <a:r>
              <a:rPr lang="en-US" sz="1400" dirty="0"/>
              <a:t>From and To fields and clicks OK.  If printing one requisition, put </a:t>
            </a:r>
            <a:r>
              <a:rPr lang="en-US" sz="1400" dirty="0" smtClean="0"/>
              <a:t>the </a:t>
            </a:r>
            <a:r>
              <a:rPr lang="en-US" sz="1400" dirty="0"/>
              <a:t>number in both fields. </a:t>
            </a:r>
            <a:r>
              <a:rPr lang="en-US" sz="1400" dirty="0" smtClean="0"/>
              <a:t>The </a:t>
            </a:r>
            <a:r>
              <a:rPr lang="en-US" sz="1400" dirty="0"/>
              <a:t>Submit Requests screen appears.  </a:t>
            </a:r>
          </a:p>
          <a:p>
            <a:pPr marL="0" indent="0">
              <a:buNone/>
            </a:pPr>
            <a:endParaRPr lang="en-US" sz="1400" dirty="0"/>
          </a:p>
          <a:p>
            <a:pPr marL="0" indent="0">
              <a:buNone/>
            </a:pPr>
            <a:endParaRPr lang="en-US" sz="1400" dirty="0"/>
          </a:p>
          <a:p>
            <a:endParaRPr lang="en-US" dirty="0"/>
          </a:p>
        </p:txBody>
      </p:sp>
      <p:pic>
        <p:nvPicPr>
          <p:cNvPr id="5" name="Picture 4"/>
          <p:cNvPicPr>
            <a:picLocks noChangeAspect="1"/>
          </p:cNvPicPr>
          <p:nvPr/>
        </p:nvPicPr>
        <p:blipFill>
          <a:blip r:embed="rId2"/>
          <a:stretch>
            <a:fillRect/>
          </a:stretch>
        </p:blipFill>
        <p:spPr>
          <a:xfrm>
            <a:off x="2476500" y="1219200"/>
            <a:ext cx="4191000" cy="2835088"/>
          </a:xfrm>
          <a:prstGeom prst="rect">
            <a:avLst/>
          </a:prstGeom>
        </p:spPr>
      </p:pic>
      <p:pic>
        <p:nvPicPr>
          <p:cNvPr id="6" name="Picture 5"/>
          <p:cNvPicPr>
            <a:picLocks noChangeAspect="1"/>
          </p:cNvPicPr>
          <p:nvPr/>
        </p:nvPicPr>
        <p:blipFill>
          <a:blip r:embed="rId3"/>
          <a:stretch>
            <a:fillRect/>
          </a:stretch>
        </p:blipFill>
        <p:spPr>
          <a:xfrm>
            <a:off x="2865446" y="4720645"/>
            <a:ext cx="3773751" cy="969348"/>
          </a:xfrm>
          <a:prstGeom prst="rect">
            <a:avLst/>
          </a:prstGeom>
        </p:spPr>
      </p:pic>
      <p:sp>
        <p:nvSpPr>
          <p:cNvPr id="4" name="Slide Number Placeholder 3"/>
          <p:cNvSpPr>
            <a:spLocks noGrp="1"/>
          </p:cNvSpPr>
          <p:nvPr>
            <p:ph type="sldNum" sz="quarter" idx="12"/>
          </p:nvPr>
        </p:nvSpPr>
        <p:spPr/>
        <p:txBody>
          <a:bodyPr/>
          <a:lstStyle/>
          <a:p>
            <a:fld id="{D4AACCCE-BDDB-49C7-97ED-4810929A0B82}" type="slidenum">
              <a:rPr lang="en-US" smtClean="0"/>
              <a:t>47</a:t>
            </a:fld>
            <a:endParaRPr lang="en-US"/>
          </a:p>
        </p:txBody>
      </p:sp>
    </p:spTree>
    <p:extLst>
      <p:ext uri="{BB962C8B-B14F-4D97-AF65-F5344CB8AC3E}">
        <p14:creationId xmlns:p14="http://schemas.microsoft.com/office/powerpoint/2010/main" val="11659884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a:bodyPr>
          <a:lstStyle/>
          <a:p>
            <a:pPr algn="l"/>
            <a:r>
              <a:rPr lang="en-US" sz="2400" dirty="0"/>
              <a:t>Lesson </a:t>
            </a:r>
            <a:r>
              <a:rPr lang="en-US" sz="2400" dirty="0" smtClean="0"/>
              <a:t>9:  </a:t>
            </a:r>
            <a:r>
              <a:rPr lang="en-US" sz="2400" dirty="0"/>
              <a:t>Running/Printing a Report</a:t>
            </a:r>
          </a:p>
        </p:txBody>
      </p:sp>
      <p:sp>
        <p:nvSpPr>
          <p:cNvPr id="3" name="Content Placeholder 2"/>
          <p:cNvSpPr>
            <a:spLocks noGrp="1"/>
          </p:cNvSpPr>
          <p:nvPr>
            <p:ph idx="1"/>
          </p:nvPr>
        </p:nvSpPr>
        <p:spPr>
          <a:xfrm>
            <a:off x="457200" y="609600"/>
            <a:ext cx="8229600" cy="6096000"/>
          </a:xfrm>
        </p:spPr>
        <p:txBody>
          <a:bodyPr>
            <a:normAutofit/>
          </a:bodyPr>
          <a:lstStyle/>
          <a:p>
            <a:pPr marL="0" indent="0">
              <a:buNone/>
            </a:pPr>
            <a:r>
              <a:rPr lang="en-US" sz="1400" dirty="0" smtClean="0"/>
              <a:t>Rebecca </a:t>
            </a:r>
            <a:r>
              <a:rPr lang="en-US" sz="1400" dirty="0"/>
              <a:t>clicks on </a:t>
            </a:r>
            <a:r>
              <a:rPr lang="en-US" sz="1400" dirty="0" smtClean="0"/>
              <a:t>the </a:t>
            </a:r>
            <a:r>
              <a:rPr lang="en-US" sz="1400" dirty="0"/>
              <a:t>“Submit” button and </a:t>
            </a:r>
            <a:r>
              <a:rPr lang="en-US" sz="1400" dirty="0" smtClean="0"/>
              <a:t>the </a:t>
            </a:r>
            <a:r>
              <a:rPr lang="en-US" sz="1400" dirty="0"/>
              <a:t>Submit Requests screen appears. Click “Refresh Data” to update </a:t>
            </a:r>
            <a:r>
              <a:rPr lang="en-US" sz="1400" dirty="0" smtClean="0"/>
              <a:t>the </a:t>
            </a:r>
            <a:r>
              <a:rPr lang="en-US" sz="1400" dirty="0"/>
              <a:t>screen.  </a:t>
            </a:r>
            <a:endParaRPr lang="en-US" sz="1400" dirty="0" smtClean="0"/>
          </a:p>
          <a:p>
            <a:pPr marL="0" indent="0">
              <a:buNone/>
            </a:pPr>
            <a:endParaRPr lang="en-US" sz="1400" dirty="0"/>
          </a:p>
          <a:p>
            <a:pPr marL="0" indent="0">
              <a:buNone/>
            </a:pPr>
            <a:endParaRPr lang="en-US" sz="1400" dirty="0" smtClean="0"/>
          </a:p>
          <a:p>
            <a:pPr marL="0" indent="0">
              <a:buNone/>
            </a:pPr>
            <a:endParaRPr lang="en-US" sz="1400" dirty="0"/>
          </a:p>
          <a:p>
            <a:pPr marL="0" indent="0">
              <a:buNone/>
            </a:pPr>
            <a:endParaRPr lang="en-US" sz="1400" dirty="0" smtClean="0"/>
          </a:p>
          <a:p>
            <a:pPr marL="0" indent="0">
              <a:buNone/>
            </a:pPr>
            <a:endParaRPr lang="en-US" sz="1400" dirty="0"/>
          </a:p>
          <a:p>
            <a:pPr marL="0" indent="0">
              <a:buNone/>
            </a:pPr>
            <a:endParaRPr lang="en-US" sz="1400" dirty="0" smtClean="0"/>
          </a:p>
          <a:p>
            <a:pPr marL="0" indent="0">
              <a:buNone/>
            </a:pPr>
            <a:endParaRPr lang="en-US" sz="1400" dirty="0"/>
          </a:p>
          <a:p>
            <a:pPr marL="0" indent="0">
              <a:buNone/>
            </a:pPr>
            <a:endParaRPr lang="en-US" sz="1400" dirty="0" smtClean="0"/>
          </a:p>
          <a:p>
            <a:pPr marL="0" indent="0">
              <a:buNone/>
            </a:pPr>
            <a:endParaRPr lang="en-US" sz="1400" dirty="0"/>
          </a:p>
          <a:p>
            <a:pPr marL="0" indent="0">
              <a:buNone/>
            </a:pPr>
            <a:endParaRPr lang="en-US" sz="1400" dirty="0" smtClean="0"/>
          </a:p>
          <a:p>
            <a:pPr marL="0" indent="0">
              <a:buNone/>
            </a:pPr>
            <a:endParaRPr lang="en-US" sz="1400" dirty="0"/>
          </a:p>
          <a:p>
            <a:pPr marL="0" indent="0">
              <a:buNone/>
            </a:pPr>
            <a:endParaRPr lang="en-US" sz="1400" dirty="0" smtClean="0"/>
          </a:p>
          <a:p>
            <a:pPr marL="0" indent="0">
              <a:buNone/>
            </a:pPr>
            <a:r>
              <a:rPr lang="en-US" sz="1400" dirty="0"/>
              <a:t>From </a:t>
            </a:r>
            <a:r>
              <a:rPr lang="en-US" sz="1400" dirty="0" smtClean="0"/>
              <a:t>the </a:t>
            </a:r>
            <a:r>
              <a:rPr lang="en-US" sz="1400" dirty="0"/>
              <a:t>Requests screen, </a:t>
            </a:r>
            <a:r>
              <a:rPr lang="en-US" sz="1400" dirty="0" smtClean="0"/>
              <a:t>Rebecca </a:t>
            </a:r>
            <a:r>
              <a:rPr lang="en-US" sz="1400" dirty="0"/>
              <a:t>is able to view </a:t>
            </a:r>
            <a:r>
              <a:rPr lang="en-US" sz="1400" dirty="0" smtClean="0"/>
              <a:t>the </a:t>
            </a:r>
            <a:r>
              <a:rPr lang="en-US" sz="1400" dirty="0"/>
              <a:t>status of </a:t>
            </a:r>
            <a:r>
              <a:rPr lang="en-US" sz="1400" dirty="0" smtClean="0"/>
              <a:t>her </a:t>
            </a:r>
            <a:r>
              <a:rPr lang="en-US" sz="1400" dirty="0"/>
              <a:t>report.  If </a:t>
            </a:r>
            <a:r>
              <a:rPr lang="en-US" sz="1400" dirty="0" smtClean="0"/>
              <a:t>the </a:t>
            </a:r>
            <a:r>
              <a:rPr lang="en-US" sz="1400" dirty="0"/>
              <a:t>Report’s Phase is “Running” or “Pending”, </a:t>
            </a:r>
            <a:r>
              <a:rPr lang="en-US" sz="1400" dirty="0" smtClean="0"/>
              <a:t>she </a:t>
            </a:r>
            <a:r>
              <a:rPr lang="en-US" sz="1400" dirty="0"/>
              <a:t>can use </a:t>
            </a:r>
            <a:r>
              <a:rPr lang="en-US" sz="1400" dirty="0" smtClean="0"/>
              <a:t>the </a:t>
            </a:r>
            <a:r>
              <a:rPr lang="en-US" sz="1400" dirty="0"/>
              <a:t>Refresh Data button to refresh </a:t>
            </a:r>
            <a:r>
              <a:rPr lang="en-US" sz="1400" dirty="0" smtClean="0"/>
              <a:t>the </a:t>
            </a:r>
            <a:r>
              <a:rPr lang="en-US" sz="1400" dirty="0"/>
              <a:t>screen.  </a:t>
            </a:r>
            <a:r>
              <a:rPr lang="en-US" sz="1400" dirty="0" smtClean="0"/>
              <a:t>The </a:t>
            </a:r>
            <a:r>
              <a:rPr lang="en-US" sz="1400" dirty="0"/>
              <a:t>amount of time necessary for </a:t>
            </a:r>
            <a:r>
              <a:rPr lang="en-US" sz="1400" dirty="0" smtClean="0"/>
              <a:t>the </a:t>
            </a:r>
            <a:r>
              <a:rPr lang="en-US" sz="1400" dirty="0"/>
              <a:t>phase to complete depends on overall system activity.  </a:t>
            </a:r>
            <a:r>
              <a:rPr lang="en-US" sz="1400" dirty="0" smtClean="0"/>
              <a:t>The </a:t>
            </a:r>
            <a:r>
              <a:rPr lang="en-US" sz="1400" dirty="0"/>
              <a:t>process will not exceed 60 seconds in most cases.  </a:t>
            </a:r>
          </a:p>
          <a:p>
            <a:pPr marL="0" indent="0">
              <a:buNone/>
            </a:pPr>
            <a:endParaRPr lang="en-US" sz="1400" dirty="0"/>
          </a:p>
          <a:p>
            <a:pPr marL="0" indent="0">
              <a:buNone/>
            </a:pPr>
            <a:endParaRPr lang="en-US" sz="1400" dirty="0"/>
          </a:p>
        </p:txBody>
      </p:sp>
      <p:pic>
        <p:nvPicPr>
          <p:cNvPr id="4" name="Picture 3"/>
          <p:cNvPicPr>
            <a:picLocks noChangeAspect="1"/>
          </p:cNvPicPr>
          <p:nvPr/>
        </p:nvPicPr>
        <p:blipFill>
          <a:blip r:embed="rId2"/>
          <a:stretch>
            <a:fillRect/>
          </a:stretch>
        </p:blipFill>
        <p:spPr>
          <a:xfrm>
            <a:off x="2667000" y="914400"/>
            <a:ext cx="4548010" cy="3206774"/>
          </a:xfrm>
          <a:prstGeom prst="rect">
            <a:avLst/>
          </a:prstGeom>
        </p:spPr>
      </p:pic>
      <p:pic>
        <p:nvPicPr>
          <p:cNvPr id="5" name="Picture 4"/>
          <p:cNvPicPr>
            <a:picLocks noChangeAspect="1"/>
          </p:cNvPicPr>
          <p:nvPr/>
        </p:nvPicPr>
        <p:blipFill>
          <a:blip r:embed="rId3"/>
          <a:stretch>
            <a:fillRect/>
          </a:stretch>
        </p:blipFill>
        <p:spPr>
          <a:xfrm>
            <a:off x="296816" y="4907566"/>
            <a:ext cx="4113369" cy="892971"/>
          </a:xfrm>
          <a:prstGeom prst="rect">
            <a:avLst/>
          </a:prstGeom>
        </p:spPr>
      </p:pic>
      <p:pic>
        <p:nvPicPr>
          <p:cNvPr id="6" name="Picture 5"/>
          <p:cNvPicPr>
            <a:picLocks noChangeAspect="1"/>
          </p:cNvPicPr>
          <p:nvPr/>
        </p:nvPicPr>
        <p:blipFill>
          <a:blip r:embed="rId4"/>
          <a:stretch>
            <a:fillRect/>
          </a:stretch>
        </p:blipFill>
        <p:spPr>
          <a:xfrm>
            <a:off x="4581455" y="4907566"/>
            <a:ext cx="4290426" cy="888970"/>
          </a:xfrm>
          <a:prstGeom prst="rect">
            <a:avLst/>
          </a:prstGeom>
        </p:spPr>
      </p:pic>
      <p:sp>
        <p:nvSpPr>
          <p:cNvPr id="7" name="Oval 6"/>
          <p:cNvSpPr/>
          <p:nvPr/>
        </p:nvSpPr>
        <p:spPr>
          <a:xfrm>
            <a:off x="6477000" y="5352051"/>
            <a:ext cx="609600" cy="66774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12"/>
          </p:nvPr>
        </p:nvSpPr>
        <p:spPr/>
        <p:txBody>
          <a:bodyPr/>
          <a:lstStyle/>
          <a:p>
            <a:fld id="{D4AACCCE-BDDB-49C7-97ED-4810929A0B82}" type="slidenum">
              <a:rPr lang="en-US" smtClean="0"/>
              <a:t>48</a:t>
            </a:fld>
            <a:endParaRPr lang="en-US"/>
          </a:p>
        </p:txBody>
      </p:sp>
    </p:spTree>
    <p:extLst>
      <p:ext uri="{BB962C8B-B14F-4D97-AF65-F5344CB8AC3E}">
        <p14:creationId xmlns:p14="http://schemas.microsoft.com/office/powerpoint/2010/main" val="32034607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l"/>
            <a:r>
              <a:rPr lang="en-US" sz="2400" dirty="0"/>
              <a:t>Lesson </a:t>
            </a:r>
            <a:r>
              <a:rPr lang="en-US" sz="2400" dirty="0" smtClean="0"/>
              <a:t>9:  </a:t>
            </a:r>
            <a:r>
              <a:rPr lang="en-US" sz="2400" dirty="0"/>
              <a:t>Running/Printing a Report</a:t>
            </a:r>
          </a:p>
        </p:txBody>
      </p:sp>
      <p:sp>
        <p:nvSpPr>
          <p:cNvPr id="3" name="Content Placeholder 2"/>
          <p:cNvSpPr>
            <a:spLocks noGrp="1"/>
          </p:cNvSpPr>
          <p:nvPr>
            <p:ph idx="1"/>
          </p:nvPr>
        </p:nvSpPr>
        <p:spPr>
          <a:xfrm>
            <a:off x="457200" y="685800"/>
            <a:ext cx="8229600" cy="6096000"/>
          </a:xfrm>
        </p:spPr>
        <p:txBody>
          <a:bodyPr>
            <a:normAutofit/>
          </a:bodyPr>
          <a:lstStyle/>
          <a:p>
            <a:pPr marL="0" indent="0">
              <a:buNone/>
            </a:pPr>
            <a:r>
              <a:rPr lang="en-US" sz="1400" dirty="0"/>
              <a:t>At this point, </a:t>
            </a:r>
            <a:r>
              <a:rPr lang="en-US" sz="1400" dirty="0" smtClean="0"/>
              <a:t>Rebecca </a:t>
            </a:r>
            <a:r>
              <a:rPr lang="en-US" sz="1400" dirty="0"/>
              <a:t>can click on View Output and see a copy of </a:t>
            </a:r>
            <a:r>
              <a:rPr lang="en-US" sz="1400" dirty="0" smtClean="0"/>
              <a:t>the </a:t>
            </a:r>
            <a:r>
              <a:rPr lang="en-US" sz="1400" dirty="0"/>
              <a:t>requisition.</a:t>
            </a:r>
          </a:p>
          <a:p>
            <a:pPr marL="0" indent="0">
              <a:buNone/>
            </a:pPr>
            <a:endParaRPr lang="en-US" sz="1400" dirty="0"/>
          </a:p>
        </p:txBody>
      </p:sp>
      <p:pic>
        <p:nvPicPr>
          <p:cNvPr id="4" name="Picture 3"/>
          <p:cNvPicPr>
            <a:picLocks noChangeAspect="1"/>
          </p:cNvPicPr>
          <p:nvPr/>
        </p:nvPicPr>
        <p:blipFill>
          <a:blip r:embed="rId2"/>
          <a:stretch>
            <a:fillRect/>
          </a:stretch>
        </p:blipFill>
        <p:spPr>
          <a:xfrm>
            <a:off x="5410200" y="990600"/>
            <a:ext cx="3060457" cy="1719221"/>
          </a:xfrm>
          <a:prstGeom prst="rect">
            <a:avLst/>
          </a:prstGeom>
        </p:spPr>
      </p:pic>
      <p:pic>
        <p:nvPicPr>
          <p:cNvPr id="5" name="Picture 4"/>
          <p:cNvPicPr>
            <a:picLocks noChangeAspect="1"/>
          </p:cNvPicPr>
          <p:nvPr/>
        </p:nvPicPr>
        <p:blipFill>
          <a:blip r:embed="rId3"/>
          <a:stretch>
            <a:fillRect/>
          </a:stretch>
        </p:blipFill>
        <p:spPr>
          <a:xfrm>
            <a:off x="1066800" y="2828820"/>
            <a:ext cx="6090214" cy="3992646"/>
          </a:xfrm>
          <a:prstGeom prst="rect">
            <a:avLst/>
          </a:prstGeom>
        </p:spPr>
      </p:pic>
      <p:sp>
        <p:nvSpPr>
          <p:cNvPr id="6" name="Slide Number Placeholder 5"/>
          <p:cNvSpPr>
            <a:spLocks noGrp="1"/>
          </p:cNvSpPr>
          <p:nvPr>
            <p:ph type="sldNum" sz="quarter" idx="12"/>
          </p:nvPr>
        </p:nvSpPr>
        <p:spPr/>
        <p:txBody>
          <a:bodyPr/>
          <a:lstStyle/>
          <a:p>
            <a:fld id="{D4AACCCE-BDDB-49C7-97ED-4810929A0B82}" type="slidenum">
              <a:rPr lang="en-US" smtClean="0"/>
              <a:t>49</a:t>
            </a:fld>
            <a:endParaRPr lang="en-US"/>
          </a:p>
        </p:txBody>
      </p:sp>
    </p:spTree>
    <p:extLst>
      <p:ext uri="{BB962C8B-B14F-4D97-AF65-F5344CB8AC3E}">
        <p14:creationId xmlns:p14="http://schemas.microsoft.com/office/powerpoint/2010/main" val="3203221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a:bodyPr>
          <a:lstStyle/>
          <a:p>
            <a:pPr algn="l"/>
            <a:r>
              <a:rPr lang="en-US" sz="2400" u="sng" dirty="0" smtClean="0"/>
              <a:t>Lesson 1:  Create a Requisition</a:t>
            </a:r>
            <a:endParaRPr lang="en-US" sz="2400" u="sng" dirty="0"/>
          </a:p>
        </p:txBody>
      </p:sp>
      <p:sp>
        <p:nvSpPr>
          <p:cNvPr id="3" name="Content Placeholder 2"/>
          <p:cNvSpPr>
            <a:spLocks noGrp="1"/>
          </p:cNvSpPr>
          <p:nvPr>
            <p:ph idx="1"/>
          </p:nvPr>
        </p:nvSpPr>
        <p:spPr>
          <a:xfrm>
            <a:off x="457200" y="838200"/>
            <a:ext cx="8229600" cy="5287963"/>
          </a:xfrm>
        </p:spPr>
        <p:txBody>
          <a:bodyPr>
            <a:normAutofit/>
          </a:bodyPr>
          <a:lstStyle/>
          <a:p>
            <a:pPr marL="0" indent="0">
              <a:buNone/>
            </a:pPr>
            <a:r>
              <a:rPr lang="en-US" sz="1400" dirty="0"/>
              <a:t>From </a:t>
            </a:r>
            <a:r>
              <a:rPr lang="en-US" sz="1400" dirty="0" smtClean="0"/>
              <a:t>the </a:t>
            </a:r>
            <a:r>
              <a:rPr lang="en-US" sz="1400" dirty="0"/>
              <a:t>list of responsibilities, select </a:t>
            </a:r>
            <a:r>
              <a:rPr lang="en-US" sz="1400" dirty="0" smtClean="0"/>
              <a:t>the </a:t>
            </a:r>
            <a:r>
              <a:rPr lang="en-US" sz="1400" dirty="0"/>
              <a:t>“RIT Purchasing Requestor” responsibility.  </a:t>
            </a:r>
            <a:endParaRPr lang="en-US" sz="1400" dirty="0" smtClean="0"/>
          </a:p>
          <a:p>
            <a:pPr marL="0" indent="0">
              <a:buNone/>
            </a:pPr>
            <a:endParaRPr lang="en-US" sz="1400" dirty="0"/>
          </a:p>
          <a:p>
            <a:pPr marL="0" indent="0">
              <a:buNone/>
            </a:pPr>
            <a:endParaRPr lang="en-US" sz="1100" dirty="0"/>
          </a:p>
          <a:p>
            <a:endParaRPr lang="en-US" dirty="0" smtClean="0"/>
          </a:p>
          <a:p>
            <a:endParaRPr lang="en-US" dirty="0"/>
          </a:p>
          <a:p>
            <a:endParaRPr lang="en-US" dirty="0" smtClean="0"/>
          </a:p>
          <a:p>
            <a:endParaRPr lang="en-US" dirty="0"/>
          </a:p>
          <a:p>
            <a:endParaRPr lang="en-US" dirty="0" smtClean="0"/>
          </a:p>
          <a:p>
            <a:endParaRPr lang="en-US" dirty="0"/>
          </a:p>
          <a:p>
            <a:pPr marL="0" indent="0">
              <a:buNone/>
            </a:pPr>
            <a:r>
              <a:rPr lang="en-US" sz="1400" dirty="0" smtClean="0"/>
              <a:t>This </a:t>
            </a:r>
            <a:r>
              <a:rPr lang="en-US" sz="1400" dirty="0"/>
              <a:t>displays </a:t>
            </a:r>
            <a:r>
              <a:rPr lang="en-US" sz="1400" dirty="0" smtClean="0"/>
              <a:t>the </a:t>
            </a:r>
            <a:r>
              <a:rPr lang="en-US" sz="1400" dirty="0"/>
              <a:t>Navigator – RIT Purchasing Requestor screen. Click on “</a:t>
            </a:r>
            <a:r>
              <a:rPr lang="en-US" sz="1400" dirty="0" smtClean="0"/>
              <a:t>Requisitions”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295400"/>
            <a:ext cx="5380643" cy="3763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D4AACCCE-BDDB-49C7-97ED-4810929A0B82}" type="slidenum">
              <a:rPr lang="en-US" smtClean="0"/>
              <a:t>5</a:t>
            </a:fld>
            <a:endParaRPr lang="en-US"/>
          </a:p>
        </p:txBody>
      </p:sp>
    </p:spTree>
    <p:extLst>
      <p:ext uri="{BB962C8B-B14F-4D97-AF65-F5344CB8AC3E}">
        <p14:creationId xmlns:p14="http://schemas.microsoft.com/office/powerpoint/2010/main" val="67853458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a:bodyPr>
          <a:lstStyle/>
          <a:p>
            <a:pPr algn="l"/>
            <a:r>
              <a:rPr lang="en-US" sz="2400" dirty="0"/>
              <a:t>Lesson </a:t>
            </a:r>
            <a:r>
              <a:rPr lang="en-US" sz="2400" dirty="0" smtClean="0"/>
              <a:t>9:  </a:t>
            </a:r>
            <a:r>
              <a:rPr lang="en-US" sz="2400" dirty="0"/>
              <a:t>Running/Printing a Report</a:t>
            </a:r>
          </a:p>
        </p:txBody>
      </p:sp>
      <p:sp>
        <p:nvSpPr>
          <p:cNvPr id="3" name="Content Placeholder 2"/>
          <p:cNvSpPr>
            <a:spLocks noGrp="1"/>
          </p:cNvSpPr>
          <p:nvPr>
            <p:ph idx="1"/>
          </p:nvPr>
        </p:nvSpPr>
        <p:spPr>
          <a:xfrm>
            <a:off x="457200" y="762000"/>
            <a:ext cx="8229600" cy="5867400"/>
          </a:xfrm>
        </p:spPr>
        <p:txBody>
          <a:bodyPr>
            <a:normAutofit/>
          </a:bodyPr>
          <a:lstStyle/>
          <a:p>
            <a:pPr marL="0" indent="0">
              <a:buNone/>
            </a:pPr>
            <a:r>
              <a:rPr lang="en-US" sz="1400" dirty="0"/>
              <a:t>If you would like a PDF copy of your completed purchase order, you may run a report just like you would run your printed requisition.  Choose </a:t>
            </a:r>
            <a:r>
              <a:rPr lang="en-US" sz="1400" dirty="0" smtClean="0"/>
              <a:t>“RIT Print </a:t>
            </a:r>
            <a:r>
              <a:rPr lang="en-US" sz="1400" dirty="0"/>
              <a:t>Purchase Order (Portrait) from </a:t>
            </a:r>
            <a:r>
              <a:rPr lang="en-US" sz="1400" dirty="0" smtClean="0"/>
              <a:t>the </a:t>
            </a:r>
            <a:r>
              <a:rPr lang="en-US" sz="1400" dirty="0"/>
              <a:t>LOV</a:t>
            </a:r>
            <a:r>
              <a:rPr lang="en-US" sz="1400" dirty="0" smtClean="0"/>
              <a:t>:</a:t>
            </a:r>
          </a:p>
          <a:p>
            <a:pPr marL="0" indent="0">
              <a:buNone/>
            </a:pPr>
            <a:endParaRPr lang="en-US" sz="1400" dirty="0" smtClean="0"/>
          </a:p>
          <a:p>
            <a:pPr marL="0" indent="0">
              <a:buNone/>
            </a:pPr>
            <a:endParaRPr lang="en-US" sz="1400" dirty="0"/>
          </a:p>
          <a:p>
            <a:pPr marL="0" indent="0">
              <a:buNone/>
            </a:pPr>
            <a:r>
              <a:rPr lang="en-US" sz="1400" dirty="0" smtClean="0"/>
              <a:t>A </a:t>
            </a:r>
            <a:r>
              <a:rPr lang="en-US" sz="1400" dirty="0"/>
              <a:t>parameter window will appear.  Be sure to change </a:t>
            </a:r>
          </a:p>
          <a:p>
            <a:pPr marL="0" indent="0">
              <a:buNone/>
            </a:pPr>
            <a:r>
              <a:rPr lang="en-US" sz="1400" dirty="0"/>
              <a:t>Your print selection from “New” to “All” and populate</a:t>
            </a:r>
          </a:p>
          <a:p>
            <a:pPr marL="0" indent="0">
              <a:buNone/>
            </a:pPr>
            <a:r>
              <a:rPr lang="en-US" sz="1400" dirty="0" smtClean="0"/>
              <a:t>the </a:t>
            </a:r>
            <a:r>
              <a:rPr lang="en-US" sz="1400" dirty="0"/>
              <a:t>purchase order number “From” and “To” </a:t>
            </a:r>
            <a:endParaRPr lang="en-US" sz="1400" dirty="0" smtClean="0"/>
          </a:p>
          <a:p>
            <a:pPr marL="0" indent="0">
              <a:buNone/>
            </a:pPr>
            <a:endParaRPr lang="en-US" sz="1400" dirty="0"/>
          </a:p>
          <a:p>
            <a:pPr marL="0" indent="0">
              <a:buNone/>
            </a:pPr>
            <a:endParaRPr lang="en-US" sz="1400" dirty="0" smtClean="0"/>
          </a:p>
          <a:p>
            <a:pPr marL="0" indent="0">
              <a:buNone/>
            </a:pPr>
            <a:endParaRPr lang="en-US" sz="1400" dirty="0"/>
          </a:p>
          <a:p>
            <a:pPr marL="0" indent="0">
              <a:buNone/>
            </a:pPr>
            <a:endParaRPr lang="en-US" sz="1400" dirty="0" smtClean="0"/>
          </a:p>
          <a:p>
            <a:pPr marL="0" indent="0">
              <a:buNone/>
            </a:pPr>
            <a:endParaRPr lang="en-US" sz="1400" dirty="0"/>
          </a:p>
          <a:p>
            <a:pPr marL="0" indent="0">
              <a:buNone/>
            </a:pPr>
            <a:endParaRPr lang="en-US" sz="1400" dirty="0" smtClean="0"/>
          </a:p>
          <a:p>
            <a:pPr marL="0" indent="0">
              <a:buNone/>
            </a:pPr>
            <a:endParaRPr lang="en-US" sz="1400" dirty="0"/>
          </a:p>
          <a:p>
            <a:pPr marL="0" indent="0">
              <a:buNone/>
            </a:pPr>
            <a:endParaRPr lang="en-US" sz="1400" dirty="0" smtClean="0"/>
          </a:p>
          <a:p>
            <a:pPr marL="0" indent="0">
              <a:buNone/>
            </a:pPr>
            <a:endParaRPr lang="en-US" sz="1400" dirty="0"/>
          </a:p>
          <a:p>
            <a:pPr marL="0" indent="0">
              <a:buNone/>
            </a:pPr>
            <a:endParaRPr lang="en-US" sz="1400" dirty="0" smtClean="0"/>
          </a:p>
          <a:p>
            <a:pPr marL="0" indent="0">
              <a:buNone/>
            </a:pPr>
            <a:endParaRPr lang="en-US" sz="1400" dirty="0" smtClean="0"/>
          </a:p>
          <a:p>
            <a:pPr marL="0" indent="0">
              <a:buNone/>
            </a:pPr>
            <a:r>
              <a:rPr lang="en-US" sz="1400" dirty="0" smtClean="0"/>
              <a:t>Then </a:t>
            </a:r>
            <a:r>
              <a:rPr lang="en-US" sz="1400" dirty="0"/>
              <a:t>click “Ok.”  </a:t>
            </a:r>
            <a:r>
              <a:rPr lang="en-US" sz="1400" dirty="0" smtClean="0"/>
              <a:t>When </a:t>
            </a:r>
            <a:r>
              <a:rPr lang="en-US" sz="1400" dirty="0"/>
              <a:t>it has </a:t>
            </a:r>
            <a:r>
              <a:rPr lang="en-US" sz="1400" dirty="0" smtClean="0"/>
              <a:t>finished </a:t>
            </a:r>
            <a:r>
              <a:rPr lang="en-US" sz="1400" dirty="0"/>
              <a:t>running, click “View Output” and your PDF will pop up in a separate window (see next slide</a:t>
            </a:r>
            <a:r>
              <a:rPr lang="en-US" sz="1400" dirty="0" smtClean="0"/>
              <a:t>).  If it does not automatically pop up, look to the bottom of your screen.</a:t>
            </a:r>
            <a:endParaRPr lang="en-US" sz="1400" dirty="0"/>
          </a:p>
          <a:p>
            <a:pPr marL="0" indent="0">
              <a:buNone/>
            </a:pPr>
            <a:endParaRPr lang="en-US" sz="1400" dirty="0"/>
          </a:p>
          <a:p>
            <a:pPr marL="0" indent="0">
              <a:buNone/>
            </a:pPr>
            <a:endParaRPr lang="en-US" sz="1400" dirty="0"/>
          </a:p>
          <a:p>
            <a:pPr marL="0" indent="0">
              <a:buNone/>
            </a:pPr>
            <a:endParaRPr lang="en-US" sz="1400" dirty="0"/>
          </a:p>
        </p:txBody>
      </p:sp>
      <p:pic>
        <p:nvPicPr>
          <p:cNvPr id="4" name="Picture 3"/>
          <p:cNvPicPr>
            <a:picLocks noChangeAspect="1"/>
          </p:cNvPicPr>
          <p:nvPr/>
        </p:nvPicPr>
        <p:blipFill>
          <a:blip r:embed="rId2"/>
          <a:stretch>
            <a:fillRect/>
          </a:stretch>
        </p:blipFill>
        <p:spPr>
          <a:xfrm>
            <a:off x="4600303" y="1295400"/>
            <a:ext cx="3956647" cy="2676376"/>
          </a:xfrm>
          <a:prstGeom prst="rect">
            <a:avLst/>
          </a:prstGeom>
        </p:spPr>
      </p:pic>
      <p:pic>
        <p:nvPicPr>
          <p:cNvPr id="5" name="Picture 4"/>
          <p:cNvPicPr>
            <a:picLocks noChangeAspect="1"/>
          </p:cNvPicPr>
          <p:nvPr/>
        </p:nvPicPr>
        <p:blipFill>
          <a:blip r:embed="rId3"/>
          <a:stretch>
            <a:fillRect/>
          </a:stretch>
        </p:blipFill>
        <p:spPr>
          <a:xfrm>
            <a:off x="533400" y="2633588"/>
            <a:ext cx="3572566" cy="2481287"/>
          </a:xfrm>
          <a:prstGeom prst="rect">
            <a:avLst/>
          </a:prstGeom>
        </p:spPr>
      </p:pic>
      <p:sp>
        <p:nvSpPr>
          <p:cNvPr id="6" name="Slide Number Placeholder 5"/>
          <p:cNvSpPr>
            <a:spLocks noGrp="1"/>
          </p:cNvSpPr>
          <p:nvPr>
            <p:ph type="sldNum" sz="quarter" idx="12"/>
          </p:nvPr>
        </p:nvSpPr>
        <p:spPr/>
        <p:txBody>
          <a:bodyPr/>
          <a:lstStyle/>
          <a:p>
            <a:fld id="{D4AACCCE-BDDB-49C7-97ED-4810929A0B82}" type="slidenum">
              <a:rPr lang="en-US" smtClean="0"/>
              <a:t>50</a:t>
            </a:fld>
            <a:endParaRPr lang="en-US"/>
          </a:p>
        </p:txBody>
      </p:sp>
    </p:spTree>
    <p:extLst>
      <p:ext uri="{BB962C8B-B14F-4D97-AF65-F5344CB8AC3E}">
        <p14:creationId xmlns:p14="http://schemas.microsoft.com/office/powerpoint/2010/main" val="38345756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a:bodyPr>
          <a:lstStyle/>
          <a:p>
            <a:pPr algn="l"/>
            <a:r>
              <a:rPr lang="en-US" sz="2400" dirty="0"/>
              <a:t>Lesson </a:t>
            </a:r>
            <a:r>
              <a:rPr lang="en-US" sz="2400" dirty="0" smtClean="0"/>
              <a:t>9:  </a:t>
            </a:r>
            <a:r>
              <a:rPr lang="en-US" sz="2400" dirty="0"/>
              <a:t>Running/Printing a Report</a:t>
            </a:r>
          </a:p>
        </p:txBody>
      </p:sp>
      <p:sp>
        <p:nvSpPr>
          <p:cNvPr id="3" name="Content Placeholder 2"/>
          <p:cNvSpPr>
            <a:spLocks noGrp="1"/>
          </p:cNvSpPr>
          <p:nvPr>
            <p:ph idx="1"/>
          </p:nvPr>
        </p:nvSpPr>
        <p:spPr>
          <a:xfrm>
            <a:off x="457200" y="685800"/>
            <a:ext cx="8229600" cy="5440363"/>
          </a:xfrm>
        </p:spPr>
        <p:txBody>
          <a:bodyPr/>
          <a:lstStyle/>
          <a:p>
            <a:pPr marL="0" indent="0">
              <a:buNone/>
            </a:pPr>
            <a:r>
              <a:rPr lang="en-US" sz="1400" dirty="0" smtClean="0"/>
              <a:t>This is what a printed PO will look like:</a:t>
            </a:r>
          </a:p>
          <a:p>
            <a:endParaRPr lang="en-US" dirty="0"/>
          </a:p>
        </p:txBody>
      </p:sp>
      <p:pic>
        <p:nvPicPr>
          <p:cNvPr id="5" name="Picture 4"/>
          <p:cNvPicPr>
            <a:picLocks noChangeAspect="1"/>
          </p:cNvPicPr>
          <p:nvPr/>
        </p:nvPicPr>
        <p:blipFill>
          <a:blip r:embed="rId2"/>
          <a:stretch>
            <a:fillRect/>
          </a:stretch>
        </p:blipFill>
        <p:spPr>
          <a:xfrm>
            <a:off x="1600200" y="1143000"/>
            <a:ext cx="5749056" cy="5178816"/>
          </a:xfrm>
          <a:prstGeom prst="rect">
            <a:avLst/>
          </a:prstGeom>
        </p:spPr>
      </p:pic>
      <p:sp>
        <p:nvSpPr>
          <p:cNvPr id="4" name="Slide Number Placeholder 3"/>
          <p:cNvSpPr>
            <a:spLocks noGrp="1"/>
          </p:cNvSpPr>
          <p:nvPr>
            <p:ph type="sldNum" sz="quarter" idx="12"/>
          </p:nvPr>
        </p:nvSpPr>
        <p:spPr/>
        <p:txBody>
          <a:bodyPr/>
          <a:lstStyle/>
          <a:p>
            <a:fld id="{D4AACCCE-BDDB-49C7-97ED-4810929A0B82}" type="slidenum">
              <a:rPr lang="en-US" smtClean="0"/>
              <a:t>51</a:t>
            </a:fld>
            <a:endParaRPr lang="en-US"/>
          </a:p>
        </p:txBody>
      </p:sp>
    </p:spTree>
    <p:extLst>
      <p:ext uri="{BB962C8B-B14F-4D97-AF65-F5344CB8AC3E}">
        <p14:creationId xmlns:p14="http://schemas.microsoft.com/office/powerpoint/2010/main" val="41464560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a:bodyPr>
          <a:lstStyle/>
          <a:p>
            <a:r>
              <a:rPr lang="en-US" sz="2400" dirty="0" smtClean="0"/>
              <a:t>FAQ’s</a:t>
            </a:r>
            <a:endParaRPr lang="en-US" sz="2400" dirty="0"/>
          </a:p>
        </p:txBody>
      </p:sp>
      <p:sp>
        <p:nvSpPr>
          <p:cNvPr id="3" name="Content Placeholder 2"/>
          <p:cNvSpPr>
            <a:spLocks noGrp="1"/>
          </p:cNvSpPr>
          <p:nvPr>
            <p:ph idx="1"/>
          </p:nvPr>
        </p:nvSpPr>
        <p:spPr>
          <a:xfrm>
            <a:off x="457200" y="609600"/>
            <a:ext cx="8229600" cy="6096000"/>
          </a:xfrm>
        </p:spPr>
        <p:txBody>
          <a:bodyPr>
            <a:noAutofit/>
          </a:bodyPr>
          <a:lstStyle/>
          <a:p>
            <a:pPr marL="0" indent="0">
              <a:buNone/>
            </a:pPr>
            <a:r>
              <a:rPr lang="en-US" sz="1600" u="sng" dirty="0"/>
              <a:t>How can I view a requisition once it’s sent for approval</a:t>
            </a:r>
            <a:r>
              <a:rPr lang="en-US" sz="1600" u="sng" dirty="0" smtClean="0"/>
              <a:t>?</a:t>
            </a:r>
          </a:p>
          <a:p>
            <a:pPr marL="0" indent="0">
              <a:buNone/>
            </a:pPr>
            <a:endParaRPr lang="en-US" sz="1600" dirty="0"/>
          </a:p>
          <a:p>
            <a:pPr marL="0" indent="0">
              <a:buNone/>
            </a:pPr>
            <a:r>
              <a:rPr lang="en-US" sz="1600" dirty="0"/>
              <a:t>From your navigator, click requisition summary, type in </a:t>
            </a:r>
            <a:r>
              <a:rPr lang="en-US" sz="1600" dirty="0" smtClean="0"/>
              <a:t>the </a:t>
            </a:r>
            <a:r>
              <a:rPr lang="en-US" sz="1600" dirty="0"/>
              <a:t>requisition number and click find. Once </a:t>
            </a:r>
            <a:r>
              <a:rPr lang="en-US" sz="1600" dirty="0" smtClean="0"/>
              <a:t>the </a:t>
            </a:r>
            <a:r>
              <a:rPr lang="en-US" sz="1600" dirty="0"/>
              <a:t>requisition comes up, you can click “Lines” and view </a:t>
            </a:r>
            <a:r>
              <a:rPr lang="en-US" sz="1600" dirty="0" smtClean="0"/>
              <a:t>them </a:t>
            </a:r>
            <a:r>
              <a:rPr lang="en-US" sz="1600" dirty="0"/>
              <a:t>from that window.  You will not be able to open </a:t>
            </a:r>
            <a:r>
              <a:rPr lang="en-US" sz="1600" dirty="0" smtClean="0"/>
              <a:t>the </a:t>
            </a:r>
            <a:r>
              <a:rPr lang="en-US" sz="1600" dirty="0"/>
              <a:t>requisition, only to view </a:t>
            </a:r>
            <a:r>
              <a:rPr lang="en-US" sz="1600" dirty="0" smtClean="0"/>
              <a:t>the </a:t>
            </a:r>
            <a:r>
              <a:rPr lang="en-US" sz="1600" dirty="0"/>
              <a:t>lines and/or distributions.</a:t>
            </a:r>
          </a:p>
          <a:p>
            <a:pPr marL="0" indent="0">
              <a:buNone/>
            </a:pPr>
            <a:endParaRPr lang="en-US" sz="1600" dirty="0"/>
          </a:p>
          <a:p>
            <a:pPr marL="0" indent="0">
              <a:buNone/>
            </a:pPr>
            <a:r>
              <a:rPr lang="en-US" sz="1600" u="sng" dirty="0"/>
              <a:t>Once I’ve sent a requisition for approval, how can I make changes to it</a:t>
            </a:r>
            <a:r>
              <a:rPr lang="en-US" sz="1600" u="sng" dirty="0" smtClean="0"/>
              <a:t>?</a:t>
            </a:r>
          </a:p>
          <a:p>
            <a:pPr marL="0" indent="0">
              <a:buNone/>
            </a:pPr>
            <a:endParaRPr lang="en-US" sz="1600" dirty="0"/>
          </a:p>
          <a:p>
            <a:pPr marL="0" indent="0">
              <a:buNone/>
            </a:pPr>
            <a:r>
              <a:rPr lang="en-US" sz="1600" dirty="0"/>
              <a:t>If it has not been approved, have your approver reject it.  </a:t>
            </a:r>
            <a:r>
              <a:rPr lang="en-US" sz="1600" dirty="0" smtClean="0"/>
              <a:t>Then</a:t>
            </a:r>
            <a:r>
              <a:rPr lang="en-US" sz="1600" dirty="0"/>
              <a:t>, you can open it up from requisition summary, make </a:t>
            </a:r>
            <a:r>
              <a:rPr lang="en-US" sz="1600" dirty="0" smtClean="0"/>
              <a:t>the </a:t>
            </a:r>
            <a:r>
              <a:rPr lang="en-US" sz="1600" dirty="0"/>
              <a:t>needed changes and resubmit it for approval.  If it has been approved, contact Purchasing. We can return it to you. Once you make </a:t>
            </a:r>
            <a:r>
              <a:rPr lang="en-US" sz="1600" dirty="0" smtClean="0"/>
              <a:t>the </a:t>
            </a:r>
            <a:r>
              <a:rPr lang="en-US" sz="1600" dirty="0"/>
              <a:t>changes, resubmit for approval as you normally would.</a:t>
            </a:r>
          </a:p>
          <a:p>
            <a:pPr marL="0" indent="0">
              <a:buNone/>
            </a:pPr>
            <a:endParaRPr lang="en-US" sz="1600" dirty="0"/>
          </a:p>
          <a:p>
            <a:pPr marL="0" indent="0">
              <a:buNone/>
            </a:pPr>
            <a:r>
              <a:rPr lang="en-US" sz="1600" u="sng" dirty="0" smtClean="0"/>
              <a:t>Can I print a Purchase Order myself?</a:t>
            </a:r>
          </a:p>
          <a:p>
            <a:pPr marL="0" indent="0">
              <a:buNone/>
            </a:pPr>
            <a:endParaRPr lang="en-US" sz="1600" b="1" u="sng" dirty="0" smtClean="0"/>
          </a:p>
          <a:p>
            <a:pPr marL="0" indent="0">
              <a:buNone/>
            </a:pPr>
            <a:r>
              <a:rPr lang="en-US" sz="1600" dirty="0" smtClean="0"/>
              <a:t>Yes.  Refer to “Running/Printing a Report”</a:t>
            </a:r>
            <a:endParaRPr lang="en-US" sz="1600" dirty="0"/>
          </a:p>
          <a:p>
            <a:pPr marL="0" indent="0">
              <a:buNone/>
            </a:pPr>
            <a:endParaRPr lang="en-US" sz="1600" dirty="0"/>
          </a:p>
        </p:txBody>
      </p:sp>
      <p:sp>
        <p:nvSpPr>
          <p:cNvPr id="4" name="Slide Number Placeholder 3"/>
          <p:cNvSpPr>
            <a:spLocks noGrp="1"/>
          </p:cNvSpPr>
          <p:nvPr>
            <p:ph type="sldNum" sz="quarter" idx="12"/>
          </p:nvPr>
        </p:nvSpPr>
        <p:spPr/>
        <p:txBody>
          <a:bodyPr/>
          <a:lstStyle/>
          <a:p>
            <a:fld id="{D4AACCCE-BDDB-49C7-97ED-4810929A0B82}" type="slidenum">
              <a:rPr lang="en-US" smtClean="0"/>
              <a:t>52</a:t>
            </a:fld>
            <a:endParaRPr lang="en-US"/>
          </a:p>
        </p:txBody>
      </p:sp>
    </p:spTree>
    <p:extLst>
      <p:ext uri="{BB962C8B-B14F-4D97-AF65-F5344CB8AC3E}">
        <p14:creationId xmlns:p14="http://schemas.microsoft.com/office/powerpoint/2010/main" val="113749440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a:bodyPr>
          <a:lstStyle/>
          <a:p>
            <a:r>
              <a:rPr lang="en-US" sz="2400" dirty="0"/>
              <a:t>FAQ’s</a:t>
            </a:r>
          </a:p>
        </p:txBody>
      </p:sp>
      <p:sp>
        <p:nvSpPr>
          <p:cNvPr id="3" name="Content Placeholder 2"/>
          <p:cNvSpPr>
            <a:spLocks noGrp="1"/>
          </p:cNvSpPr>
          <p:nvPr>
            <p:ph idx="1"/>
          </p:nvPr>
        </p:nvSpPr>
        <p:spPr>
          <a:xfrm>
            <a:off x="457200" y="609600"/>
            <a:ext cx="8229600" cy="6096000"/>
          </a:xfrm>
        </p:spPr>
        <p:txBody>
          <a:bodyPr>
            <a:normAutofit/>
          </a:bodyPr>
          <a:lstStyle/>
          <a:p>
            <a:pPr marL="0" indent="0">
              <a:buNone/>
            </a:pPr>
            <a:endParaRPr lang="en-US" sz="1500" dirty="0"/>
          </a:p>
          <a:p>
            <a:pPr marL="0" indent="0">
              <a:buNone/>
            </a:pPr>
            <a:r>
              <a:rPr lang="en-US" sz="1600" u="sng" dirty="0" smtClean="0"/>
              <a:t>How </a:t>
            </a:r>
            <a:r>
              <a:rPr lang="en-US" sz="1600" u="sng" dirty="0"/>
              <a:t>can I remove an encumbrance</a:t>
            </a:r>
            <a:r>
              <a:rPr lang="en-US" sz="1600" u="sng" dirty="0" smtClean="0"/>
              <a:t>?</a:t>
            </a:r>
          </a:p>
          <a:p>
            <a:pPr marL="0" indent="0">
              <a:buNone/>
            </a:pPr>
            <a:endParaRPr lang="en-US" sz="1500" u="sng" dirty="0"/>
          </a:p>
          <a:p>
            <a:pPr marL="0" indent="0">
              <a:buNone/>
            </a:pPr>
            <a:r>
              <a:rPr lang="en-US" sz="1500" dirty="0"/>
              <a:t>If all </a:t>
            </a:r>
            <a:r>
              <a:rPr lang="en-US" sz="1500" dirty="0" smtClean="0"/>
              <a:t>goods/services </a:t>
            </a:r>
            <a:r>
              <a:rPr lang="en-US" sz="1500" dirty="0"/>
              <a:t>have been received and paid for, you can contact Purchasing and we can final close </a:t>
            </a:r>
            <a:r>
              <a:rPr lang="en-US" sz="1500" dirty="0" smtClean="0"/>
              <a:t>the </a:t>
            </a:r>
            <a:r>
              <a:rPr lang="en-US" sz="1500" dirty="0"/>
              <a:t>order. Please be aware that a final close is final, so if </a:t>
            </a:r>
            <a:r>
              <a:rPr lang="en-US" sz="1500" dirty="0" smtClean="0"/>
              <a:t>further </a:t>
            </a:r>
            <a:r>
              <a:rPr lang="en-US" sz="1500" dirty="0"/>
              <a:t>invoices are received against that Purchase Order, you will have to begin </a:t>
            </a:r>
            <a:r>
              <a:rPr lang="en-US" sz="1500" dirty="0" smtClean="0"/>
              <a:t>the </a:t>
            </a:r>
            <a:r>
              <a:rPr lang="en-US" sz="1500" dirty="0"/>
              <a:t>process again by submitting a requisition to replace </a:t>
            </a:r>
            <a:r>
              <a:rPr lang="en-US" sz="1500" dirty="0" smtClean="0"/>
              <a:t>the </a:t>
            </a:r>
            <a:r>
              <a:rPr lang="en-US" sz="1500" dirty="0"/>
              <a:t>closed Purchase Order</a:t>
            </a:r>
            <a:r>
              <a:rPr lang="en-US" sz="1500" dirty="0" smtClean="0"/>
              <a:t>.  Also, all invoices must be paid before a PO can be final closed.</a:t>
            </a:r>
          </a:p>
          <a:p>
            <a:pPr marL="0" indent="0">
              <a:buNone/>
            </a:pPr>
            <a:endParaRPr lang="en-US" sz="1500" dirty="0"/>
          </a:p>
          <a:p>
            <a:pPr marL="0" indent="0">
              <a:buNone/>
            </a:pPr>
            <a:r>
              <a:rPr lang="en-US" sz="1600" u="sng" dirty="0"/>
              <a:t>If I have a Purchase Order number, how can I find </a:t>
            </a:r>
            <a:r>
              <a:rPr lang="en-US" sz="1600" u="sng" dirty="0" smtClean="0"/>
              <a:t>the </a:t>
            </a:r>
            <a:r>
              <a:rPr lang="en-US" sz="1600" u="sng" dirty="0"/>
              <a:t>associated requisition number?</a:t>
            </a:r>
          </a:p>
          <a:p>
            <a:pPr marL="0" indent="0">
              <a:buNone/>
            </a:pPr>
            <a:endParaRPr lang="en-US" sz="1600" dirty="0"/>
          </a:p>
          <a:p>
            <a:pPr marL="0" indent="0">
              <a:buNone/>
            </a:pPr>
            <a:r>
              <a:rPr lang="en-US" sz="1600" dirty="0"/>
              <a:t>You can do this by going into Requisition Summary.  In the middle of the </a:t>
            </a:r>
            <a:r>
              <a:rPr lang="en-US" sz="1600" dirty="0" smtClean="0"/>
              <a:t>“Find</a:t>
            </a:r>
            <a:r>
              <a:rPr lang="en-US" sz="1600" dirty="0"/>
              <a:t>” window, click the tab that says “Related Documents”.  Enter the Purchase Order number and click find and the related requisition will come up, if you were the creator of the document.</a:t>
            </a:r>
          </a:p>
          <a:p>
            <a:pPr marL="0" indent="0">
              <a:buNone/>
            </a:pPr>
            <a:endParaRPr lang="en-US" sz="1600" dirty="0"/>
          </a:p>
          <a:p>
            <a:pPr marL="0" indent="0">
              <a:buNone/>
            </a:pPr>
            <a:r>
              <a:rPr lang="en-US" sz="1600" u="sng" dirty="0"/>
              <a:t>How can I split distributions between more than one budget line?</a:t>
            </a:r>
          </a:p>
          <a:p>
            <a:pPr marL="0" indent="0">
              <a:buNone/>
            </a:pPr>
            <a:endParaRPr lang="en-US" sz="1600" dirty="0"/>
          </a:p>
          <a:p>
            <a:pPr marL="0" indent="0">
              <a:buNone/>
            </a:pPr>
            <a:r>
              <a:rPr lang="en-US" sz="1600" dirty="0"/>
              <a:t>The quantity from the line item carries over to the distribution line. To split the distribution, change the quantity and put in the account number.  The next line will automatically put the balance in quantity.  For 2 distributions on one item, change the quantity on the first distribution line to .5 and fill in the account number. The next line’s quantity will automatically fill in as .5.</a:t>
            </a:r>
          </a:p>
          <a:p>
            <a:pPr marL="0" indent="0">
              <a:buNone/>
            </a:pPr>
            <a:endParaRPr lang="en-US" sz="1500" dirty="0"/>
          </a:p>
          <a:p>
            <a:pPr marL="0" indent="0">
              <a:buNone/>
            </a:pPr>
            <a:endParaRPr lang="en-US" sz="1500" dirty="0"/>
          </a:p>
          <a:p>
            <a:pPr marL="0" indent="0">
              <a:buNone/>
            </a:pPr>
            <a:endParaRPr lang="en-US" sz="1500" dirty="0"/>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D4AACCCE-BDDB-49C7-97ED-4810929A0B82}" type="slidenum">
              <a:rPr lang="en-US" smtClean="0"/>
              <a:t>53</a:t>
            </a:fld>
            <a:endParaRPr lang="en-US"/>
          </a:p>
        </p:txBody>
      </p:sp>
    </p:spTree>
    <p:extLst>
      <p:ext uri="{BB962C8B-B14F-4D97-AF65-F5344CB8AC3E}">
        <p14:creationId xmlns:p14="http://schemas.microsoft.com/office/powerpoint/2010/main" val="302060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rmAutofit/>
          </a:bodyPr>
          <a:lstStyle/>
          <a:p>
            <a:r>
              <a:rPr lang="en-US" sz="2400" dirty="0"/>
              <a:t>FAQ’s</a:t>
            </a:r>
          </a:p>
        </p:txBody>
      </p:sp>
      <p:sp>
        <p:nvSpPr>
          <p:cNvPr id="3" name="Content Placeholder 2"/>
          <p:cNvSpPr>
            <a:spLocks noGrp="1"/>
          </p:cNvSpPr>
          <p:nvPr>
            <p:ph idx="1"/>
          </p:nvPr>
        </p:nvSpPr>
        <p:spPr>
          <a:xfrm>
            <a:off x="457200" y="609600"/>
            <a:ext cx="8229600" cy="6096000"/>
          </a:xfrm>
        </p:spPr>
        <p:txBody>
          <a:bodyPr>
            <a:normAutofit/>
          </a:bodyPr>
          <a:lstStyle/>
          <a:p>
            <a:pPr marL="0" indent="0">
              <a:buNone/>
            </a:pPr>
            <a:endParaRPr lang="en-US" sz="1400" dirty="0"/>
          </a:p>
          <a:p>
            <a:pPr marL="0" indent="0">
              <a:buNone/>
            </a:pPr>
            <a:r>
              <a:rPr lang="en-US" sz="1400" u="sng" dirty="0"/>
              <a:t>I’ve completed five requisition lines, but I need more-how can I add </a:t>
            </a:r>
            <a:r>
              <a:rPr lang="en-US" sz="1400" u="sng" dirty="0" smtClean="0"/>
              <a:t>them?</a:t>
            </a:r>
          </a:p>
          <a:p>
            <a:pPr marL="0" indent="0">
              <a:buNone/>
            </a:pPr>
            <a:endParaRPr lang="en-US" sz="1400" dirty="0"/>
          </a:p>
          <a:p>
            <a:pPr marL="0" indent="0">
              <a:buNone/>
            </a:pPr>
            <a:r>
              <a:rPr lang="en-US" sz="1400" dirty="0"/>
              <a:t>Once you’ve completed your fifth line, you can </a:t>
            </a:r>
            <a:r>
              <a:rPr lang="en-US" sz="1400" dirty="0" smtClean="0"/>
              <a:t>either </a:t>
            </a:r>
            <a:r>
              <a:rPr lang="en-US" sz="1400" dirty="0"/>
              <a:t>click </a:t>
            </a:r>
            <a:r>
              <a:rPr lang="en-US" sz="1400" dirty="0" smtClean="0"/>
              <a:t>the </a:t>
            </a:r>
            <a:r>
              <a:rPr lang="en-US" sz="1400" dirty="0"/>
              <a:t>green “plus” sign on </a:t>
            </a:r>
            <a:r>
              <a:rPr lang="en-US" sz="1400" dirty="0" smtClean="0"/>
              <a:t>the </a:t>
            </a:r>
            <a:r>
              <a:rPr lang="en-US" sz="1400" dirty="0"/>
              <a:t>tool bar or use </a:t>
            </a:r>
            <a:r>
              <a:rPr lang="en-US" sz="1400" dirty="0" smtClean="0"/>
              <a:t>the </a:t>
            </a:r>
            <a:r>
              <a:rPr lang="en-US" sz="1400" dirty="0"/>
              <a:t>down arrow on your keyboard</a:t>
            </a:r>
            <a:r>
              <a:rPr lang="en-US" sz="1400" dirty="0" smtClean="0"/>
              <a:t>.</a:t>
            </a:r>
          </a:p>
          <a:p>
            <a:pPr marL="0" indent="0">
              <a:buNone/>
            </a:pPr>
            <a:endParaRPr lang="en-US" sz="1400" dirty="0"/>
          </a:p>
          <a:p>
            <a:pPr marL="0" indent="0">
              <a:buNone/>
            </a:pPr>
            <a:r>
              <a:rPr lang="en-US" sz="1400" u="sng" dirty="0"/>
              <a:t>How can I </a:t>
            </a:r>
            <a:r>
              <a:rPr lang="en-US" sz="1400" u="sng" dirty="0" smtClean="0"/>
              <a:t>check the </a:t>
            </a:r>
            <a:r>
              <a:rPr lang="en-US" sz="1400" u="sng" dirty="0"/>
              <a:t>status of a requisition</a:t>
            </a:r>
            <a:r>
              <a:rPr lang="en-US" sz="1400" u="sng" dirty="0" smtClean="0"/>
              <a:t>?</a:t>
            </a:r>
          </a:p>
          <a:p>
            <a:pPr marL="0" indent="0">
              <a:buNone/>
            </a:pPr>
            <a:endParaRPr lang="en-US" sz="1400" dirty="0"/>
          </a:p>
          <a:p>
            <a:pPr marL="0" indent="0">
              <a:buNone/>
            </a:pPr>
            <a:r>
              <a:rPr lang="en-US" sz="1400" dirty="0"/>
              <a:t>Go into Requisition Summary, type in </a:t>
            </a:r>
            <a:r>
              <a:rPr lang="en-US" sz="1400" dirty="0" smtClean="0"/>
              <a:t>the </a:t>
            </a:r>
            <a:r>
              <a:rPr lang="en-US" sz="1400" dirty="0"/>
              <a:t>requisition number and click find.  Or, to view all of your requisitions, just click find without putting in any information.  From </a:t>
            </a:r>
            <a:r>
              <a:rPr lang="en-US" sz="1400" dirty="0" smtClean="0"/>
              <a:t>there </a:t>
            </a:r>
            <a:r>
              <a:rPr lang="en-US" sz="1400" dirty="0"/>
              <a:t>you can see if </a:t>
            </a:r>
            <a:r>
              <a:rPr lang="en-US" sz="1400" dirty="0" smtClean="0"/>
              <a:t>the </a:t>
            </a:r>
            <a:r>
              <a:rPr lang="en-US" sz="1400" dirty="0"/>
              <a:t>requisition is incomplete, in process or approved. If it’s in process and you’d like to know </a:t>
            </a:r>
            <a:r>
              <a:rPr lang="en-US" sz="1400" dirty="0" smtClean="0"/>
              <a:t>where </a:t>
            </a:r>
            <a:r>
              <a:rPr lang="en-US" sz="1400" dirty="0"/>
              <a:t>it is, just click “Tools” on </a:t>
            </a:r>
            <a:r>
              <a:rPr lang="en-US" sz="1400" dirty="0" smtClean="0"/>
              <a:t>the </a:t>
            </a:r>
            <a:r>
              <a:rPr lang="en-US" sz="1400" dirty="0"/>
              <a:t>tool bar </a:t>
            </a:r>
            <a:r>
              <a:rPr lang="en-US" sz="1400" dirty="0" smtClean="0"/>
              <a:t>then </a:t>
            </a:r>
            <a:r>
              <a:rPr lang="en-US" sz="1400" dirty="0"/>
              <a:t>click “View Action History”. If </a:t>
            </a:r>
            <a:r>
              <a:rPr lang="en-US" sz="1400" dirty="0" smtClean="0"/>
              <a:t>the </a:t>
            </a:r>
            <a:r>
              <a:rPr lang="en-US" sz="1400" dirty="0"/>
              <a:t>requisition is approved, you can click “lines” on </a:t>
            </a:r>
            <a:r>
              <a:rPr lang="en-US" sz="1400" dirty="0" smtClean="0"/>
              <a:t>the </a:t>
            </a:r>
            <a:r>
              <a:rPr lang="en-US" sz="1400" dirty="0"/>
              <a:t>bottom of </a:t>
            </a:r>
            <a:r>
              <a:rPr lang="en-US" sz="1400" dirty="0" smtClean="0"/>
              <a:t>the </a:t>
            </a:r>
            <a:r>
              <a:rPr lang="en-US" sz="1400" dirty="0"/>
              <a:t>form </a:t>
            </a:r>
            <a:r>
              <a:rPr lang="en-US" sz="1400" dirty="0" smtClean="0"/>
              <a:t>then </a:t>
            </a:r>
            <a:r>
              <a:rPr lang="en-US" sz="1400" dirty="0"/>
              <a:t>scroll to </a:t>
            </a:r>
            <a:r>
              <a:rPr lang="en-US" sz="1400" dirty="0" smtClean="0"/>
              <a:t>the </a:t>
            </a:r>
            <a:r>
              <a:rPr lang="en-US" sz="1400" dirty="0"/>
              <a:t>right until you see </a:t>
            </a:r>
            <a:r>
              <a:rPr lang="en-US" sz="1400" dirty="0" smtClean="0"/>
              <a:t>the </a:t>
            </a:r>
            <a:r>
              <a:rPr lang="en-US" sz="1400" dirty="0"/>
              <a:t>field marked “Order number”. </a:t>
            </a:r>
            <a:r>
              <a:rPr lang="en-US" sz="1400" dirty="0" smtClean="0"/>
              <a:t>The </a:t>
            </a:r>
            <a:r>
              <a:rPr lang="en-US" sz="1400" dirty="0"/>
              <a:t>number in that field is </a:t>
            </a:r>
            <a:r>
              <a:rPr lang="en-US" sz="1400" dirty="0" smtClean="0"/>
              <a:t>the </a:t>
            </a:r>
            <a:r>
              <a:rPr lang="en-US" sz="1400" dirty="0"/>
              <a:t>Purchase Order number.</a:t>
            </a:r>
          </a:p>
          <a:p>
            <a:pPr marL="0" indent="0">
              <a:buNone/>
            </a:pPr>
            <a:endParaRPr lang="en-US" sz="1400" dirty="0"/>
          </a:p>
        </p:txBody>
      </p:sp>
      <p:sp>
        <p:nvSpPr>
          <p:cNvPr id="4" name="Slide Number Placeholder 3"/>
          <p:cNvSpPr>
            <a:spLocks noGrp="1"/>
          </p:cNvSpPr>
          <p:nvPr>
            <p:ph type="sldNum" sz="quarter" idx="12"/>
          </p:nvPr>
        </p:nvSpPr>
        <p:spPr/>
        <p:txBody>
          <a:bodyPr/>
          <a:lstStyle/>
          <a:p>
            <a:fld id="{D4AACCCE-BDDB-49C7-97ED-4810929A0B82}" type="slidenum">
              <a:rPr lang="en-US" smtClean="0"/>
              <a:t>54</a:t>
            </a:fld>
            <a:endParaRPr lang="en-US"/>
          </a:p>
        </p:txBody>
      </p:sp>
    </p:spTree>
    <p:extLst>
      <p:ext uri="{BB962C8B-B14F-4D97-AF65-F5344CB8AC3E}">
        <p14:creationId xmlns:p14="http://schemas.microsoft.com/office/powerpoint/2010/main" val="51103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a:bodyPr>
          <a:lstStyle/>
          <a:p>
            <a:pPr algn="l"/>
            <a:r>
              <a:rPr lang="en-US" sz="2400" u="sng" dirty="0" smtClean="0"/>
              <a:t>Lesson 1:  Create </a:t>
            </a:r>
            <a:r>
              <a:rPr lang="en-US" sz="2400" u="sng" dirty="0"/>
              <a:t>a </a:t>
            </a:r>
            <a:r>
              <a:rPr lang="en-US" sz="2400" u="sng" dirty="0" smtClean="0"/>
              <a:t>Requisition</a:t>
            </a:r>
            <a:endParaRPr lang="en-US" sz="2400" dirty="0"/>
          </a:p>
        </p:txBody>
      </p:sp>
      <p:sp>
        <p:nvSpPr>
          <p:cNvPr id="3" name="Content Placeholder 2"/>
          <p:cNvSpPr>
            <a:spLocks noGrp="1"/>
          </p:cNvSpPr>
          <p:nvPr>
            <p:ph idx="1"/>
          </p:nvPr>
        </p:nvSpPr>
        <p:spPr>
          <a:xfrm>
            <a:off x="457200" y="1066800"/>
            <a:ext cx="8305800" cy="5562600"/>
          </a:xfrm>
        </p:spPr>
        <p:txBody>
          <a:bodyPr>
            <a:normAutofit lnSpcReduction="10000"/>
          </a:bodyPr>
          <a:lstStyle/>
          <a:p>
            <a:pPr marL="0" indent="0">
              <a:buNone/>
            </a:pPr>
            <a:r>
              <a:rPr lang="en-US" sz="1200" dirty="0"/>
              <a:t>This displays </a:t>
            </a:r>
            <a:r>
              <a:rPr lang="en-US" sz="1200" dirty="0" smtClean="0"/>
              <a:t>the </a:t>
            </a:r>
            <a:r>
              <a:rPr lang="en-US" sz="1200" dirty="0"/>
              <a:t>main requisition screen titled Requisitions – (NEW)</a:t>
            </a:r>
          </a:p>
          <a:p>
            <a:endParaRPr lang="en-US" sz="400" dirty="0" smtClean="0"/>
          </a:p>
          <a:p>
            <a:pPr marL="0" indent="0">
              <a:buNone/>
            </a:pPr>
            <a:r>
              <a:rPr lang="en-US" sz="400" dirty="0" smtClean="0"/>
              <a:t>   	</a:t>
            </a:r>
            <a:endParaRPr lang="en-US" sz="1200" dirty="0" smtClean="0"/>
          </a:p>
          <a:p>
            <a:pPr marL="0" indent="0">
              <a:spcBef>
                <a:spcPts val="0"/>
              </a:spcBef>
              <a:buNone/>
            </a:pPr>
            <a:r>
              <a:rPr lang="en-US" sz="1200" dirty="0" smtClean="0"/>
              <a:t>                             header                                                                                                                               You are the Preparer.  You can also 			                                                                                           be the Requester.  Requester’s 					                                       receive all approval notifications,  </a:t>
            </a:r>
            <a:endParaRPr lang="en-US" sz="1200" dirty="0"/>
          </a:p>
          <a:p>
            <a:pPr marL="0" indent="0">
              <a:buNone/>
            </a:pPr>
            <a:r>
              <a:rPr lang="en-US" sz="1200" dirty="0" smtClean="0"/>
              <a:t>						             PDF of the PO and will also be 						             the one responsible for approving						              invoices in the case of any line 						              types where “Services” is 		      				              selected.</a:t>
            </a:r>
          </a:p>
          <a:p>
            <a:pPr marL="0" indent="0">
              <a:buNone/>
            </a:pPr>
            <a:r>
              <a:rPr lang="en-US" sz="1200" dirty="0" smtClean="0"/>
              <a:t>												             		              When you are both the Preparer </a:t>
            </a:r>
          </a:p>
          <a:p>
            <a:pPr marL="0" indent="0">
              <a:buNone/>
            </a:pPr>
            <a:r>
              <a:rPr lang="en-US" sz="1200" dirty="0"/>
              <a:t>	</a:t>
            </a:r>
            <a:r>
              <a:rPr lang="en-US" sz="1200" dirty="0" smtClean="0"/>
              <a:t>					              and the Requester, any</a:t>
            </a:r>
          </a:p>
          <a:p>
            <a:pPr marL="0" indent="0">
              <a:buNone/>
            </a:pPr>
            <a:r>
              <a:rPr lang="en-US" sz="1200" dirty="0" smtClean="0"/>
              <a:t>						</a:t>
            </a:r>
            <a:r>
              <a:rPr lang="en-US" sz="1200" dirty="0"/>
              <a:t> </a:t>
            </a:r>
            <a:r>
              <a:rPr lang="en-US" sz="1200" dirty="0" smtClean="0"/>
              <a:t>             invoice approvals for a line type of </a:t>
            </a:r>
          </a:p>
          <a:p>
            <a:pPr marL="0" indent="0">
              <a:buNone/>
            </a:pPr>
            <a:r>
              <a:rPr lang="en-US" sz="1200" dirty="0" smtClean="0"/>
              <a:t>						              “Services” will follow	the same</a:t>
            </a:r>
            <a:endParaRPr lang="en-US" sz="1200" dirty="0"/>
          </a:p>
          <a:p>
            <a:pPr marL="0" indent="0">
              <a:buNone/>
            </a:pPr>
            <a:r>
              <a:rPr lang="en-US" sz="1200" dirty="0" smtClean="0"/>
              <a:t>						               workflow as </a:t>
            </a:r>
            <a:r>
              <a:rPr lang="en-US" sz="1200" smtClean="0"/>
              <a:t>a requisition.</a:t>
            </a:r>
            <a:endParaRPr lang="en-US" sz="1200" dirty="0" smtClean="0"/>
          </a:p>
          <a:p>
            <a:pPr marL="0" indent="0">
              <a:buNone/>
            </a:pPr>
            <a:endParaRPr lang="en-US" sz="1200" dirty="0"/>
          </a:p>
          <a:p>
            <a:pPr marL="0" indent="0">
              <a:buNone/>
            </a:pPr>
            <a:endParaRPr lang="en-US" sz="1200" dirty="0" smtClean="0"/>
          </a:p>
          <a:p>
            <a:pPr marL="0" indent="0">
              <a:buNone/>
            </a:pPr>
            <a:endParaRPr lang="en-US" sz="1200" dirty="0"/>
          </a:p>
          <a:p>
            <a:pPr marL="0" indent="0">
              <a:buNone/>
            </a:pPr>
            <a:endParaRPr lang="en-US" sz="1200" dirty="0" smtClean="0"/>
          </a:p>
          <a:p>
            <a:pPr marL="0" indent="0">
              <a:buNone/>
            </a:pPr>
            <a:r>
              <a:rPr lang="en-US" sz="1200" dirty="0" smtClean="0"/>
              <a:t>Lines</a:t>
            </a:r>
          </a:p>
          <a:p>
            <a:pPr marL="0" indent="0">
              <a:buNone/>
            </a:pPr>
            <a:endParaRPr lang="en-US" sz="1200" dirty="0"/>
          </a:p>
          <a:p>
            <a:pPr marL="0" indent="0">
              <a:buNone/>
            </a:pPr>
            <a:r>
              <a:rPr lang="en-US" sz="1200" dirty="0" smtClean="0"/>
              <a:t>						                   Footer</a:t>
            </a:r>
            <a:endParaRPr lang="en-US" sz="1200" dirty="0"/>
          </a:p>
          <a:p>
            <a:pPr marL="0" indent="0">
              <a:buNone/>
            </a:pPr>
            <a:endParaRPr lang="en-US" sz="1200" dirty="0" smtClean="0"/>
          </a:p>
          <a:p>
            <a:pPr marL="0" indent="0">
              <a:buNone/>
            </a:pPr>
            <a:endParaRPr lang="en-US" sz="1200" dirty="0"/>
          </a:p>
          <a:p>
            <a:pPr marL="0" indent="0">
              <a:buNone/>
            </a:pPr>
            <a:r>
              <a:rPr lang="en-US" sz="1200" dirty="0" smtClean="0"/>
              <a:t>	</a:t>
            </a:r>
          </a:p>
          <a:p>
            <a:pPr marL="0" indent="0">
              <a:buNone/>
            </a:pPr>
            <a:endParaRPr lang="en-US" sz="1200" dirty="0" smtClean="0"/>
          </a:p>
          <a:p>
            <a:pPr marL="0" indent="0">
              <a:buNone/>
            </a:pPr>
            <a:endParaRPr lang="en-US" sz="1200" dirty="0"/>
          </a:p>
          <a:p>
            <a:pPr marL="0" indent="0">
              <a:buNone/>
            </a:pPr>
            <a:r>
              <a:rPr lang="en-US" sz="1000" dirty="0" smtClean="0"/>
              <a:t>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992420"/>
            <a:ext cx="48768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676400" y="1981200"/>
            <a:ext cx="4648200" cy="609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a:off x="1752600" y="1676400"/>
            <a:ext cx="228600" cy="254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4419600" y="2209444"/>
            <a:ext cx="18288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a:endCxn id="7" idx="7"/>
          </p:cNvCxnSpPr>
          <p:nvPr/>
        </p:nvCxnSpPr>
        <p:spPr>
          <a:xfrm flipH="1">
            <a:off x="5980578" y="1676400"/>
            <a:ext cx="344022" cy="566522"/>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562100" y="2714714"/>
            <a:ext cx="4800600" cy="1371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flipV="1">
            <a:off x="907279" y="4086314"/>
            <a:ext cx="533400" cy="45720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669279" y="4190288"/>
            <a:ext cx="4572000" cy="762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p:nvPr/>
        </p:nvCxnSpPr>
        <p:spPr>
          <a:xfrm flipH="1" flipV="1">
            <a:off x="6311537" y="4819494"/>
            <a:ext cx="304800" cy="15240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D4AACCCE-BDDB-49C7-97ED-4810929A0B82}" type="slidenum">
              <a:rPr lang="en-US" smtClean="0"/>
              <a:t>6</a:t>
            </a:fld>
            <a:endParaRPr lang="en-US"/>
          </a:p>
        </p:txBody>
      </p:sp>
    </p:spTree>
    <p:extLst>
      <p:ext uri="{BB962C8B-B14F-4D97-AF65-F5344CB8AC3E}">
        <p14:creationId xmlns:p14="http://schemas.microsoft.com/office/powerpoint/2010/main" val="41386450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pPr algn="l"/>
            <a:r>
              <a:rPr lang="en-US" sz="2400" u="sng" dirty="0"/>
              <a:t>Lesson 1:  Create a Requisition</a:t>
            </a:r>
            <a:endParaRPr lang="en-US" sz="2400" dirty="0"/>
          </a:p>
        </p:txBody>
      </p:sp>
      <p:sp>
        <p:nvSpPr>
          <p:cNvPr id="5" name="Content Placeholder 4"/>
          <p:cNvSpPr>
            <a:spLocks noGrp="1"/>
          </p:cNvSpPr>
          <p:nvPr>
            <p:ph idx="1"/>
          </p:nvPr>
        </p:nvSpPr>
        <p:spPr>
          <a:xfrm>
            <a:off x="381000" y="990600"/>
            <a:ext cx="8229600" cy="5638800"/>
          </a:xfrm>
        </p:spPr>
        <p:txBody>
          <a:bodyPr>
            <a:normAutofit/>
          </a:bodyPr>
          <a:lstStyle/>
          <a:p>
            <a:pPr marL="0" indent="0">
              <a:buNone/>
            </a:pPr>
            <a:r>
              <a:rPr lang="en-US" sz="1400" dirty="0" smtClean="0"/>
              <a:t>Break down of fields required for each line:</a:t>
            </a:r>
          </a:p>
          <a:p>
            <a:pPr marL="0" indent="0">
              <a:buNone/>
            </a:pPr>
            <a:r>
              <a:rPr lang="en-US" sz="1400" dirty="0" smtClean="0"/>
              <a:t>                                                                      </a:t>
            </a:r>
            <a:r>
              <a:rPr lang="en-US" sz="1100" dirty="0" smtClean="0"/>
              <a:t>Rev = leave blank </a:t>
            </a:r>
            <a:endParaRPr lang="en-US" sz="1100" dirty="0"/>
          </a:p>
          <a:p>
            <a:pPr marL="0" indent="0">
              <a:buNone/>
            </a:pPr>
            <a:endParaRPr lang="en-US" sz="1400" dirty="0" smtClean="0"/>
          </a:p>
          <a:p>
            <a:pPr marL="0" indent="0">
              <a:buNone/>
            </a:pPr>
            <a:endParaRPr lang="en-US" sz="1400" dirty="0"/>
          </a:p>
          <a:p>
            <a:pPr marL="0" indent="0">
              <a:buNone/>
            </a:pPr>
            <a:endParaRPr lang="en-US" sz="1400" dirty="0" smtClean="0"/>
          </a:p>
          <a:p>
            <a:pPr marL="0" indent="0">
              <a:buNone/>
            </a:pPr>
            <a:endParaRPr lang="en-US" sz="1400" dirty="0"/>
          </a:p>
          <a:p>
            <a:pPr marL="0" indent="0">
              <a:buNone/>
            </a:pPr>
            <a:r>
              <a:rPr lang="en-US" sz="1100" dirty="0" smtClean="0"/>
              <a:t>Line number          Type = Goods or Services    Item </a:t>
            </a:r>
            <a:r>
              <a:rPr lang="en-US" sz="1100" dirty="0"/>
              <a:t>= leave blank</a:t>
            </a:r>
            <a:r>
              <a:rPr lang="en-US" sz="1100" dirty="0" smtClean="0"/>
              <a:t>        </a:t>
            </a:r>
          </a:p>
          <a:p>
            <a:pPr marL="0" indent="0">
              <a:buNone/>
            </a:pPr>
            <a:r>
              <a:rPr lang="en-US" sz="1100" dirty="0" smtClean="0"/>
              <a:t>Assigned by system                                                                                 Category = defines type of item   Description = describes (in 254 characters) 					                                                       what is being requested</a:t>
            </a:r>
          </a:p>
          <a:p>
            <a:pPr marL="0" indent="0">
              <a:buNone/>
            </a:pPr>
            <a:endParaRPr lang="en-US" sz="1400" dirty="0"/>
          </a:p>
          <a:p>
            <a:pPr marL="0" indent="0">
              <a:buNone/>
            </a:pPr>
            <a:endParaRPr lang="en-US" sz="1400" dirty="0" smtClean="0"/>
          </a:p>
          <a:p>
            <a:pPr marL="0" indent="0">
              <a:buNone/>
            </a:pPr>
            <a:endParaRPr lang="en-US" sz="1400" dirty="0"/>
          </a:p>
          <a:p>
            <a:pPr marL="0" indent="0">
              <a:buNone/>
            </a:pPr>
            <a:endParaRPr lang="en-US" sz="1400" dirty="0" smtClean="0"/>
          </a:p>
          <a:p>
            <a:pPr marL="0" indent="0">
              <a:buNone/>
            </a:pPr>
            <a:endParaRPr lang="en-US" sz="1400" dirty="0"/>
          </a:p>
          <a:p>
            <a:pPr marL="0" indent="0">
              <a:buNone/>
            </a:pPr>
            <a:r>
              <a:rPr lang="en-US" sz="1400" dirty="0" smtClean="0"/>
              <a:t>Depending on your line “Type” (Goods or Services) your UOM, Quantity and Price will differ.  See below:</a:t>
            </a:r>
          </a:p>
          <a:p>
            <a:pPr marL="0" indent="0">
              <a:buNone/>
            </a:pPr>
            <a:endParaRPr lang="en-US" sz="1400" dirty="0"/>
          </a:p>
          <a:p>
            <a:pPr marL="0" indent="0">
              <a:spcBef>
                <a:spcPts val="0"/>
              </a:spcBef>
              <a:buNone/>
            </a:pPr>
            <a:r>
              <a:rPr lang="en-US" sz="1400" dirty="0" smtClean="0"/>
              <a:t>							</a:t>
            </a:r>
          </a:p>
          <a:p>
            <a:pPr marL="0" indent="0">
              <a:buNone/>
            </a:pPr>
            <a:endParaRPr lang="en-US" sz="1400" dirty="0" smtClean="0"/>
          </a:p>
          <a:p>
            <a:pPr marL="0" indent="0">
              <a:buNone/>
            </a:pPr>
            <a:endParaRPr lang="en-US" sz="1400" dirty="0"/>
          </a:p>
          <a:p>
            <a:pPr marL="0" indent="0">
              <a:buNone/>
            </a:pPr>
            <a:endParaRPr lang="en-US" sz="1400" dirty="0" smtClean="0"/>
          </a:p>
          <a:p>
            <a:pPr marL="0" indent="0">
              <a:buNone/>
            </a:pPr>
            <a:endParaRPr lang="en-US" sz="1400" dirty="0"/>
          </a:p>
          <a:p>
            <a:pPr marL="0" indent="0">
              <a:buNone/>
            </a:pPr>
            <a:r>
              <a:rPr lang="en-US" sz="1400" dirty="0" smtClean="0"/>
              <a:t>If you select “Services,” your price will be your “Quantity” and the “Price” field will remain as “1”</a:t>
            </a:r>
            <a:endParaRPr lang="en-US" sz="1400" dirty="0"/>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676400"/>
            <a:ext cx="5495925"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Arrow Connector 6"/>
          <p:cNvCxnSpPr/>
          <p:nvPr/>
        </p:nvCxnSpPr>
        <p:spPr>
          <a:xfrm flipV="1">
            <a:off x="762000" y="2043112"/>
            <a:ext cx="304800" cy="471488"/>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1828800" y="2043112"/>
            <a:ext cx="0" cy="471488"/>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3048000" y="2043112"/>
            <a:ext cx="152400" cy="471488"/>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4267200" y="2043112"/>
            <a:ext cx="0" cy="700088"/>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5410200" y="2043112"/>
            <a:ext cx="762000" cy="700088"/>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30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8605" y="3352800"/>
            <a:ext cx="4562475"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4648200"/>
            <a:ext cx="1647825" cy="618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5161" y="4655981"/>
            <a:ext cx="3705582" cy="603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 y="5414888"/>
            <a:ext cx="1834409"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30673" y="5427790"/>
            <a:ext cx="3662719" cy="5766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D4AACCCE-BDDB-49C7-97ED-4810929A0B82}" type="slidenum">
              <a:rPr lang="en-US" smtClean="0"/>
              <a:t>7</a:t>
            </a:fld>
            <a:endParaRPr lang="en-US"/>
          </a:p>
        </p:txBody>
      </p:sp>
      <p:cxnSp>
        <p:nvCxnSpPr>
          <p:cNvPr id="6" name="Straight Arrow Connector 5"/>
          <p:cNvCxnSpPr/>
          <p:nvPr/>
        </p:nvCxnSpPr>
        <p:spPr>
          <a:xfrm>
            <a:off x="3581400" y="1447800"/>
            <a:ext cx="0" cy="3048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43295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38200"/>
          </a:xfrm>
        </p:spPr>
        <p:txBody>
          <a:bodyPr>
            <a:normAutofit/>
          </a:bodyPr>
          <a:lstStyle/>
          <a:p>
            <a:pPr algn="l"/>
            <a:r>
              <a:rPr lang="en-US" sz="2400" u="sng" dirty="0"/>
              <a:t>Lesson 1:  Create a Requisition</a:t>
            </a:r>
            <a:endParaRPr lang="en-US" sz="2400" dirty="0"/>
          </a:p>
        </p:txBody>
      </p:sp>
      <p:sp>
        <p:nvSpPr>
          <p:cNvPr id="3" name="Content Placeholder 2"/>
          <p:cNvSpPr>
            <a:spLocks noGrp="1"/>
          </p:cNvSpPr>
          <p:nvPr>
            <p:ph idx="1"/>
          </p:nvPr>
        </p:nvSpPr>
        <p:spPr>
          <a:xfrm>
            <a:off x="457200" y="838200"/>
            <a:ext cx="8229600" cy="5867400"/>
          </a:xfrm>
        </p:spPr>
        <p:txBody>
          <a:bodyPr/>
          <a:lstStyle/>
          <a:p>
            <a:pPr marL="0" indent="0">
              <a:buNone/>
            </a:pPr>
            <a:r>
              <a:rPr lang="en-US" sz="1400" dirty="0"/>
              <a:t>To enter </a:t>
            </a:r>
            <a:r>
              <a:rPr lang="en-US" sz="1400" dirty="0" smtClean="0"/>
              <a:t>her </a:t>
            </a:r>
            <a:r>
              <a:rPr lang="en-US" sz="1400" dirty="0"/>
              <a:t>requisition, </a:t>
            </a:r>
            <a:r>
              <a:rPr lang="en-US" sz="1400" dirty="0" smtClean="0"/>
              <a:t>Rebecca </a:t>
            </a:r>
            <a:r>
              <a:rPr lang="en-US" sz="1400" dirty="0"/>
              <a:t>must first select </a:t>
            </a:r>
            <a:r>
              <a:rPr lang="en-US" sz="1400" dirty="0" smtClean="0"/>
              <a:t>the </a:t>
            </a:r>
            <a:r>
              <a:rPr lang="en-US" sz="1400" dirty="0"/>
              <a:t>LINE TYPE  from </a:t>
            </a:r>
            <a:r>
              <a:rPr lang="en-US" sz="1400" dirty="0" smtClean="0"/>
              <a:t>the </a:t>
            </a:r>
            <a:r>
              <a:rPr lang="en-US" sz="1400" dirty="0"/>
              <a:t>options available by using </a:t>
            </a:r>
            <a:r>
              <a:rPr lang="en-US" sz="1400" dirty="0" smtClean="0"/>
              <a:t>the </a:t>
            </a:r>
            <a:r>
              <a:rPr lang="en-US" sz="1400" dirty="0"/>
              <a:t>List of Values (</a:t>
            </a:r>
            <a:r>
              <a:rPr lang="en-US" sz="1400" dirty="0" smtClean="0"/>
              <a:t>the </a:t>
            </a:r>
            <a:r>
              <a:rPr lang="en-US" sz="1400" dirty="0"/>
              <a:t>three dots in </a:t>
            </a:r>
            <a:r>
              <a:rPr lang="en-US" sz="1400" dirty="0" smtClean="0"/>
              <a:t>the </a:t>
            </a:r>
            <a:r>
              <a:rPr lang="en-US" sz="1400" dirty="0"/>
              <a:t>right side of </a:t>
            </a:r>
            <a:r>
              <a:rPr lang="en-US" sz="1400" dirty="0" smtClean="0"/>
              <a:t>the </a:t>
            </a:r>
            <a:r>
              <a:rPr lang="en-US" sz="1400" dirty="0"/>
              <a:t>field).  </a:t>
            </a:r>
            <a:r>
              <a:rPr lang="en-US" sz="1400" dirty="0" smtClean="0"/>
              <a:t>Rebecca </a:t>
            </a:r>
            <a:r>
              <a:rPr lang="en-US" sz="1400" dirty="0"/>
              <a:t>clicks in “Type” and selects Goods.  </a:t>
            </a:r>
            <a:endParaRPr lang="en-US" sz="1400" b="1" dirty="0"/>
          </a:p>
          <a:p>
            <a:pPr marL="0" indent="0">
              <a:buNone/>
            </a:pPr>
            <a:r>
              <a:rPr lang="en-US" sz="1400" dirty="0"/>
              <a:t> </a:t>
            </a:r>
            <a:endParaRPr lang="en-US" sz="1400" dirty="0" smtClean="0"/>
          </a:p>
          <a:p>
            <a:pPr marL="0" indent="0">
              <a:buNone/>
            </a:pPr>
            <a:endParaRPr lang="en-US" sz="1400" dirty="0"/>
          </a:p>
          <a:p>
            <a:pPr marL="0" indent="0">
              <a:buNone/>
            </a:pPr>
            <a:endParaRPr lang="en-US" sz="1400" dirty="0" smtClean="0"/>
          </a:p>
          <a:p>
            <a:pPr marL="0" indent="0">
              <a:buNone/>
            </a:pPr>
            <a:endParaRPr lang="en-US" sz="1400" dirty="0"/>
          </a:p>
          <a:p>
            <a:pPr marL="0" indent="0">
              <a:buNone/>
            </a:pPr>
            <a:endParaRPr lang="en-US" sz="1400" dirty="0" smtClean="0"/>
          </a:p>
          <a:p>
            <a:pPr marL="0" indent="0">
              <a:buNone/>
            </a:pPr>
            <a:endParaRPr lang="en-US" sz="1400" dirty="0"/>
          </a:p>
          <a:p>
            <a:pPr marL="0" indent="0">
              <a:buNone/>
            </a:pPr>
            <a:endParaRPr lang="en-US" sz="1400" dirty="0" smtClean="0"/>
          </a:p>
          <a:p>
            <a:pPr marL="0" indent="0">
              <a:buNone/>
            </a:pPr>
            <a:endParaRPr lang="en-US" sz="1400" dirty="0"/>
          </a:p>
          <a:p>
            <a:pPr marL="0" indent="0">
              <a:buNone/>
            </a:pPr>
            <a:endParaRPr lang="en-US" sz="1400" dirty="0" smtClean="0"/>
          </a:p>
          <a:p>
            <a:pPr marL="0" indent="0">
              <a:buNone/>
            </a:pPr>
            <a:endParaRPr lang="en-US" sz="1400" dirty="0"/>
          </a:p>
          <a:p>
            <a:pPr marL="0" indent="0">
              <a:buNone/>
            </a:pPr>
            <a:endParaRPr lang="en-US" sz="1400" dirty="0" smtClean="0"/>
          </a:p>
          <a:p>
            <a:pPr marL="0" indent="0">
              <a:buNone/>
            </a:pPr>
            <a:endParaRPr lang="en-US" sz="1400" dirty="0"/>
          </a:p>
          <a:p>
            <a:pPr marL="0" indent="0">
              <a:buNone/>
            </a:pPr>
            <a:endParaRPr lang="en-US" sz="1400" dirty="0" smtClean="0"/>
          </a:p>
          <a:p>
            <a:pPr marL="0" indent="0">
              <a:buNone/>
            </a:pPr>
            <a:endParaRPr lang="en-US" sz="1400" dirty="0"/>
          </a:p>
          <a:p>
            <a:pPr marL="0" indent="0">
              <a:buNone/>
            </a:pPr>
            <a:r>
              <a:rPr lang="en-US" sz="1400" dirty="0" smtClean="0"/>
              <a:t>Rebecca then </a:t>
            </a:r>
            <a:r>
              <a:rPr lang="en-US" sz="1400" dirty="0"/>
              <a:t>clicks </a:t>
            </a:r>
            <a:r>
              <a:rPr lang="en-US" sz="1400" dirty="0" smtClean="0"/>
              <a:t>the </a:t>
            </a:r>
            <a:r>
              <a:rPr lang="en-US" sz="1400" dirty="0"/>
              <a:t>mouse pointer to </a:t>
            </a:r>
            <a:r>
              <a:rPr lang="en-US" sz="1400" dirty="0" smtClean="0"/>
              <a:t>the </a:t>
            </a:r>
            <a:r>
              <a:rPr lang="en-US" sz="1400" dirty="0"/>
              <a:t>“Category” field and clicks once on </a:t>
            </a:r>
            <a:r>
              <a:rPr lang="en-US" sz="1400" dirty="0" smtClean="0"/>
              <a:t>the </a:t>
            </a:r>
            <a:r>
              <a:rPr lang="en-US" sz="1400" dirty="0"/>
              <a:t>List of Values</a:t>
            </a:r>
            <a:r>
              <a:rPr lang="en-US" sz="1400" dirty="0" smtClean="0"/>
              <a:t>.</a:t>
            </a:r>
          </a:p>
          <a:p>
            <a:pPr marL="0" indent="0">
              <a:buNone/>
            </a:pPr>
            <a:endParaRPr lang="en-US" sz="1400" dirty="0" smtClean="0"/>
          </a:p>
          <a:p>
            <a:pPr marL="0" indent="0">
              <a:buNone/>
            </a:pPr>
            <a:endParaRPr lang="en-US" sz="1400" dirty="0"/>
          </a:p>
          <a:p>
            <a:pPr marL="0" indent="0">
              <a:buNone/>
            </a:pP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524001"/>
            <a:ext cx="547687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a:stretch>
            <a:fillRect/>
          </a:stretch>
        </p:blipFill>
        <p:spPr>
          <a:xfrm>
            <a:off x="762000" y="5160392"/>
            <a:ext cx="4885638" cy="1109218"/>
          </a:xfrm>
          <a:prstGeom prst="rect">
            <a:avLst/>
          </a:prstGeom>
        </p:spPr>
      </p:pic>
      <p:sp>
        <p:nvSpPr>
          <p:cNvPr id="5" name="Slide Number Placeholder 4"/>
          <p:cNvSpPr>
            <a:spLocks noGrp="1"/>
          </p:cNvSpPr>
          <p:nvPr>
            <p:ph type="sldNum" sz="quarter" idx="12"/>
          </p:nvPr>
        </p:nvSpPr>
        <p:spPr/>
        <p:txBody>
          <a:bodyPr/>
          <a:lstStyle/>
          <a:p>
            <a:fld id="{D4AACCCE-BDDB-49C7-97ED-4810929A0B82}" type="slidenum">
              <a:rPr lang="en-US" smtClean="0"/>
              <a:t>8</a:t>
            </a:fld>
            <a:endParaRPr lang="en-US"/>
          </a:p>
        </p:txBody>
      </p:sp>
    </p:spTree>
    <p:extLst>
      <p:ext uri="{BB962C8B-B14F-4D97-AF65-F5344CB8AC3E}">
        <p14:creationId xmlns:p14="http://schemas.microsoft.com/office/powerpoint/2010/main" val="35861281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normAutofit/>
          </a:bodyPr>
          <a:lstStyle/>
          <a:p>
            <a:pPr algn="l"/>
            <a:r>
              <a:rPr lang="en-US" sz="2400" u="sng" dirty="0"/>
              <a:t>Lesson 1:  Create a Requisition</a:t>
            </a:r>
            <a:endParaRPr lang="en-US" sz="2400" dirty="0"/>
          </a:p>
        </p:txBody>
      </p:sp>
      <p:sp>
        <p:nvSpPr>
          <p:cNvPr id="3" name="Content Placeholder 2"/>
          <p:cNvSpPr>
            <a:spLocks noGrp="1"/>
          </p:cNvSpPr>
          <p:nvPr>
            <p:ph idx="1"/>
          </p:nvPr>
        </p:nvSpPr>
        <p:spPr>
          <a:xfrm>
            <a:off x="457200" y="762000"/>
            <a:ext cx="8229600" cy="5943600"/>
          </a:xfrm>
        </p:spPr>
        <p:txBody>
          <a:bodyPr/>
          <a:lstStyle/>
          <a:p>
            <a:pPr marL="0" indent="0">
              <a:buNone/>
            </a:pPr>
            <a:r>
              <a:rPr lang="en-US" sz="1400" dirty="0"/>
              <a:t>This displays </a:t>
            </a:r>
            <a:r>
              <a:rPr lang="en-US" sz="1400" dirty="0" smtClean="0"/>
              <a:t>the </a:t>
            </a:r>
            <a:r>
              <a:rPr lang="en-US" sz="1400" dirty="0"/>
              <a:t>RIT item category screen, </a:t>
            </a:r>
            <a:r>
              <a:rPr lang="en-US" sz="1400" dirty="0" smtClean="0"/>
              <a:t>Rebecca </a:t>
            </a:r>
            <a:r>
              <a:rPr lang="en-US" sz="1400" dirty="0"/>
              <a:t>must now click on </a:t>
            </a:r>
            <a:r>
              <a:rPr lang="en-US" sz="1400" dirty="0" smtClean="0"/>
              <a:t>the </a:t>
            </a:r>
            <a:r>
              <a:rPr lang="en-US" sz="1400" dirty="0"/>
              <a:t>List of Values to fill in </a:t>
            </a:r>
            <a:r>
              <a:rPr lang="en-US" sz="1400" dirty="0" smtClean="0"/>
              <a:t>the </a:t>
            </a:r>
            <a:r>
              <a:rPr lang="en-US" sz="1400" dirty="0"/>
              <a:t>category field</a:t>
            </a:r>
            <a:r>
              <a:rPr lang="en-US" sz="1400" dirty="0" smtClean="0"/>
              <a:t>.</a:t>
            </a:r>
          </a:p>
          <a:p>
            <a:pPr marL="0" indent="0">
              <a:buNone/>
            </a:pPr>
            <a:endParaRPr lang="en-US" sz="1400" dirty="0"/>
          </a:p>
          <a:p>
            <a:pPr marL="0" indent="0">
              <a:buNone/>
            </a:pPr>
            <a:endParaRPr lang="en-US" sz="1400" dirty="0" smtClean="0"/>
          </a:p>
          <a:p>
            <a:pPr marL="0" indent="0">
              <a:buNone/>
            </a:pPr>
            <a:endParaRPr lang="en-US" sz="1400" dirty="0"/>
          </a:p>
          <a:p>
            <a:pPr marL="0" indent="0">
              <a:buNone/>
            </a:pPr>
            <a:endParaRPr lang="en-US" sz="1400" dirty="0" smtClean="0"/>
          </a:p>
          <a:p>
            <a:pPr marL="0" indent="0">
              <a:buNone/>
            </a:pPr>
            <a:endParaRPr lang="en-US" sz="1400" dirty="0"/>
          </a:p>
          <a:p>
            <a:pPr marL="0" indent="0">
              <a:buNone/>
            </a:pPr>
            <a:endParaRPr lang="en-US" sz="1400" dirty="0" smtClean="0"/>
          </a:p>
          <a:p>
            <a:pPr marL="0" indent="0">
              <a:buNone/>
            </a:pPr>
            <a:endParaRPr lang="en-US" sz="1400" dirty="0"/>
          </a:p>
          <a:p>
            <a:pPr marL="0" indent="0">
              <a:buNone/>
            </a:pPr>
            <a:endParaRPr lang="en-US" sz="1400" dirty="0" smtClean="0"/>
          </a:p>
          <a:p>
            <a:pPr marL="0" indent="0">
              <a:buNone/>
            </a:pPr>
            <a:endParaRPr lang="en-US" sz="1400" dirty="0"/>
          </a:p>
          <a:p>
            <a:pPr marL="0" indent="0">
              <a:buNone/>
            </a:pPr>
            <a:endParaRPr lang="en-US" sz="1400" dirty="0" smtClean="0"/>
          </a:p>
          <a:p>
            <a:pPr marL="0" indent="0">
              <a:buNone/>
            </a:pPr>
            <a:endParaRPr lang="en-US" sz="1400" dirty="0"/>
          </a:p>
          <a:p>
            <a:pPr marL="0" indent="0">
              <a:buNone/>
            </a:pPr>
            <a:endParaRPr lang="en-US" sz="1400" dirty="0" smtClean="0"/>
          </a:p>
          <a:p>
            <a:pPr marL="0" indent="0">
              <a:buNone/>
            </a:pPr>
            <a:endParaRPr lang="en-US" sz="1400" dirty="0"/>
          </a:p>
          <a:p>
            <a:pPr marL="0" indent="0">
              <a:buNone/>
            </a:pPr>
            <a:endParaRPr lang="en-US" sz="1400" dirty="0" smtClean="0"/>
          </a:p>
          <a:p>
            <a:pPr marL="0" indent="0">
              <a:buNone/>
            </a:pPr>
            <a:r>
              <a:rPr lang="en-US" sz="1400" dirty="0" smtClean="0"/>
              <a:t>Rebecca </a:t>
            </a:r>
            <a:r>
              <a:rPr lang="en-US" sz="1400" dirty="0"/>
              <a:t>moves </a:t>
            </a:r>
            <a:r>
              <a:rPr lang="en-US" sz="1400" dirty="0" smtClean="0"/>
              <a:t>the </a:t>
            </a:r>
            <a:r>
              <a:rPr lang="en-US" sz="1400" dirty="0"/>
              <a:t>selection bar to “Computers” and clicks “</a:t>
            </a:r>
            <a:r>
              <a:rPr lang="en-US" sz="1400" dirty="0" smtClean="0"/>
              <a:t>OK”.</a:t>
            </a:r>
            <a:r>
              <a:rPr lang="en-US" sz="1400" dirty="0"/>
              <a:t>  </a:t>
            </a:r>
          </a:p>
          <a:p>
            <a:pPr marL="0" indent="0">
              <a:buNone/>
            </a:pPr>
            <a:r>
              <a:rPr lang="en-US" sz="1400" dirty="0"/>
              <a:t>To determine </a:t>
            </a:r>
            <a:r>
              <a:rPr lang="en-US" sz="1400" dirty="0" smtClean="0"/>
              <a:t>the </a:t>
            </a:r>
            <a:r>
              <a:rPr lang="en-US" sz="1400" dirty="0"/>
              <a:t>subcategory, </a:t>
            </a:r>
            <a:r>
              <a:rPr lang="en-US" sz="1400" dirty="0" smtClean="0"/>
              <a:t>another </a:t>
            </a:r>
            <a:r>
              <a:rPr lang="en-US" sz="1400" dirty="0"/>
              <a:t>dialog box </a:t>
            </a:r>
            <a:r>
              <a:rPr lang="en-US" sz="1400" dirty="0" smtClean="0"/>
              <a:t>appears</a:t>
            </a:r>
          </a:p>
          <a:p>
            <a:pPr marL="0" indent="0">
              <a:buNone/>
            </a:pPr>
            <a:endParaRPr lang="en-US" sz="1400" dirty="0"/>
          </a:p>
        </p:txBody>
      </p:sp>
      <p:sp>
        <p:nvSpPr>
          <p:cNvPr id="6" name="Slide Number Placeholder 5"/>
          <p:cNvSpPr>
            <a:spLocks noGrp="1"/>
          </p:cNvSpPr>
          <p:nvPr>
            <p:ph type="sldNum" sz="quarter" idx="12"/>
          </p:nvPr>
        </p:nvSpPr>
        <p:spPr/>
        <p:txBody>
          <a:bodyPr/>
          <a:lstStyle/>
          <a:p>
            <a:fld id="{D4AACCCE-BDDB-49C7-97ED-4810929A0B82}" type="slidenum">
              <a:rPr lang="en-US" smtClean="0"/>
              <a:t>9</a:t>
            </a:fld>
            <a:endParaRPr lang="en-US"/>
          </a:p>
        </p:txBody>
      </p:sp>
      <p:pic>
        <p:nvPicPr>
          <p:cNvPr id="7" name="Picture 6"/>
          <p:cNvPicPr>
            <a:picLocks noChangeAspect="1"/>
          </p:cNvPicPr>
          <p:nvPr/>
        </p:nvPicPr>
        <p:blipFill>
          <a:blip r:embed="rId2"/>
          <a:stretch>
            <a:fillRect/>
          </a:stretch>
        </p:blipFill>
        <p:spPr>
          <a:xfrm>
            <a:off x="1676400" y="1219200"/>
            <a:ext cx="5345017" cy="3590925"/>
          </a:xfrm>
          <a:prstGeom prst="rect">
            <a:avLst/>
          </a:prstGeom>
        </p:spPr>
      </p:pic>
      <p:pic>
        <p:nvPicPr>
          <p:cNvPr id="8" name="Picture 7"/>
          <p:cNvPicPr>
            <a:picLocks noChangeAspect="1"/>
          </p:cNvPicPr>
          <p:nvPr/>
        </p:nvPicPr>
        <p:blipFill>
          <a:blip r:embed="rId3"/>
          <a:stretch>
            <a:fillRect/>
          </a:stretch>
        </p:blipFill>
        <p:spPr>
          <a:xfrm>
            <a:off x="904875" y="5366335"/>
            <a:ext cx="5200650" cy="1185640"/>
          </a:xfrm>
          <a:prstGeom prst="rect">
            <a:avLst/>
          </a:prstGeom>
        </p:spPr>
      </p:pic>
    </p:spTree>
    <p:extLst>
      <p:ext uri="{BB962C8B-B14F-4D97-AF65-F5344CB8AC3E}">
        <p14:creationId xmlns:p14="http://schemas.microsoft.com/office/powerpoint/2010/main" val="39099049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4583</TotalTime>
  <Words>4287</Words>
  <Application>Microsoft Office PowerPoint</Application>
  <PresentationFormat>On-screen Show (4:3)</PresentationFormat>
  <Paragraphs>940</Paragraphs>
  <Slides>54</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54</vt:i4>
      </vt:variant>
    </vt:vector>
  </HeadingPairs>
  <TitlesOfParts>
    <vt:vector size="58" baseType="lpstr">
      <vt:lpstr>Arial</vt:lpstr>
      <vt:lpstr>Calibri</vt:lpstr>
      <vt:lpstr>Symbol</vt:lpstr>
      <vt:lpstr>Office Theme</vt:lpstr>
      <vt:lpstr>Rochester Institute of Technology </vt:lpstr>
      <vt:lpstr>Table of Contents</vt:lpstr>
      <vt:lpstr>Introduction</vt:lpstr>
      <vt:lpstr>Lesson 1:  Create a Requisition</vt:lpstr>
      <vt:lpstr>Lesson 1:  Create a Requisition</vt:lpstr>
      <vt:lpstr>Lesson 1:  Create a Requisition</vt:lpstr>
      <vt:lpstr>Lesson 1:  Create a Requisition</vt:lpstr>
      <vt:lpstr>Lesson 1:  Create a Requisition</vt:lpstr>
      <vt:lpstr>Lesson 1:  Create a Requisition</vt:lpstr>
      <vt:lpstr>Lesson 1:  Create a Requisition</vt:lpstr>
      <vt:lpstr>Lesson 1:  Create a Requisition</vt:lpstr>
      <vt:lpstr>Lesson 1:  Create a Requisition</vt:lpstr>
      <vt:lpstr>Lesson 1:  Create a Requisition</vt:lpstr>
      <vt:lpstr>Lesson 1:  Create a Requisition</vt:lpstr>
      <vt:lpstr>Lesson 1:  Create a Requisition</vt:lpstr>
      <vt:lpstr>Lesson 1:  Create a Requisition</vt:lpstr>
      <vt:lpstr>Lesson 1:  Create a Requisition</vt:lpstr>
      <vt:lpstr>Lesson 1:  Create a Requisition</vt:lpstr>
      <vt:lpstr>Lesson 1:  Create a Requisition</vt:lpstr>
      <vt:lpstr>Lesson 1:  Create a Requisition</vt:lpstr>
      <vt:lpstr>Lesson 1:  Create a Requisition</vt:lpstr>
      <vt:lpstr>Lesson 1:  Create a Requisition-Using Preferences</vt:lpstr>
      <vt:lpstr>Lesson 1:  Create a Requisition-Using Preferences</vt:lpstr>
      <vt:lpstr>Lesson 1:  Create a Requisition-Using Preferences</vt:lpstr>
      <vt:lpstr>Lesson 2:  Attaching a Document</vt:lpstr>
      <vt:lpstr>Lesson 2:  Attaching a Document</vt:lpstr>
      <vt:lpstr>Lesson 2:  Attaching a Document</vt:lpstr>
      <vt:lpstr>Lesson 3:  Submit for Approval</vt:lpstr>
      <vt:lpstr>What Happens Next?</vt:lpstr>
      <vt:lpstr>Lesson 4:  Finding a Requisition</vt:lpstr>
      <vt:lpstr>Lesson 4:  Finding a Requisition</vt:lpstr>
      <vt:lpstr>Lesson 4:  Finding a Requisition</vt:lpstr>
      <vt:lpstr>Lesson 4:  Finding a Requisition</vt:lpstr>
      <vt:lpstr>Lesson 4:  Finding a Requisition</vt:lpstr>
      <vt:lpstr>Lesson 4:  Finding a Requisition</vt:lpstr>
      <vt:lpstr>Lesson 5:  View Action History</vt:lpstr>
      <vt:lpstr>Lesson 5:  View Action History</vt:lpstr>
      <vt:lpstr>Lesson 5:  View Action History</vt:lpstr>
      <vt:lpstr> Lesson 6:  Modifying a Requisition </vt:lpstr>
      <vt:lpstr>Lesson 7:  Deleting an Incomplete Requisition</vt:lpstr>
      <vt:lpstr>Lesson 7:  Deleting an Incomplete Requisition</vt:lpstr>
      <vt:lpstr>Lesson 7:  Deleting an Incomplete Requisition</vt:lpstr>
      <vt:lpstr>Lesson 8:  Cancelling a Requisition</vt:lpstr>
      <vt:lpstr>Lesson 8:  Cancelling a Requisition</vt:lpstr>
      <vt:lpstr>Lesson 8:  Cancelling a Requisition Line</vt:lpstr>
      <vt:lpstr>  Lesson 9:  Running/Printing a Report </vt:lpstr>
      <vt:lpstr> Lesson 9:  Running/Printing a Report </vt:lpstr>
      <vt:lpstr>Lesson 9:  Running/Printing a Report</vt:lpstr>
      <vt:lpstr>Lesson 9:  Running/Printing a Report</vt:lpstr>
      <vt:lpstr>Lesson 9:  Running/Printing a Report</vt:lpstr>
      <vt:lpstr>Lesson 9:  Running/Printing a Report</vt:lpstr>
      <vt:lpstr>FAQ’s</vt:lpstr>
      <vt:lpstr>FAQ’s</vt:lpstr>
      <vt:lpstr>FAQ’s</vt:lpstr>
    </vt:vector>
  </TitlesOfParts>
  <Company>Rochester Institute of Technology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Rochester Institute of Technology</dc:title>
  <dc:creator>Sherry A. Lupo</dc:creator>
  <cp:lastModifiedBy>Leslie Fitzpatrick</cp:lastModifiedBy>
  <cp:revision>300</cp:revision>
  <cp:lastPrinted>2016-10-04T14:26:03Z</cp:lastPrinted>
  <dcterms:created xsi:type="dcterms:W3CDTF">2015-07-28T13:39:36Z</dcterms:created>
  <dcterms:modified xsi:type="dcterms:W3CDTF">2017-03-28T20:14:51Z</dcterms:modified>
</cp:coreProperties>
</file>