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7"/>
  </p:notesMasterIdLst>
  <p:handoutMasterIdLst>
    <p:handoutMasterId r:id="rId18"/>
  </p:handoutMasterIdLst>
  <p:sldIdLst>
    <p:sldId id="286" r:id="rId2"/>
    <p:sldId id="287" r:id="rId3"/>
    <p:sldId id="288" r:id="rId4"/>
    <p:sldId id="289" r:id="rId5"/>
    <p:sldId id="266" r:id="rId6"/>
    <p:sldId id="273" r:id="rId7"/>
    <p:sldId id="278" r:id="rId8"/>
    <p:sldId id="279" r:id="rId9"/>
    <p:sldId id="275" r:id="rId10"/>
    <p:sldId id="280" r:id="rId11"/>
    <p:sldId id="276" r:id="rId12"/>
    <p:sldId id="277" r:id="rId13"/>
    <p:sldId id="281" r:id="rId14"/>
    <p:sldId id="282" r:id="rId15"/>
    <p:sldId id="263" r:id="rId16"/>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86"/>
            <p14:sldId id="287"/>
            <p14:sldId id="288"/>
            <p14:sldId id="289"/>
            <p14:sldId id="266"/>
            <p14:sldId id="273"/>
            <p14:sldId id="278"/>
            <p14:sldId id="279"/>
            <p14:sldId id="275"/>
            <p14:sldId id="280"/>
            <p14:sldId id="276"/>
            <p14:sldId id="277"/>
            <p14:sldId id="281"/>
            <p14:sldId id="282"/>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6102"/>
    <a:srgbClr val="EEEEEE"/>
    <a:srgbClr val="D95E00"/>
    <a:srgbClr val="E56618"/>
    <a:srgbClr val="EF6F2A"/>
    <a:srgbClr val="6869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9" autoAdjust="0"/>
    <p:restoredTop sz="91860" autoAdjust="0"/>
  </p:normalViewPr>
  <p:slideViewPr>
    <p:cSldViewPr snapToGrid="0" snapToObjects="1">
      <p:cViewPr varScale="1">
        <p:scale>
          <a:sx n="106" d="100"/>
          <a:sy n="106" d="100"/>
        </p:scale>
        <p:origin x="708"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6" d="100"/>
          <a:sy n="106" d="100"/>
        </p:scale>
        <p:origin x="43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C6931-D0F6-AB40-9D7F-95567148A5C2}" type="datetimeFigureOut">
              <a:rPr lang="en-US" smtClean="0"/>
              <a:t>4/18/2024</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18F2-6801-5147-A332-A6E1C7D69D18}" type="datetimeFigureOut">
              <a:rPr lang="en-US" smtClean="0"/>
              <a:t>4/18/2024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a:t>
            </a:fld>
            <a:endParaRPr lang="en-US" dirty="0"/>
          </a:p>
        </p:txBody>
      </p:sp>
    </p:spTree>
    <p:extLst>
      <p:ext uri="{BB962C8B-B14F-4D97-AF65-F5344CB8AC3E}">
        <p14:creationId xmlns:p14="http://schemas.microsoft.com/office/powerpoint/2010/main" val="351463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a:t>
            </a:fld>
            <a:endParaRPr lang="en-US" dirty="0"/>
          </a:p>
        </p:txBody>
      </p:sp>
    </p:spTree>
    <p:extLst>
      <p:ext uri="{BB962C8B-B14F-4D97-AF65-F5344CB8AC3E}">
        <p14:creationId xmlns:p14="http://schemas.microsoft.com/office/powerpoint/2010/main" val="384644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3</a:t>
            </a:fld>
            <a:endParaRPr lang="en-US" dirty="0"/>
          </a:p>
        </p:txBody>
      </p:sp>
    </p:spTree>
    <p:extLst>
      <p:ext uri="{BB962C8B-B14F-4D97-AF65-F5344CB8AC3E}">
        <p14:creationId xmlns:p14="http://schemas.microsoft.com/office/powerpoint/2010/main" val="99364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smtClean="0">
                <a:solidFill>
                  <a:schemeClr val="tx1"/>
                </a:solidFill>
                <a:effectLst/>
                <a:latin typeface="+mn-lt"/>
                <a:ea typeface="+mn-ea"/>
                <a:cs typeface="+mn-cs"/>
              </a:rPr>
              <a:t>https://</a:t>
            </a:r>
            <a:r>
              <a:rPr lang="en-US" sz="1600" b="0" i="0" kern="1200" dirty="0" smtClean="0">
                <a:solidFill>
                  <a:schemeClr val="tx1"/>
                </a:solidFill>
                <a:effectLst/>
                <a:latin typeface="+mn-lt"/>
                <a:ea typeface="+mn-ea"/>
                <a:cs typeface="+mn-cs"/>
              </a:rPr>
              <a:t>rit.az1.qualtrics.com/jfe/form/SV_2lVhX4XNj2KTh42</a:t>
            </a:r>
          </a:p>
          <a:p>
            <a:endParaRPr lang="en-US" sz="1600" b="0" i="0" kern="1200" dirty="0" smtClean="0">
              <a:solidFill>
                <a:schemeClr val="tx1"/>
              </a:solidFill>
              <a:effectLst/>
              <a:latin typeface="+mn-lt"/>
              <a:ea typeface="+mn-ea"/>
              <a:cs typeface="+mn-cs"/>
            </a:endParaRPr>
          </a:p>
          <a:p>
            <a:endParaRPr lang="en-US" sz="1600" b="0" i="0" kern="1200" dirty="0" smtClean="0">
              <a:solidFill>
                <a:schemeClr val="tx1"/>
              </a:solidFill>
              <a:effectLst/>
              <a:latin typeface="+mn-lt"/>
              <a:ea typeface="+mn-ea"/>
              <a:cs typeface="+mn-cs"/>
            </a:endParaRPr>
          </a:p>
          <a:p>
            <a:endParaRPr lang="en-US" sz="1600" b="0" i="0" kern="1200" baseline="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8DCF60EF-C37D-4D44-90AD-6140AB570E45}" type="slidenum">
              <a:rPr lang="en-US" smtClean="0"/>
              <a:t>4</a:t>
            </a:fld>
            <a:endParaRPr lang="en-US" dirty="0"/>
          </a:p>
        </p:txBody>
      </p:sp>
    </p:spTree>
    <p:extLst>
      <p:ext uri="{BB962C8B-B14F-4D97-AF65-F5344CB8AC3E}">
        <p14:creationId xmlns:p14="http://schemas.microsoft.com/office/powerpoint/2010/main" val="488572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854E96-0661-A24A-B9CE-69C7233CBE66}"/>
              </a:ext>
            </a:extLst>
          </p:cNvPr>
          <p:cNvPicPr>
            <a:picLocks noChangeAspect="1"/>
          </p:cNvPicPr>
          <p:nvPr userDrawn="1"/>
        </p:nvPicPr>
        <p:blipFill>
          <a:blip r:embed="rId2"/>
          <a:srcRect/>
          <a:stretch/>
        </p:blipFill>
        <p:spPr>
          <a:xfrm>
            <a:off x="-451832" y="-89532"/>
            <a:ext cx="12867061" cy="8559912"/>
          </a:xfrm>
          <a:prstGeom prst="rect">
            <a:avLst/>
          </a:prstGeom>
        </p:spPr>
      </p:pic>
      <p:sp>
        <p:nvSpPr>
          <p:cNvPr id="20" name="Text Placeholder 19">
            <a:extLst>
              <a:ext uri="{FF2B5EF4-FFF2-40B4-BE49-F238E27FC236}">
                <a16:creationId xmlns:a16="http://schemas.microsoft.com/office/drawing/2014/main" id="{FEFD9D4D-26CF-1B40-9449-C3AAAE20A4D6}"/>
              </a:ext>
            </a:extLst>
          </p:cNvPr>
          <p:cNvSpPr>
            <a:spLocks noGrp="1"/>
          </p:cNvSpPr>
          <p:nvPr>
            <p:ph type="body" sz="quarter" idx="10" hasCustomPrompt="1"/>
          </p:nvPr>
        </p:nvSpPr>
        <p:spPr>
          <a:xfrm>
            <a:off x="1006053" y="1989626"/>
            <a:ext cx="10151755" cy="476761"/>
          </a:xfrm>
          <a:prstGeom prst="rect">
            <a:avLst/>
          </a:prstGeom>
        </p:spPr>
        <p:txBody>
          <a:bodyPr/>
          <a:lstStyle>
            <a:lvl1pPr marL="0" indent="0">
              <a:lnSpc>
                <a:spcPts val="2400"/>
              </a:lnSpc>
              <a:spcBef>
                <a:spcPts val="0"/>
              </a:spcBef>
              <a:buNone/>
              <a:defRPr sz="2200" b="1">
                <a:solidFill>
                  <a:schemeClr val="bg1"/>
                </a:solidFill>
              </a:defRPr>
            </a:lvl1pPr>
          </a:lstStyle>
          <a:p>
            <a:pPr lvl="0"/>
            <a:r>
              <a:rPr lang="en-US" dirty="0"/>
              <a:t>Click to add Subhead</a:t>
            </a:r>
          </a:p>
        </p:txBody>
      </p:sp>
      <p:sp>
        <p:nvSpPr>
          <p:cNvPr id="22" name="Text Placeholder 21">
            <a:extLst>
              <a:ext uri="{FF2B5EF4-FFF2-40B4-BE49-F238E27FC236}">
                <a16:creationId xmlns:a16="http://schemas.microsoft.com/office/drawing/2014/main" id="{7B2897DA-66AE-A946-A7E1-121C04B15FC8}"/>
              </a:ext>
            </a:extLst>
          </p:cNvPr>
          <p:cNvSpPr>
            <a:spLocks noGrp="1"/>
          </p:cNvSpPr>
          <p:nvPr>
            <p:ph type="body" sz="quarter" idx="11" hasCustomPrompt="1"/>
          </p:nvPr>
        </p:nvSpPr>
        <p:spPr>
          <a:xfrm>
            <a:off x="1006053" y="2477257"/>
            <a:ext cx="7724036" cy="399949"/>
          </a:xfrm>
          <a:prstGeom prst="rect">
            <a:avLst/>
          </a:prstGeom>
        </p:spPr>
        <p:txBody>
          <a:bodyPr/>
          <a:lstStyle>
            <a:lvl1pPr marL="0" indent="0">
              <a:buNone/>
              <a:defRPr sz="2200">
                <a:solidFill>
                  <a:schemeClr val="bg1"/>
                </a:solidFill>
              </a:defRPr>
            </a:lvl1pPr>
          </a:lstStyle>
          <a:p>
            <a:pPr lvl="0"/>
            <a:r>
              <a:rPr lang="en-US" dirty="0"/>
              <a:t>Click to add Date</a:t>
            </a:r>
          </a:p>
        </p:txBody>
      </p:sp>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3" name="Text Placeholder 2">
            <a:extLst>
              <a:ext uri="{FF2B5EF4-FFF2-40B4-BE49-F238E27FC236}">
                <a16:creationId xmlns:a16="http://schemas.microsoft.com/office/drawing/2014/main" id="{CBB976E4-ABDA-F340-8D30-F24D2053CEDA}"/>
              </a:ext>
            </a:extLst>
          </p:cNvPr>
          <p:cNvSpPr>
            <a:spLocks noGrp="1"/>
          </p:cNvSpPr>
          <p:nvPr>
            <p:ph type="body" sz="quarter" idx="17" hasCustomPrompt="1"/>
          </p:nvPr>
        </p:nvSpPr>
        <p:spPr>
          <a:xfrm>
            <a:off x="1006053" y="375845"/>
            <a:ext cx="10151755" cy="1586752"/>
          </a:xfrm>
          <a:prstGeom prst="rect">
            <a:avLst/>
          </a:prstGeom>
        </p:spPr>
        <p:txBody>
          <a:bodyPr bIns="0" anchor="b" anchorCtr="0">
            <a:normAutofit/>
          </a:bodyPr>
          <a:lstStyle>
            <a:lvl1pPr marL="0" indent="0">
              <a:lnSpc>
                <a:spcPct val="100000"/>
              </a:lnSpc>
              <a:spcBef>
                <a:spcPts val="0"/>
              </a:spcBef>
              <a:buNone/>
              <a:defRPr sz="6000" b="1">
                <a:solidFill>
                  <a:schemeClr val="bg1"/>
                </a:solidFill>
              </a:defRPr>
            </a:lvl1pPr>
          </a:lstStyle>
          <a:p>
            <a:pPr lvl="0"/>
            <a:r>
              <a:rPr lang="en-US" dirty="0"/>
              <a:t>Click to add Presentation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6959" y="107800"/>
            <a:ext cx="1525024" cy="320040"/>
          </a:xfrm>
          <a:prstGeom prst="rect">
            <a:avLst/>
          </a:prstGeom>
        </p:spPr>
      </p:pic>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787F5F2-501C-424A-9865-0DE5CE4A1302}"/>
              </a:ext>
            </a:extLst>
          </p:cNvPr>
          <p:cNvSpPr>
            <a:spLocks noGrp="1"/>
          </p:cNvSpPr>
          <p:nvPr>
            <p:ph type="body" sz="quarter" idx="10" hasCustomPrompt="1"/>
          </p:nvPr>
        </p:nvSpPr>
        <p:spPr>
          <a:xfrm>
            <a:off x="272086" y="987157"/>
            <a:ext cx="3607765" cy="4522861"/>
          </a:xfrm>
          <a:prstGeom prst="rect">
            <a:avLst/>
          </a:prstGeom>
        </p:spPr>
        <p:txBody>
          <a:bodyPr/>
          <a:lstStyle>
            <a:lvl1pPr marL="0" indent="0">
              <a:lnSpc>
                <a:spcPct val="100000"/>
              </a:lnSpc>
              <a:buNone/>
              <a:defRPr b="1">
                <a:solidFill>
                  <a:schemeClr val="accent1"/>
                </a:solidFill>
              </a:defRPr>
            </a:lvl1pPr>
          </a:lstStyle>
          <a:p>
            <a:pPr lvl="0"/>
            <a:r>
              <a:rPr lang="en-US" dirty="0"/>
              <a:t>Click to add Main Header</a:t>
            </a:r>
          </a:p>
        </p:txBody>
      </p:sp>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chemeClr val="accent1"/>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cxnSp>
        <p:nvCxnSpPr>
          <p:cNvPr id="10" name="Straight Connector 9">
            <a:extLst>
              <a:ext uri="{FF2B5EF4-FFF2-40B4-BE49-F238E27FC236}">
                <a16:creationId xmlns:a16="http://schemas.microsoft.com/office/drawing/2014/main" id="{F6856AB1-AAB5-DD41-A548-FB33E6E9490C}"/>
              </a:ext>
            </a:extLst>
          </p:cNvPr>
          <p:cNvCxnSpPr/>
          <p:nvPr userDrawn="1"/>
        </p:nvCxnSpPr>
        <p:spPr>
          <a:xfrm>
            <a:off x="272085" y="512494"/>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BF8741-1247-824C-927C-EC3E8FDB5013}"/>
              </a:ext>
            </a:extLst>
          </p:cNvPr>
          <p:cNvCxnSpPr/>
          <p:nvPr userDrawn="1"/>
        </p:nvCxnSpPr>
        <p:spPr>
          <a:xfrm>
            <a:off x="3376635" y="512494"/>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22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hasCustomPrompt="1"/>
          </p:nvPr>
        </p:nvSpPr>
        <p:spPr>
          <a:xfrm>
            <a:off x="272085" y="958452"/>
            <a:ext cx="11589952" cy="696384"/>
          </a:xfrm>
          <a:prstGeom prst="rect">
            <a:avLst/>
          </a:prstGeom>
        </p:spPr>
        <p:txBody>
          <a:bodyPr/>
          <a:lstStyle>
            <a:lvl1pPr marL="0" indent="0">
              <a:buNone/>
              <a:defRPr sz="3733" b="1">
                <a:solidFill>
                  <a:schemeClr val="accent1"/>
                </a:solidFill>
              </a:defRPr>
            </a:lvl1pPr>
          </a:lstStyle>
          <a:p>
            <a:pPr lvl="0"/>
            <a:r>
              <a:rPr lang="en-US" dirty="0"/>
              <a:t>Click to add Header</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chemeClr val="accent1"/>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Tree>
    <p:extLst>
      <p:ext uri="{BB962C8B-B14F-4D97-AF65-F5344CB8AC3E}">
        <p14:creationId xmlns:p14="http://schemas.microsoft.com/office/powerpoint/2010/main" val="429214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99849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54127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5" name="Text Placeholder 12">
            <a:extLst>
              <a:ext uri="{FF2B5EF4-FFF2-40B4-BE49-F238E27FC236}">
                <a16:creationId xmlns:a16="http://schemas.microsoft.com/office/drawing/2014/main" id="{CAAA33EB-41E5-8B40-9670-C68F679A7D7A}"/>
              </a:ext>
            </a:extLst>
          </p:cNvPr>
          <p:cNvSpPr>
            <a:spLocks noGrp="1"/>
          </p:cNvSpPr>
          <p:nvPr>
            <p:ph type="body" sz="quarter" idx="10" hasCustomPrompt="1"/>
          </p:nvPr>
        </p:nvSpPr>
        <p:spPr>
          <a:xfrm>
            <a:off x="264584" y="862676"/>
            <a:ext cx="3471333" cy="795732"/>
          </a:xfrm>
          <a:prstGeom prst="rect">
            <a:avLst/>
          </a:prstGeom>
        </p:spPr>
        <p:txBody>
          <a:bodyPr/>
          <a:lstStyle>
            <a:lvl1pPr marL="0" indent="0">
              <a:lnSpc>
                <a:spcPct val="100000"/>
              </a:lnSpc>
              <a:buNone/>
              <a:defRPr b="1">
                <a:solidFill>
                  <a:schemeClr val="accent1"/>
                </a:solidFill>
              </a:defRPr>
            </a:lvl1pPr>
          </a:lstStyle>
          <a:p>
            <a:pPr lvl="0"/>
            <a:r>
              <a:rPr lang="en-US" dirty="0"/>
              <a:t>Main Header</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257534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0" name="Text Placeholder 9">
            <a:extLst>
              <a:ext uri="{FF2B5EF4-FFF2-40B4-BE49-F238E27FC236}">
                <a16:creationId xmlns:a16="http://schemas.microsoft.com/office/drawing/2014/main" id="{89A099A8-CF8E-1C48-82A0-F6A6F7CC0F6B}"/>
              </a:ext>
            </a:extLst>
          </p:cNvPr>
          <p:cNvSpPr>
            <a:spLocks noGrp="1"/>
          </p:cNvSpPr>
          <p:nvPr>
            <p:ph type="body" sz="quarter" idx="15" hasCustomPrompt="1"/>
          </p:nvPr>
        </p:nvSpPr>
        <p:spPr>
          <a:xfrm>
            <a:off x="272085" y="3987800"/>
            <a:ext cx="11589952" cy="1524000"/>
          </a:xfrm>
          <a:prstGeom prst="rect">
            <a:avLst/>
          </a:prstGeom>
        </p:spPr>
        <p:txBody>
          <a:bodyPr/>
          <a:lstStyle>
            <a:lvl1pPr marL="0" indent="0">
              <a:buNone/>
              <a:defRPr sz="5333" b="1"/>
            </a:lvl1pPr>
          </a:lstStyle>
          <a:p>
            <a:pPr lvl="0"/>
            <a:r>
              <a:rPr lang="en-US" dirty="0"/>
              <a:t>Click to add Transition Title</a:t>
            </a:r>
          </a:p>
        </p:txBody>
      </p:sp>
      <p:pic>
        <p:nvPicPr>
          <p:cNvPr id="12" name="Picture 11"/>
          <p:cNvPicPr>
            <a:picLocks noChangeAspect="1"/>
          </p:cNvPicPr>
          <p:nvPr userDrawn="1"/>
        </p:nvPicPr>
        <p:blipFill>
          <a:blip r:embed="rId2"/>
          <a:stretch>
            <a:fillRect/>
          </a:stretch>
        </p:blipFill>
        <p:spPr>
          <a:xfrm>
            <a:off x="341957" y="155852"/>
            <a:ext cx="1504614" cy="315757"/>
          </a:xfrm>
          <a:prstGeom prst="rect">
            <a:avLst/>
          </a:prstGeom>
        </p:spPr>
      </p:pic>
    </p:spTree>
    <p:extLst>
      <p:ext uri="{BB962C8B-B14F-4D97-AF65-F5344CB8AC3E}">
        <p14:creationId xmlns:p14="http://schemas.microsoft.com/office/powerpoint/2010/main" val="207165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D73F756-E117-EE4D-80F1-C25B8572FAA9}"/>
              </a:ext>
            </a:extLst>
          </p:cNvPr>
          <p:cNvSpPr>
            <a:spLocks noGrp="1"/>
          </p:cNvSpPr>
          <p:nvPr>
            <p:ph type="body" sz="quarter" idx="13" hasCustomPrompt="1"/>
          </p:nvPr>
        </p:nvSpPr>
        <p:spPr>
          <a:xfrm>
            <a:off x="272085" y="4258733"/>
            <a:ext cx="11589952" cy="1253067"/>
          </a:xfrm>
          <a:prstGeom prst="rect">
            <a:avLst/>
          </a:prstGeom>
        </p:spPr>
        <p:txBody>
          <a:bodyPr/>
          <a:lstStyle>
            <a:lvl1pPr marL="0" indent="0">
              <a:buNone/>
              <a:defRPr sz="7200" b="1">
                <a:solidFill>
                  <a:schemeClr val="bg1"/>
                </a:solidFill>
              </a:defRPr>
            </a:lvl1pPr>
          </a:lstStyle>
          <a:p>
            <a:pPr lvl="0"/>
            <a:r>
              <a:rPr lang="en-US" dirty="0"/>
              <a:t>Click to add Section Title</a:t>
            </a:r>
          </a:p>
        </p:txBody>
      </p: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957" y="161747"/>
            <a:ext cx="1508760" cy="316627"/>
          </a:xfrm>
          <a:prstGeom prst="rect">
            <a:avLst/>
          </a:prstGeom>
        </p:spPr>
      </p:pic>
    </p:spTree>
    <p:extLst>
      <p:ext uri="{BB962C8B-B14F-4D97-AF65-F5344CB8AC3E}">
        <p14:creationId xmlns:p14="http://schemas.microsoft.com/office/powerpoint/2010/main" val="385241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1476827" y="257543"/>
            <a:ext cx="1241077" cy="240066"/>
          </a:xfrm>
          <a:prstGeom prst="rect">
            <a:avLst/>
          </a:prstGeom>
          <a:noFill/>
        </p:spPr>
        <p:txBody>
          <a:bodyPr vert="horz" wrap="square" rtlCol="0">
            <a:spAutoFit/>
          </a:bodyPr>
          <a:lstStyle/>
          <a:p>
            <a:pPr algn="l">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l">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CF6F6C9-18D5-3341-8495-872E5DE457C6}"/>
              </a:ext>
            </a:extLst>
          </p:cNvPr>
          <p:cNvPicPr>
            <a:picLocks noChangeAspect="1"/>
          </p:cNvPicPr>
          <p:nvPr userDrawn="1"/>
        </p:nvPicPr>
        <p:blipFill>
          <a:blip r:embed="rId10"/>
          <a:stretch>
            <a:fillRect/>
          </a:stretch>
        </p:blipFill>
        <p:spPr>
          <a:xfrm>
            <a:off x="9218566" y="304811"/>
            <a:ext cx="2258261" cy="134956"/>
          </a:xfrm>
          <a:prstGeom prst="rect">
            <a:avLst/>
          </a:prstGeom>
        </p:spPr>
      </p:pic>
      <p:pic>
        <p:nvPicPr>
          <p:cNvPr id="5" name="Picture 4"/>
          <p:cNvPicPr>
            <a:picLocks noChangeAspect="1"/>
          </p:cNvPicPr>
          <p:nvPr userDrawn="1"/>
        </p:nvPicPr>
        <p:blipFill>
          <a:blip r:embed="rId11"/>
          <a:stretch>
            <a:fillRect/>
          </a:stretch>
        </p:blipFill>
        <p:spPr>
          <a:xfrm>
            <a:off x="341957" y="155852"/>
            <a:ext cx="1504614" cy="315757"/>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50" r:id="rId3"/>
    <p:sldLayoutId id="2147483663" r:id="rId4"/>
    <p:sldLayoutId id="2147483652" r:id="rId5"/>
    <p:sldLayoutId id="2147483656" r:id="rId6"/>
    <p:sldLayoutId id="2147483662" r:id="rId7"/>
    <p:sldLayoutId id="2147483661"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rit.edu/procurement/commodity-categories-and-supplier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help.rit.edu/sp?id=kb_article_view&amp;sys_kb_id=4792c9841b0ddd507cc34377cc4bcb77"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rit.edu/procurement/commodity-categories-and-supplier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ritmail.rit.edu/"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rit.edu/controller/community-practi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rit.az1.qualtrics.com/jfe/form/SV_2lVhX4XNj2KTh4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xxx@xxx.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A9F4E4-F224-B542-97AD-B18DBFA5948A}"/>
              </a:ext>
            </a:extLst>
          </p:cNvPr>
          <p:cNvSpPr>
            <a:spLocks noGrp="1"/>
          </p:cNvSpPr>
          <p:nvPr>
            <p:ph type="body" sz="quarter" idx="10"/>
          </p:nvPr>
        </p:nvSpPr>
        <p:spPr>
          <a:xfrm>
            <a:off x="7454844" y="3999422"/>
            <a:ext cx="4496027" cy="615553"/>
          </a:xfrm>
        </p:spPr>
        <p:txBody>
          <a:bodyPr/>
          <a:lstStyle/>
          <a:p>
            <a:r>
              <a:rPr lang="en-US" dirty="0" smtClean="0"/>
              <a:t>CTO Community of Practice (</a:t>
            </a:r>
            <a:r>
              <a:rPr lang="en-US" dirty="0" err="1" smtClean="0"/>
              <a:t>CCoP</a:t>
            </a:r>
            <a:r>
              <a:rPr lang="en-US" dirty="0" smtClean="0"/>
              <a:t>) – Session </a:t>
            </a:r>
            <a:endParaRPr lang="en-US" dirty="0"/>
          </a:p>
        </p:txBody>
      </p:sp>
      <p:sp>
        <p:nvSpPr>
          <p:cNvPr id="3" name="Text Placeholder 2">
            <a:extLst>
              <a:ext uri="{FF2B5EF4-FFF2-40B4-BE49-F238E27FC236}">
                <a16:creationId xmlns:a16="http://schemas.microsoft.com/office/drawing/2014/main" id="{75B76980-E8A7-524E-9BB2-5D9060472205}"/>
              </a:ext>
            </a:extLst>
          </p:cNvPr>
          <p:cNvSpPr>
            <a:spLocks noGrp="1"/>
          </p:cNvSpPr>
          <p:nvPr>
            <p:ph type="body" sz="quarter" idx="11"/>
          </p:nvPr>
        </p:nvSpPr>
        <p:spPr>
          <a:xfrm>
            <a:off x="7454844" y="4818818"/>
            <a:ext cx="4496027" cy="1083374"/>
          </a:xfrm>
        </p:spPr>
        <p:txBody>
          <a:bodyPr/>
          <a:lstStyle/>
          <a:p>
            <a:r>
              <a:rPr lang="en-US" dirty="0" smtClean="0"/>
              <a:t>Purchasing Requisitions – Tips, Tricks, &amp; Best Practices   </a:t>
            </a:r>
          </a:p>
          <a:p>
            <a:r>
              <a:rPr lang="en-US" dirty="0" smtClean="0"/>
              <a:t>4/18/24</a:t>
            </a:r>
            <a:endParaRPr lang="en-US" dirty="0"/>
          </a:p>
        </p:txBody>
      </p:sp>
      <p:grpSp>
        <p:nvGrpSpPr>
          <p:cNvPr id="6" name="Group 5"/>
          <p:cNvGrpSpPr/>
          <p:nvPr/>
        </p:nvGrpSpPr>
        <p:grpSpPr>
          <a:xfrm>
            <a:off x="1815590" y="1122883"/>
            <a:ext cx="4065932" cy="4305314"/>
            <a:chOff x="1429615" y="5212349"/>
            <a:chExt cx="4065932" cy="4305314"/>
          </a:xfrm>
        </p:grpSpPr>
        <p:sp>
          <p:nvSpPr>
            <p:cNvPr id="7" name="Freeform: Shape 3">
              <a:extLst>
                <a:ext uri="{FF2B5EF4-FFF2-40B4-BE49-F238E27FC236}">
                  <a16:creationId xmlns:a16="http://schemas.microsoft.com/office/drawing/2014/main" id="{973AEFFA-3D28-4D86-9FBF-7281C76A69A9}"/>
                </a:ext>
              </a:extLst>
            </p:cNvPr>
            <p:cNvSpPr/>
            <p:nvPr/>
          </p:nvSpPr>
          <p:spPr>
            <a:xfrm>
              <a:off x="1429615" y="8969023"/>
              <a:ext cx="4065932" cy="548640"/>
            </a:xfrm>
            <a:prstGeom prst="roundRect">
              <a:avLst>
                <a:gd name="adj" fmla="val 50000"/>
              </a:avLst>
            </a:prstGeom>
            <a:solidFill>
              <a:schemeClr val="accent2"/>
            </a:solidFill>
            <a:ln w="9525" cap="flat">
              <a:noFill/>
              <a:prstDash val="solid"/>
              <a:miter/>
            </a:ln>
          </p:spPr>
          <p:txBody>
            <a:bodyPr rtlCol="0" anchor="ctr"/>
            <a:lstStyle/>
            <a:p>
              <a:pPr algn="ctr"/>
              <a:r>
                <a:rPr lang="en-US" sz="2400" b="1" dirty="0" smtClean="0">
                  <a:solidFill>
                    <a:schemeClr val="bg1"/>
                  </a:solidFill>
                  <a:latin typeface="Lucida Sans" panose="020B0602040502020204" pitchFamily="34" charset="0"/>
                  <a:cs typeface="Lucida Sans" panose="020B0602040502020204" pitchFamily="34" charset="0"/>
                </a:rPr>
                <a:t>LEARNING</a:t>
              </a:r>
              <a:endParaRPr lang="en-US" dirty="0">
                <a:solidFill>
                  <a:schemeClr val="bg1"/>
                </a:solidFill>
                <a:latin typeface="Lucida Sans" panose="020B0602040502020204" pitchFamily="34" charset="0"/>
                <a:cs typeface="Lucida Sans" panose="020B0602040502020204" pitchFamily="34" charset="0"/>
              </a:endParaRPr>
            </a:p>
          </p:txBody>
        </p:sp>
        <p:grpSp>
          <p:nvGrpSpPr>
            <p:cNvPr id="8" name="Group 7"/>
            <p:cNvGrpSpPr/>
            <p:nvPr/>
          </p:nvGrpSpPr>
          <p:grpSpPr>
            <a:xfrm>
              <a:off x="1723314" y="5212349"/>
              <a:ext cx="3478535" cy="3478535"/>
              <a:chOff x="1764051" y="4191990"/>
              <a:chExt cx="3478535" cy="3478535"/>
            </a:xfrm>
          </p:grpSpPr>
          <p:sp>
            <p:nvSpPr>
              <p:cNvPr id="10" name="Freeform: Shape 13">
                <a:extLst>
                  <a:ext uri="{FF2B5EF4-FFF2-40B4-BE49-F238E27FC236}">
                    <a16:creationId xmlns:a16="http://schemas.microsoft.com/office/drawing/2014/main" id="{2B0855CE-29C6-4D16-A798-69E084287C07}"/>
                  </a:ext>
                </a:extLst>
              </p:cNvPr>
              <p:cNvSpPr/>
              <p:nvPr/>
            </p:nvSpPr>
            <p:spPr>
              <a:xfrm>
                <a:off x="1764051" y="4191990"/>
                <a:ext cx="3478535" cy="3478535"/>
              </a:xfrm>
              <a:custGeom>
                <a:avLst/>
                <a:gdLst>
                  <a:gd name="connsiteX0" fmla="*/ 1749728 w 3478584"/>
                  <a:gd name="connsiteY0" fmla="*/ 3473019 h 3478584"/>
                  <a:gd name="connsiteX1" fmla="*/ 26089 w 3478584"/>
                  <a:gd name="connsiteY1" fmla="*/ 1749380 h 3478584"/>
                  <a:gd name="connsiteX2" fmla="*/ 60527 w 3478584"/>
                  <a:gd name="connsiteY2" fmla="*/ 1714942 h 3478584"/>
                  <a:gd name="connsiteX3" fmla="*/ 94965 w 3478584"/>
                  <a:gd name="connsiteY3" fmla="*/ 1749380 h 3478584"/>
                  <a:gd name="connsiteX4" fmla="*/ 1749380 w 3478584"/>
                  <a:gd name="connsiteY4" fmla="*/ 3403795 h 3478584"/>
                  <a:gd name="connsiteX5" fmla="*/ 3403796 w 3478584"/>
                  <a:gd name="connsiteY5" fmla="*/ 1749380 h 3478584"/>
                  <a:gd name="connsiteX6" fmla="*/ 1749728 w 3478584"/>
                  <a:gd name="connsiteY6" fmla="*/ 94965 h 3478584"/>
                  <a:gd name="connsiteX7" fmla="*/ 428562 w 3478584"/>
                  <a:gd name="connsiteY7" fmla="*/ 753461 h 3478584"/>
                  <a:gd name="connsiteX8" fmla="*/ 380209 w 3478584"/>
                  <a:gd name="connsiteY8" fmla="*/ 760071 h 3478584"/>
                  <a:gd name="connsiteX9" fmla="*/ 373600 w 3478584"/>
                  <a:gd name="connsiteY9" fmla="*/ 711718 h 3478584"/>
                  <a:gd name="connsiteX10" fmla="*/ 1749728 w 3478584"/>
                  <a:gd name="connsiteY10" fmla="*/ 26089 h 3478584"/>
                  <a:gd name="connsiteX11" fmla="*/ 3473367 w 3478584"/>
                  <a:gd name="connsiteY11" fmla="*/ 1749728 h 3478584"/>
                  <a:gd name="connsiteX12" fmla="*/ 1749728 w 3478584"/>
                  <a:gd name="connsiteY12" fmla="*/ 3473019 h 347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8584" h="3478584">
                    <a:moveTo>
                      <a:pt x="1749728" y="3473019"/>
                    </a:moveTo>
                    <a:cubicBezTo>
                      <a:pt x="799379" y="3473019"/>
                      <a:pt x="26089" y="2699730"/>
                      <a:pt x="26089" y="1749380"/>
                    </a:cubicBezTo>
                    <a:cubicBezTo>
                      <a:pt x="26089" y="1730248"/>
                      <a:pt x="41395" y="1714942"/>
                      <a:pt x="60527" y="1714942"/>
                    </a:cubicBezTo>
                    <a:cubicBezTo>
                      <a:pt x="79659" y="1714942"/>
                      <a:pt x="94965" y="1730248"/>
                      <a:pt x="94965" y="1749380"/>
                    </a:cubicBezTo>
                    <a:cubicBezTo>
                      <a:pt x="94965" y="2661813"/>
                      <a:pt x="837295" y="3403795"/>
                      <a:pt x="1749380" y="3403795"/>
                    </a:cubicBezTo>
                    <a:cubicBezTo>
                      <a:pt x="2661465" y="3403795"/>
                      <a:pt x="3403796" y="2661465"/>
                      <a:pt x="3403796" y="1749380"/>
                    </a:cubicBezTo>
                    <a:cubicBezTo>
                      <a:pt x="3403796" y="837295"/>
                      <a:pt x="2662161" y="94965"/>
                      <a:pt x="1749728" y="94965"/>
                    </a:cubicBezTo>
                    <a:cubicBezTo>
                      <a:pt x="1226201" y="94965"/>
                      <a:pt x="744765" y="334988"/>
                      <a:pt x="428562" y="753461"/>
                    </a:cubicBezTo>
                    <a:cubicBezTo>
                      <a:pt x="417082" y="768767"/>
                      <a:pt x="395515" y="771550"/>
                      <a:pt x="380209" y="760071"/>
                    </a:cubicBezTo>
                    <a:cubicBezTo>
                      <a:pt x="364903" y="748592"/>
                      <a:pt x="362121" y="727024"/>
                      <a:pt x="373600" y="711718"/>
                    </a:cubicBezTo>
                    <a:cubicBezTo>
                      <a:pt x="702674" y="276200"/>
                      <a:pt x="1204286" y="26089"/>
                      <a:pt x="1749728" y="26089"/>
                    </a:cubicBezTo>
                    <a:cubicBezTo>
                      <a:pt x="2700077" y="26089"/>
                      <a:pt x="3473367" y="799379"/>
                      <a:pt x="3473367" y="1749728"/>
                    </a:cubicBezTo>
                    <a:cubicBezTo>
                      <a:pt x="3473367" y="2700078"/>
                      <a:pt x="2700077" y="3473019"/>
                      <a:pt x="1749728" y="3473019"/>
                    </a:cubicBezTo>
                    <a:close/>
                  </a:path>
                </a:pathLst>
              </a:custGeom>
              <a:solidFill>
                <a:schemeClr val="accent2"/>
              </a:solidFill>
              <a:ln w="9525" cap="flat">
                <a:noFill/>
                <a:prstDash val="solid"/>
                <a:miter/>
              </a:ln>
            </p:spPr>
            <p:txBody>
              <a:bodyPr rtlCol="0" anchor="ctr"/>
              <a:lstStyle/>
              <a:p>
                <a:endParaRPr lang="en-US">
                  <a:solidFill>
                    <a:srgbClr val="272E3A"/>
                  </a:solidFill>
                  <a:latin typeface="Montserrat Light"/>
                </a:endParaRPr>
              </a:p>
            </p:txBody>
          </p:sp>
          <p:sp>
            <p:nvSpPr>
              <p:cNvPr id="11" name="Freeform: Shape 25">
                <a:extLst>
                  <a:ext uri="{FF2B5EF4-FFF2-40B4-BE49-F238E27FC236}">
                    <a16:creationId xmlns:a16="http://schemas.microsoft.com/office/drawing/2014/main" id="{4C4CA3A7-2D52-46FE-8A46-792FD71D2A9D}"/>
                  </a:ext>
                </a:extLst>
              </p:cNvPr>
              <p:cNvSpPr/>
              <p:nvPr/>
            </p:nvSpPr>
            <p:spPr>
              <a:xfrm>
                <a:off x="1935219" y="4379900"/>
                <a:ext cx="3130680" cy="3130680"/>
              </a:xfrm>
              <a:custGeom>
                <a:avLst/>
                <a:gdLst>
                  <a:gd name="connsiteX0" fmla="*/ 1576471 w 3130726"/>
                  <a:gd name="connsiteY0" fmla="*/ 3119525 h 3130726"/>
                  <a:gd name="connsiteX1" fmla="*/ 502284 w 3130726"/>
                  <a:gd name="connsiteY1" fmla="*/ 2689572 h 3130726"/>
                  <a:gd name="connsiteX2" fmla="*/ 26414 w 3130726"/>
                  <a:gd name="connsiteY2" fmla="*/ 1604602 h 3130726"/>
                  <a:gd name="connsiteX3" fmla="*/ 457410 w 3130726"/>
                  <a:gd name="connsiteY3" fmla="*/ 501194 h 3130726"/>
                  <a:gd name="connsiteX4" fmla="*/ 2645788 w 3130726"/>
                  <a:gd name="connsiteY4" fmla="*/ 456669 h 3130726"/>
                  <a:gd name="connsiteX5" fmla="*/ 2923379 w 3130726"/>
                  <a:gd name="connsiteY5" fmla="*/ 2331974 h 3130726"/>
                  <a:gd name="connsiteX6" fmla="*/ 2897638 w 3130726"/>
                  <a:gd name="connsiteY6" fmla="*/ 2317364 h 3130726"/>
                  <a:gd name="connsiteX7" fmla="*/ 2625265 w 3130726"/>
                  <a:gd name="connsiteY7" fmla="*/ 477888 h 3130726"/>
                  <a:gd name="connsiteX8" fmla="*/ 478978 w 3130726"/>
                  <a:gd name="connsiteY8" fmla="*/ 521370 h 3130726"/>
                  <a:gd name="connsiteX9" fmla="*/ 56329 w 3130726"/>
                  <a:gd name="connsiteY9" fmla="*/ 1603906 h 3130726"/>
                  <a:gd name="connsiteX10" fmla="*/ 522808 w 3130726"/>
                  <a:gd name="connsiteY10" fmla="*/ 2668353 h 3130726"/>
                  <a:gd name="connsiteX11" fmla="*/ 2430116 w 3130726"/>
                  <a:gd name="connsiteY11" fmla="*/ 2826976 h 3130726"/>
                  <a:gd name="connsiteX12" fmla="*/ 2446813 w 3130726"/>
                  <a:gd name="connsiteY12" fmla="*/ 2851327 h 3130726"/>
                  <a:gd name="connsiteX13" fmla="*/ 1576471 w 3130726"/>
                  <a:gd name="connsiteY13" fmla="*/ 3119525 h 31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0726" h="3130726">
                    <a:moveTo>
                      <a:pt x="1576471" y="3119525"/>
                    </a:moveTo>
                    <a:cubicBezTo>
                      <a:pt x="1186522" y="3119525"/>
                      <a:pt x="797964" y="2973773"/>
                      <a:pt x="502284" y="2689572"/>
                    </a:cubicBezTo>
                    <a:cubicBezTo>
                      <a:pt x="203822" y="2403285"/>
                      <a:pt x="34762" y="2017857"/>
                      <a:pt x="26414" y="1604602"/>
                    </a:cubicBezTo>
                    <a:cubicBezTo>
                      <a:pt x="18065" y="1191346"/>
                      <a:pt x="171123" y="799309"/>
                      <a:pt x="457410" y="501194"/>
                    </a:cubicBezTo>
                    <a:cubicBezTo>
                      <a:pt x="1048422" y="-114515"/>
                      <a:pt x="2030427" y="-134343"/>
                      <a:pt x="2645788" y="456669"/>
                    </a:cubicBezTo>
                    <a:cubicBezTo>
                      <a:pt x="3155401" y="945758"/>
                      <a:pt x="3269499" y="1716960"/>
                      <a:pt x="2923379" y="2331974"/>
                    </a:cubicBezTo>
                    <a:lnTo>
                      <a:pt x="2897638" y="2317364"/>
                    </a:lnTo>
                    <a:cubicBezTo>
                      <a:pt x="3237148" y="1714177"/>
                      <a:pt x="3125137" y="957933"/>
                      <a:pt x="2625265" y="477888"/>
                    </a:cubicBezTo>
                    <a:cubicBezTo>
                      <a:pt x="2021730" y="-101992"/>
                      <a:pt x="1058510" y="-82512"/>
                      <a:pt x="478978" y="521370"/>
                    </a:cubicBezTo>
                    <a:cubicBezTo>
                      <a:pt x="198256" y="813919"/>
                      <a:pt x="47981" y="1198303"/>
                      <a:pt x="56329" y="1603906"/>
                    </a:cubicBezTo>
                    <a:cubicBezTo>
                      <a:pt x="64678" y="2009509"/>
                      <a:pt x="230259" y="2387283"/>
                      <a:pt x="522808" y="2668353"/>
                    </a:cubicBezTo>
                    <a:cubicBezTo>
                      <a:pt x="1038334" y="3163355"/>
                      <a:pt x="1840496" y="3230144"/>
                      <a:pt x="2430116" y="2826976"/>
                    </a:cubicBezTo>
                    <a:lnTo>
                      <a:pt x="2446813" y="2851327"/>
                    </a:lnTo>
                    <a:cubicBezTo>
                      <a:pt x="2183832" y="3031169"/>
                      <a:pt x="1879456" y="3119525"/>
                      <a:pt x="1576471" y="3119525"/>
                    </a:cubicBezTo>
                    <a:close/>
                  </a:path>
                </a:pathLst>
              </a:custGeom>
              <a:solidFill>
                <a:srgbClr val="066DCA"/>
              </a:solidFill>
              <a:ln w="9525" cap="flat">
                <a:solidFill>
                  <a:srgbClr val="2A9D8F"/>
                </a:solidFill>
                <a:prstDash val="solid"/>
                <a:miter/>
              </a:ln>
            </p:spPr>
            <p:txBody>
              <a:bodyPr rtlCol="0" anchor="ctr"/>
              <a:lstStyle/>
              <a:p>
                <a:endParaRPr lang="en-US">
                  <a:solidFill>
                    <a:srgbClr val="272E3A"/>
                  </a:solidFill>
                  <a:latin typeface="Montserrat Light"/>
                </a:endParaRPr>
              </a:p>
            </p:txBody>
          </p:sp>
          <p:sp>
            <p:nvSpPr>
              <p:cNvPr id="12" name="Shape 6191"/>
              <p:cNvSpPr/>
              <p:nvPr/>
            </p:nvSpPr>
            <p:spPr>
              <a:xfrm>
                <a:off x="2438400" y="5076478"/>
                <a:ext cx="2215409" cy="1708271"/>
              </a:xfrm>
              <a:custGeom>
                <a:avLst/>
                <a:gdLst/>
                <a:ahLst/>
                <a:cxnLst>
                  <a:cxn ang="0">
                    <a:pos x="wd2" y="hd2"/>
                  </a:cxn>
                  <a:cxn ang="5400000">
                    <a:pos x="wd2" y="hd2"/>
                  </a:cxn>
                  <a:cxn ang="10800000">
                    <a:pos x="wd2" y="hd2"/>
                  </a:cxn>
                  <a:cxn ang="16200000">
                    <a:pos x="wd2" y="hd2"/>
                  </a:cxn>
                </a:cxnLst>
                <a:rect l="0" t="0" r="r" b="b"/>
                <a:pathLst>
                  <a:path w="19367" h="21377" extrusionOk="0">
                    <a:moveTo>
                      <a:pt x="8914" y="54"/>
                    </a:moveTo>
                    <a:cubicBezTo>
                      <a:pt x="8124" y="146"/>
                      <a:pt x="7384" y="340"/>
                      <a:pt x="6713" y="594"/>
                    </a:cubicBezTo>
                    <a:cubicBezTo>
                      <a:pt x="-362" y="3269"/>
                      <a:pt x="1" y="11625"/>
                      <a:pt x="4" y="11698"/>
                    </a:cubicBezTo>
                    <a:cubicBezTo>
                      <a:pt x="79" y="13424"/>
                      <a:pt x="532" y="14789"/>
                      <a:pt x="1346" y="15750"/>
                    </a:cubicBezTo>
                    <a:cubicBezTo>
                      <a:pt x="2761" y="17430"/>
                      <a:pt x="4821" y="17350"/>
                      <a:pt x="5486" y="17280"/>
                    </a:cubicBezTo>
                    <a:cubicBezTo>
                      <a:pt x="5905" y="18241"/>
                      <a:pt x="6747" y="18877"/>
                      <a:pt x="7887" y="18976"/>
                    </a:cubicBezTo>
                    <a:lnTo>
                      <a:pt x="8034" y="18991"/>
                    </a:lnTo>
                    <a:cubicBezTo>
                      <a:pt x="8090" y="19568"/>
                      <a:pt x="8240" y="20040"/>
                      <a:pt x="8495" y="20402"/>
                    </a:cubicBezTo>
                    <a:cubicBezTo>
                      <a:pt x="9115" y="21283"/>
                      <a:pt x="10201" y="21377"/>
                      <a:pt x="11577" y="21377"/>
                    </a:cubicBezTo>
                    <a:cubicBezTo>
                      <a:pt x="11769" y="21377"/>
                      <a:pt x="11970" y="21377"/>
                      <a:pt x="12175" y="21377"/>
                    </a:cubicBezTo>
                    <a:lnTo>
                      <a:pt x="12845" y="21377"/>
                    </a:lnTo>
                    <a:cubicBezTo>
                      <a:pt x="15462" y="21377"/>
                      <a:pt x="17158" y="20458"/>
                      <a:pt x="18034" y="18571"/>
                    </a:cubicBezTo>
                    <a:cubicBezTo>
                      <a:pt x="21238" y="11647"/>
                      <a:pt x="17804" y="5773"/>
                      <a:pt x="16672" y="4135"/>
                    </a:cubicBezTo>
                    <a:lnTo>
                      <a:pt x="16567" y="3985"/>
                    </a:lnTo>
                    <a:lnTo>
                      <a:pt x="16525" y="3925"/>
                    </a:lnTo>
                    <a:cubicBezTo>
                      <a:pt x="14074" y="502"/>
                      <a:pt x="11286" y="-223"/>
                      <a:pt x="8914" y="54"/>
                    </a:cubicBezTo>
                    <a:close/>
                    <a:moveTo>
                      <a:pt x="10696" y="1254"/>
                    </a:moveTo>
                    <a:cubicBezTo>
                      <a:pt x="10449" y="1528"/>
                      <a:pt x="10144" y="1881"/>
                      <a:pt x="9805" y="2290"/>
                    </a:cubicBezTo>
                    <a:lnTo>
                      <a:pt x="9784" y="2290"/>
                    </a:lnTo>
                    <a:cubicBezTo>
                      <a:pt x="9563" y="2270"/>
                      <a:pt x="4313" y="2239"/>
                      <a:pt x="3254" y="7182"/>
                    </a:cubicBezTo>
                    <a:cubicBezTo>
                      <a:pt x="3189" y="7496"/>
                      <a:pt x="3306" y="7823"/>
                      <a:pt x="3526" y="7917"/>
                    </a:cubicBezTo>
                    <a:lnTo>
                      <a:pt x="3652" y="7947"/>
                    </a:lnTo>
                    <a:cubicBezTo>
                      <a:pt x="3831" y="7947"/>
                      <a:pt x="3992" y="7781"/>
                      <a:pt x="4050" y="7527"/>
                    </a:cubicBezTo>
                    <a:cubicBezTo>
                      <a:pt x="4689" y="4552"/>
                      <a:pt x="7401" y="3760"/>
                      <a:pt x="8851" y="3550"/>
                    </a:cubicBezTo>
                    <a:cubicBezTo>
                      <a:pt x="8171" y="4500"/>
                      <a:pt x="7547" y="5537"/>
                      <a:pt x="7290" y="6461"/>
                    </a:cubicBezTo>
                    <a:cubicBezTo>
                      <a:pt x="6504" y="6487"/>
                      <a:pt x="5341" y="6994"/>
                      <a:pt x="4983" y="8847"/>
                    </a:cubicBezTo>
                    <a:cubicBezTo>
                      <a:pt x="4751" y="10053"/>
                      <a:pt x="5118" y="11283"/>
                      <a:pt x="5843" y="11983"/>
                    </a:cubicBezTo>
                    <a:cubicBezTo>
                      <a:pt x="5630" y="12360"/>
                      <a:pt x="5460" y="12794"/>
                      <a:pt x="5350" y="13319"/>
                    </a:cubicBezTo>
                    <a:cubicBezTo>
                      <a:pt x="4808" y="13507"/>
                      <a:pt x="3519" y="13747"/>
                      <a:pt x="2887" y="12959"/>
                    </a:cubicBezTo>
                    <a:cubicBezTo>
                      <a:pt x="2554" y="12540"/>
                      <a:pt x="2431" y="11845"/>
                      <a:pt x="2520" y="10873"/>
                    </a:cubicBezTo>
                    <a:cubicBezTo>
                      <a:pt x="2550" y="10547"/>
                      <a:pt x="2391" y="10239"/>
                      <a:pt x="2163" y="10198"/>
                    </a:cubicBezTo>
                    <a:cubicBezTo>
                      <a:pt x="1935" y="10150"/>
                      <a:pt x="1720" y="10384"/>
                      <a:pt x="1692" y="10708"/>
                    </a:cubicBezTo>
                    <a:cubicBezTo>
                      <a:pt x="1566" y="12101"/>
                      <a:pt x="1785" y="13167"/>
                      <a:pt x="2342" y="13859"/>
                    </a:cubicBezTo>
                    <a:cubicBezTo>
                      <a:pt x="2871" y="14519"/>
                      <a:pt x="3602" y="14699"/>
                      <a:pt x="4249" y="14699"/>
                    </a:cubicBezTo>
                    <a:cubicBezTo>
                      <a:pt x="4609" y="14699"/>
                      <a:pt x="4933" y="14638"/>
                      <a:pt x="5182" y="14579"/>
                    </a:cubicBezTo>
                    <a:cubicBezTo>
                      <a:pt x="5161" y="14972"/>
                      <a:pt x="5166" y="15378"/>
                      <a:pt x="5182" y="15825"/>
                    </a:cubicBezTo>
                    <a:lnTo>
                      <a:pt x="5203" y="16110"/>
                    </a:lnTo>
                    <a:cubicBezTo>
                      <a:pt x="4487" y="16145"/>
                      <a:pt x="2916" y="16055"/>
                      <a:pt x="1870" y="14819"/>
                    </a:cubicBezTo>
                    <a:cubicBezTo>
                      <a:pt x="1243" y="14074"/>
                      <a:pt x="891" y="13009"/>
                      <a:pt x="832" y="11623"/>
                    </a:cubicBezTo>
                    <a:cubicBezTo>
                      <a:pt x="827" y="11553"/>
                      <a:pt x="508" y="4174"/>
                      <a:pt x="6923" y="1749"/>
                    </a:cubicBezTo>
                    <a:cubicBezTo>
                      <a:pt x="8015" y="1336"/>
                      <a:pt x="9325" y="1068"/>
                      <a:pt x="10696" y="1254"/>
                    </a:cubicBezTo>
                    <a:close/>
                    <a:moveTo>
                      <a:pt x="11808" y="1509"/>
                    </a:moveTo>
                    <a:cubicBezTo>
                      <a:pt x="12087" y="1597"/>
                      <a:pt x="12366" y="1722"/>
                      <a:pt x="12646" y="1854"/>
                    </a:cubicBezTo>
                    <a:cubicBezTo>
                      <a:pt x="11497" y="2874"/>
                      <a:pt x="9341" y="5114"/>
                      <a:pt x="8820" y="7812"/>
                    </a:cubicBezTo>
                    <a:cubicBezTo>
                      <a:pt x="8628" y="8790"/>
                      <a:pt x="8673" y="9746"/>
                      <a:pt x="8946" y="10648"/>
                    </a:cubicBezTo>
                    <a:lnTo>
                      <a:pt x="8065" y="10648"/>
                    </a:lnTo>
                    <a:cubicBezTo>
                      <a:pt x="7467" y="10648"/>
                      <a:pt x="6953" y="10836"/>
                      <a:pt x="6524" y="11173"/>
                    </a:cubicBezTo>
                    <a:cubicBezTo>
                      <a:pt x="5951" y="10806"/>
                      <a:pt x="5636" y="9977"/>
                      <a:pt x="5790" y="9177"/>
                    </a:cubicBezTo>
                    <a:cubicBezTo>
                      <a:pt x="6120" y="7472"/>
                      <a:pt x="7490" y="7670"/>
                      <a:pt x="7552" y="7677"/>
                    </a:cubicBezTo>
                    <a:cubicBezTo>
                      <a:pt x="7759" y="7715"/>
                      <a:pt x="7973" y="7502"/>
                      <a:pt x="8013" y="7182"/>
                    </a:cubicBezTo>
                    <a:cubicBezTo>
                      <a:pt x="8174" y="5782"/>
                      <a:pt x="10372" y="3042"/>
                      <a:pt x="11724" y="1644"/>
                    </a:cubicBezTo>
                    <a:lnTo>
                      <a:pt x="11808" y="1509"/>
                    </a:lnTo>
                    <a:close/>
                    <a:moveTo>
                      <a:pt x="13611" y="2410"/>
                    </a:moveTo>
                    <a:cubicBezTo>
                      <a:pt x="14165" y="2794"/>
                      <a:pt x="14714" y="3298"/>
                      <a:pt x="15246" y="3910"/>
                    </a:cubicBezTo>
                    <a:cubicBezTo>
                      <a:pt x="12660" y="4626"/>
                      <a:pt x="11710" y="8358"/>
                      <a:pt x="11388" y="10153"/>
                    </a:cubicBezTo>
                    <a:cubicBezTo>
                      <a:pt x="10555" y="8831"/>
                      <a:pt x="11337" y="6610"/>
                      <a:pt x="11378" y="6506"/>
                    </a:cubicBezTo>
                    <a:cubicBezTo>
                      <a:pt x="11484" y="6214"/>
                      <a:pt x="11403" y="5847"/>
                      <a:pt x="11200" y="5696"/>
                    </a:cubicBezTo>
                    <a:cubicBezTo>
                      <a:pt x="11001" y="5543"/>
                      <a:pt x="10739" y="5662"/>
                      <a:pt x="10634" y="5951"/>
                    </a:cubicBezTo>
                    <a:cubicBezTo>
                      <a:pt x="10602" y="6034"/>
                      <a:pt x="9900" y="7991"/>
                      <a:pt x="10288" y="9763"/>
                    </a:cubicBezTo>
                    <a:cubicBezTo>
                      <a:pt x="10361" y="10089"/>
                      <a:pt x="10481" y="10382"/>
                      <a:pt x="10613" y="10648"/>
                    </a:cubicBezTo>
                    <a:lnTo>
                      <a:pt x="9868" y="10648"/>
                    </a:lnTo>
                    <a:lnTo>
                      <a:pt x="9868" y="10633"/>
                    </a:lnTo>
                    <a:cubicBezTo>
                      <a:pt x="9525" y="9830"/>
                      <a:pt x="9444" y="9013"/>
                      <a:pt x="9617" y="8127"/>
                    </a:cubicBezTo>
                    <a:cubicBezTo>
                      <a:pt x="10154" y="5335"/>
                      <a:pt x="12969" y="2923"/>
                      <a:pt x="13611" y="2410"/>
                    </a:cubicBezTo>
                    <a:close/>
                    <a:moveTo>
                      <a:pt x="16085" y="4976"/>
                    </a:moveTo>
                    <a:cubicBezTo>
                      <a:pt x="17105" y="6463"/>
                      <a:pt x="20190" y="11732"/>
                      <a:pt x="17332" y="17896"/>
                    </a:cubicBezTo>
                    <a:cubicBezTo>
                      <a:pt x="16625" y="19436"/>
                      <a:pt x="15161" y="20177"/>
                      <a:pt x="12845" y="20177"/>
                    </a:cubicBezTo>
                    <a:lnTo>
                      <a:pt x="12175" y="20192"/>
                    </a:lnTo>
                    <a:cubicBezTo>
                      <a:pt x="10765" y="20202"/>
                      <a:pt x="9542" y="20214"/>
                      <a:pt x="9082" y="19561"/>
                    </a:cubicBezTo>
                    <a:cubicBezTo>
                      <a:pt x="9013" y="19469"/>
                      <a:pt x="8943" y="19313"/>
                      <a:pt x="8893" y="19051"/>
                    </a:cubicBezTo>
                    <a:cubicBezTo>
                      <a:pt x="10160" y="19127"/>
                      <a:pt x="11224" y="19141"/>
                      <a:pt x="11724" y="19141"/>
                    </a:cubicBezTo>
                    <a:cubicBezTo>
                      <a:pt x="11911" y="19141"/>
                      <a:pt x="12024" y="19141"/>
                      <a:pt x="12028" y="19141"/>
                    </a:cubicBezTo>
                    <a:cubicBezTo>
                      <a:pt x="12258" y="19134"/>
                      <a:pt x="12441" y="18858"/>
                      <a:pt x="12437" y="18526"/>
                    </a:cubicBezTo>
                    <a:cubicBezTo>
                      <a:pt x="12437" y="18200"/>
                      <a:pt x="12222" y="17915"/>
                      <a:pt x="12017" y="17941"/>
                    </a:cubicBezTo>
                    <a:cubicBezTo>
                      <a:pt x="12001" y="17941"/>
                      <a:pt x="10108" y="17964"/>
                      <a:pt x="7929" y="17776"/>
                    </a:cubicBezTo>
                    <a:cubicBezTo>
                      <a:pt x="7048" y="17705"/>
                      <a:pt x="6011" y="17153"/>
                      <a:pt x="6011" y="15825"/>
                    </a:cubicBezTo>
                    <a:lnTo>
                      <a:pt x="6011" y="15660"/>
                    </a:lnTo>
                    <a:cubicBezTo>
                      <a:pt x="5953" y="14260"/>
                      <a:pt x="6126" y="13228"/>
                      <a:pt x="6545" y="12599"/>
                    </a:cubicBezTo>
                    <a:cubicBezTo>
                      <a:pt x="6892" y="12075"/>
                      <a:pt x="7402" y="11820"/>
                      <a:pt x="8128" y="11833"/>
                    </a:cubicBezTo>
                    <a:lnTo>
                      <a:pt x="13642" y="11833"/>
                    </a:lnTo>
                    <a:cubicBezTo>
                      <a:pt x="13870" y="11833"/>
                      <a:pt x="14051" y="11566"/>
                      <a:pt x="14051" y="11233"/>
                    </a:cubicBezTo>
                    <a:cubicBezTo>
                      <a:pt x="14051" y="10907"/>
                      <a:pt x="13870" y="10648"/>
                      <a:pt x="13642" y="10648"/>
                    </a:cubicBezTo>
                    <a:lnTo>
                      <a:pt x="12164" y="10648"/>
                    </a:lnTo>
                    <a:cubicBezTo>
                      <a:pt x="12415" y="9082"/>
                      <a:pt x="13331" y="5046"/>
                      <a:pt x="16085" y="4976"/>
                    </a:cubicBezTo>
                    <a:close/>
                    <a:moveTo>
                      <a:pt x="15613" y="6731"/>
                    </a:moveTo>
                    <a:cubicBezTo>
                      <a:pt x="14784" y="6627"/>
                      <a:pt x="13590" y="7075"/>
                      <a:pt x="13443" y="7707"/>
                    </a:cubicBezTo>
                    <a:cubicBezTo>
                      <a:pt x="13366" y="8015"/>
                      <a:pt x="13476" y="8350"/>
                      <a:pt x="13695" y="8457"/>
                    </a:cubicBezTo>
                    <a:cubicBezTo>
                      <a:pt x="13857" y="8538"/>
                      <a:pt x="14029" y="8460"/>
                      <a:pt x="14135" y="8292"/>
                    </a:cubicBezTo>
                    <a:cubicBezTo>
                      <a:pt x="14347" y="8118"/>
                      <a:pt x="15307" y="7631"/>
                      <a:pt x="16095" y="8112"/>
                    </a:cubicBezTo>
                    <a:cubicBezTo>
                      <a:pt x="16694" y="8474"/>
                      <a:pt x="17067" y="9340"/>
                      <a:pt x="17206" y="10693"/>
                    </a:cubicBezTo>
                    <a:cubicBezTo>
                      <a:pt x="17235" y="10989"/>
                      <a:pt x="17410" y="11218"/>
                      <a:pt x="17615" y="11218"/>
                    </a:cubicBezTo>
                    <a:lnTo>
                      <a:pt x="17678" y="11203"/>
                    </a:lnTo>
                    <a:cubicBezTo>
                      <a:pt x="17907" y="11157"/>
                      <a:pt x="18071" y="10853"/>
                      <a:pt x="18034" y="10528"/>
                    </a:cubicBezTo>
                    <a:cubicBezTo>
                      <a:pt x="17720" y="7455"/>
                      <a:pt x="16377" y="6828"/>
                      <a:pt x="15613" y="6731"/>
                    </a:cubicBezTo>
                    <a:close/>
                    <a:moveTo>
                      <a:pt x="2729" y="7677"/>
                    </a:moveTo>
                    <a:cubicBezTo>
                      <a:pt x="2328" y="7646"/>
                      <a:pt x="2019" y="7747"/>
                      <a:pt x="1996" y="7752"/>
                    </a:cubicBezTo>
                    <a:cubicBezTo>
                      <a:pt x="1773" y="7828"/>
                      <a:pt x="1631" y="8145"/>
                      <a:pt x="1681" y="8472"/>
                    </a:cubicBezTo>
                    <a:cubicBezTo>
                      <a:pt x="1733" y="8787"/>
                      <a:pt x="1958" y="9002"/>
                      <a:pt x="2184" y="8922"/>
                    </a:cubicBezTo>
                    <a:cubicBezTo>
                      <a:pt x="2188" y="8916"/>
                      <a:pt x="2994" y="8671"/>
                      <a:pt x="3484" y="9282"/>
                    </a:cubicBezTo>
                    <a:cubicBezTo>
                      <a:pt x="3814" y="9701"/>
                      <a:pt x="3956" y="10465"/>
                      <a:pt x="3893" y="11548"/>
                    </a:cubicBezTo>
                    <a:cubicBezTo>
                      <a:pt x="3871" y="11876"/>
                      <a:pt x="4039" y="12165"/>
                      <a:pt x="4270" y="12193"/>
                    </a:cubicBezTo>
                    <a:lnTo>
                      <a:pt x="4302" y="12193"/>
                    </a:lnTo>
                    <a:cubicBezTo>
                      <a:pt x="4515" y="12193"/>
                      <a:pt x="4702" y="11961"/>
                      <a:pt x="4721" y="11653"/>
                    </a:cubicBezTo>
                    <a:cubicBezTo>
                      <a:pt x="4811" y="10166"/>
                      <a:pt x="4574" y="9065"/>
                      <a:pt x="4029" y="8382"/>
                    </a:cubicBezTo>
                    <a:cubicBezTo>
                      <a:pt x="3622" y="7876"/>
                      <a:pt x="3131" y="7707"/>
                      <a:pt x="2729" y="7677"/>
                    </a:cubicBezTo>
                    <a:close/>
                    <a:moveTo>
                      <a:pt x="14554" y="11998"/>
                    </a:moveTo>
                    <a:cubicBezTo>
                      <a:pt x="13481" y="12103"/>
                      <a:pt x="12829" y="13556"/>
                      <a:pt x="12804" y="13619"/>
                    </a:cubicBezTo>
                    <a:cubicBezTo>
                      <a:pt x="12682" y="13894"/>
                      <a:pt x="12745" y="14269"/>
                      <a:pt x="12940" y="14444"/>
                    </a:cubicBezTo>
                    <a:cubicBezTo>
                      <a:pt x="13132" y="14612"/>
                      <a:pt x="13393" y="14528"/>
                      <a:pt x="13516" y="14249"/>
                    </a:cubicBezTo>
                    <a:cubicBezTo>
                      <a:pt x="13519" y="14236"/>
                      <a:pt x="13964" y="13264"/>
                      <a:pt x="14607" y="13199"/>
                    </a:cubicBezTo>
                    <a:cubicBezTo>
                      <a:pt x="15038" y="13157"/>
                      <a:pt x="15528" y="13551"/>
                      <a:pt x="16011" y="14384"/>
                    </a:cubicBezTo>
                    <a:cubicBezTo>
                      <a:pt x="16096" y="14530"/>
                      <a:pt x="16218" y="14594"/>
                      <a:pt x="16336" y="14594"/>
                    </a:cubicBezTo>
                    <a:cubicBezTo>
                      <a:pt x="16429" y="14594"/>
                      <a:pt x="16522" y="14553"/>
                      <a:pt x="16598" y="14459"/>
                    </a:cubicBezTo>
                    <a:cubicBezTo>
                      <a:pt x="16775" y="14249"/>
                      <a:pt x="16801" y="13876"/>
                      <a:pt x="16651" y="13619"/>
                    </a:cubicBezTo>
                    <a:cubicBezTo>
                      <a:pt x="15983" y="12476"/>
                      <a:pt x="15277" y="11941"/>
                      <a:pt x="14554" y="11998"/>
                    </a:cubicBezTo>
                    <a:close/>
                    <a:moveTo>
                      <a:pt x="9858" y="12494"/>
                    </a:moveTo>
                    <a:cubicBezTo>
                      <a:pt x="8782" y="12598"/>
                      <a:pt x="8134" y="14040"/>
                      <a:pt x="8107" y="14099"/>
                    </a:cubicBezTo>
                    <a:cubicBezTo>
                      <a:pt x="7986" y="14378"/>
                      <a:pt x="8050" y="14751"/>
                      <a:pt x="8243" y="14925"/>
                    </a:cubicBezTo>
                    <a:cubicBezTo>
                      <a:pt x="8435" y="15102"/>
                      <a:pt x="8699" y="15012"/>
                      <a:pt x="8820" y="14729"/>
                    </a:cubicBezTo>
                    <a:cubicBezTo>
                      <a:pt x="8825" y="14718"/>
                      <a:pt x="9270" y="13744"/>
                      <a:pt x="9910" y="13679"/>
                    </a:cubicBezTo>
                    <a:cubicBezTo>
                      <a:pt x="10235" y="13646"/>
                      <a:pt x="10566" y="13855"/>
                      <a:pt x="10906" y="14279"/>
                    </a:cubicBezTo>
                    <a:cubicBezTo>
                      <a:pt x="10266" y="14733"/>
                      <a:pt x="9899" y="15567"/>
                      <a:pt x="9879" y="15615"/>
                    </a:cubicBezTo>
                    <a:cubicBezTo>
                      <a:pt x="9758" y="15891"/>
                      <a:pt x="9813" y="16252"/>
                      <a:pt x="10005" y="16425"/>
                    </a:cubicBezTo>
                    <a:cubicBezTo>
                      <a:pt x="10199" y="16602"/>
                      <a:pt x="10459" y="16525"/>
                      <a:pt x="10581" y="16245"/>
                    </a:cubicBezTo>
                    <a:cubicBezTo>
                      <a:pt x="10587" y="16234"/>
                      <a:pt x="11034" y="15242"/>
                      <a:pt x="11682" y="15180"/>
                    </a:cubicBezTo>
                    <a:cubicBezTo>
                      <a:pt x="12080" y="15150"/>
                      <a:pt x="12501" y="15493"/>
                      <a:pt x="12940" y="16170"/>
                    </a:cubicBezTo>
                    <a:cubicBezTo>
                      <a:pt x="12902" y="16408"/>
                      <a:pt x="12974" y="16662"/>
                      <a:pt x="13128" y="16800"/>
                    </a:cubicBezTo>
                    <a:cubicBezTo>
                      <a:pt x="13323" y="16974"/>
                      <a:pt x="13581" y="16884"/>
                      <a:pt x="13705" y="16605"/>
                    </a:cubicBezTo>
                    <a:cubicBezTo>
                      <a:pt x="13708" y="16593"/>
                      <a:pt x="14152" y="15603"/>
                      <a:pt x="14795" y="15540"/>
                    </a:cubicBezTo>
                    <a:cubicBezTo>
                      <a:pt x="15240" y="15510"/>
                      <a:pt x="15712" y="15901"/>
                      <a:pt x="16200" y="16740"/>
                    </a:cubicBezTo>
                    <a:cubicBezTo>
                      <a:pt x="16285" y="16880"/>
                      <a:pt x="16396" y="16950"/>
                      <a:pt x="16514" y="16950"/>
                    </a:cubicBezTo>
                    <a:cubicBezTo>
                      <a:pt x="16607" y="16950"/>
                      <a:pt x="16710" y="16907"/>
                      <a:pt x="16787" y="16815"/>
                    </a:cubicBezTo>
                    <a:cubicBezTo>
                      <a:pt x="16962" y="16601"/>
                      <a:pt x="16980" y="16215"/>
                      <a:pt x="16829" y="15960"/>
                    </a:cubicBezTo>
                    <a:cubicBezTo>
                      <a:pt x="16165" y="14819"/>
                      <a:pt x="15454" y="14290"/>
                      <a:pt x="14732" y="14354"/>
                    </a:cubicBezTo>
                    <a:cubicBezTo>
                      <a:pt x="14184" y="14408"/>
                      <a:pt x="13755" y="14815"/>
                      <a:pt x="13453" y="15210"/>
                    </a:cubicBezTo>
                    <a:cubicBezTo>
                      <a:pt x="12954" y="14475"/>
                      <a:pt x="12430" y="14081"/>
                      <a:pt x="11902" y="14024"/>
                    </a:cubicBezTo>
                    <a:cubicBezTo>
                      <a:pt x="11249" y="12945"/>
                      <a:pt x="10569" y="12405"/>
                      <a:pt x="9858" y="12494"/>
                    </a:cubicBezTo>
                    <a:close/>
                  </a:path>
                </a:pathLst>
              </a:custGeom>
              <a:solidFill>
                <a:srgbClr val="2A9D8F"/>
              </a:solidFill>
              <a:ln w="12700" cap="flat">
                <a:noFill/>
                <a:miter lim="400000"/>
              </a:ln>
              <a:effectLst/>
            </p:spPr>
            <p:txBody>
              <a:bodyPr wrap="square" lIns="38101" tIns="38101" rIns="38101" bIns="38101" numCol="1" anchor="ctr">
                <a:noAutofit/>
              </a:bodyPr>
              <a:lstStyle/>
              <a:p>
                <a:pPr algn="ctr" defTabSz="457206"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cxnSp>
          <p:nvCxnSpPr>
            <p:cNvPr id="9" name="Straight Connector 8"/>
            <p:cNvCxnSpPr/>
            <p:nvPr/>
          </p:nvCxnSpPr>
          <p:spPr>
            <a:xfrm>
              <a:off x="3462581" y="8650536"/>
              <a:ext cx="0" cy="318487"/>
            </a:xfrm>
            <a:prstGeom prst="line">
              <a:avLst/>
            </a:prstGeom>
            <a:ln w="57150">
              <a:solidFill>
                <a:srgbClr val="2A9D8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619317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a:xfrm>
            <a:off x="272085" y="542110"/>
            <a:ext cx="11589952" cy="770708"/>
          </a:xfrm>
        </p:spPr>
        <p:txBody>
          <a:bodyPr/>
          <a:lstStyle/>
          <a:p>
            <a:r>
              <a:rPr lang="en-US" dirty="0" smtClean="0"/>
              <a:t>Where to find that green plus sign:</a:t>
            </a:r>
            <a:endParaRPr lang="en-US" dirty="0"/>
          </a:p>
        </p:txBody>
      </p:sp>
      <p:pic>
        <p:nvPicPr>
          <p:cNvPr id="7" name="Picture 6"/>
          <p:cNvPicPr>
            <a:picLocks noChangeAspect="1"/>
          </p:cNvPicPr>
          <p:nvPr/>
        </p:nvPicPr>
        <p:blipFill>
          <a:blip r:embed="rId2"/>
          <a:stretch>
            <a:fillRect/>
          </a:stretch>
        </p:blipFill>
        <p:spPr>
          <a:xfrm>
            <a:off x="3880624" y="1419922"/>
            <a:ext cx="5464098" cy="3977933"/>
          </a:xfrm>
          <a:prstGeom prst="rect">
            <a:avLst/>
          </a:prstGeom>
        </p:spPr>
      </p:pic>
      <p:sp>
        <p:nvSpPr>
          <p:cNvPr id="4" name="Text Placeholder 3"/>
          <p:cNvSpPr>
            <a:spLocks noGrp="1"/>
          </p:cNvSpPr>
          <p:nvPr>
            <p:ph type="body" sz="quarter" idx="15"/>
          </p:nvPr>
        </p:nvSpPr>
        <p:spPr>
          <a:xfrm>
            <a:off x="272085" y="1260567"/>
            <a:ext cx="11589952" cy="4251234"/>
          </a:xfrm>
        </p:spPr>
        <p:txBody>
          <a:bodyPr/>
          <a:lstStyle/>
          <a:p>
            <a:pPr marL="0" indent="0">
              <a:buNone/>
            </a:pPr>
            <a:endParaRPr lang="en-US" dirty="0"/>
          </a:p>
        </p:txBody>
      </p:sp>
    </p:spTree>
    <p:extLst>
      <p:ext uri="{BB962C8B-B14F-4D97-AF65-F5344CB8AC3E}">
        <p14:creationId xmlns:p14="http://schemas.microsoft.com/office/powerpoint/2010/main" val="306889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DE659B-426E-B64D-9DED-C303038A7C43}"/>
              </a:ext>
            </a:extLst>
          </p:cNvPr>
          <p:cNvSpPr>
            <a:spLocks noGrp="1"/>
          </p:cNvSpPr>
          <p:nvPr>
            <p:ph type="body" sz="quarter" idx="13"/>
          </p:nvPr>
        </p:nvSpPr>
        <p:spPr>
          <a:xfrm>
            <a:off x="0" y="5844813"/>
            <a:ext cx="12192000" cy="1068221"/>
          </a:xfrm>
        </p:spPr>
        <p:txBody>
          <a:bodyPr/>
          <a:lstStyle/>
          <a:p>
            <a:endParaRPr lang="en-US" dirty="0"/>
          </a:p>
        </p:txBody>
      </p:sp>
      <p:sp>
        <p:nvSpPr>
          <p:cNvPr id="6" name="Text Placeholder 5">
            <a:extLst>
              <a:ext uri="{FF2B5EF4-FFF2-40B4-BE49-F238E27FC236}">
                <a16:creationId xmlns:a16="http://schemas.microsoft.com/office/drawing/2014/main" id="{64A94BF1-8EFE-7F49-AF2F-0381DFCA27B2}"/>
              </a:ext>
            </a:extLst>
          </p:cNvPr>
          <p:cNvSpPr>
            <a:spLocks noGrp="1"/>
          </p:cNvSpPr>
          <p:nvPr>
            <p:ph type="body" sz="quarter" idx="14"/>
          </p:nvPr>
        </p:nvSpPr>
        <p:spPr>
          <a:xfrm>
            <a:off x="272085" y="731520"/>
            <a:ext cx="11589952" cy="705394"/>
          </a:xfrm>
        </p:spPr>
        <p:txBody>
          <a:bodyPr/>
          <a:lstStyle/>
          <a:p>
            <a:r>
              <a:rPr lang="en-US" dirty="0" smtClean="0"/>
              <a:t>Tips and Tricks</a:t>
            </a:r>
            <a:endParaRPr lang="en-US" dirty="0"/>
          </a:p>
        </p:txBody>
      </p:sp>
      <p:sp>
        <p:nvSpPr>
          <p:cNvPr id="7" name="Text Placeholder 6">
            <a:extLst>
              <a:ext uri="{FF2B5EF4-FFF2-40B4-BE49-F238E27FC236}">
                <a16:creationId xmlns:a16="http://schemas.microsoft.com/office/drawing/2014/main" id="{6FBD5EEB-9786-8447-AA55-E62C0BB05756}"/>
              </a:ext>
            </a:extLst>
          </p:cNvPr>
          <p:cNvSpPr>
            <a:spLocks noGrp="1"/>
          </p:cNvSpPr>
          <p:nvPr>
            <p:ph type="body" sz="quarter" idx="15"/>
          </p:nvPr>
        </p:nvSpPr>
        <p:spPr>
          <a:xfrm>
            <a:off x="272085" y="1506583"/>
            <a:ext cx="11589952" cy="4972594"/>
          </a:xfrm>
        </p:spPr>
        <p:txBody>
          <a:bodyPr/>
          <a:lstStyle/>
          <a:p>
            <a:r>
              <a:rPr lang="en-US" sz="2000" dirty="0" smtClean="0"/>
              <a:t>Looping back to anything where the RIT logo is being used.  All suppliers who will be replicating our brand must maintain a licensing agreement.  We have 19 suppliers that can be found on our website that have a licensing agreement:</a:t>
            </a:r>
            <a:endParaRPr lang="en-US" sz="2000" dirty="0"/>
          </a:p>
          <a:p>
            <a:r>
              <a:rPr lang="en-US" sz="2000" dirty="0">
                <a:hlinkClick r:id="rId2"/>
              </a:rPr>
              <a:t>https://</a:t>
            </a:r>
            <a:r>
              <a:rPr lang="en-US" sz="2000" dirty="0" smtClean="0">
                <a:hlinkClick r:id="rId2"/>
              </a:rPr>
              <a:t>www.rit.edu/procurement/commodity-categories-and-suppliers</a:t>
            </a:r>
            <a:endParaRPr lang="en-US" sz="2000" dirty="0" smtClean="0"/>
          </a:p>
          <a:p>
            <a:endParaRPr lang="en-US" sz="2400" dirty="0"/>
          </a:p>
          <a:p>
            <a:endParaRPr lang="en-US" sz="2400" dirty="0"/>
          </a:p>
        </p:txBody>
      </p:sp>
      <p:pic>
        <p:nvPicPr>
          <p:cNvPr id="2" name="Picture 1"/>
          <p:cNvPicPr>
            <a:picLocks noChangeAspect="1"/>
          </p:cNvPicPr>
          <p:nvPr/>
        </p:nvPicPr>
        <p:blipFill>
          <a:blip r:embed="rId3"/>
          <a:stretch>
            <a:fillRect/>
          </a:stretch>
        </p:blipFill>
        <p:spPr>
          <a:xfrm>
            <a:off x="2177143" y="2978331"/>
            <a:ext cx="7863840" cy="2795452"/>
          </a:xfrm>
          <a:prstGeom prst="rect">
            <a:avLst/>
          </a:prstGeom>
        </p:spPr>
      </p:pic>
    </p:spTree>
    <p:extLst>
      <p:ext uri="{BB962C8B-B14F-4D97-AF65-F5344CB8AC3E}">
        <p14:creationId xmlns:p14="http://schemas.microsoft.com/office/powerpoint/2010/main" val="1169907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DE659B-426E-B64D-9DED-C303038A7C43}"/>
              </a:ext>
            </a:extLst>
          </p:cNvPr>
          <p:cNvSpPr>
            <a:spLocks noGrp="1"/>
          </p:cNvSpPr>
          <p:nvPr>
            <p:ph type="body" sz="quarter" idx="13"/>
          </p:nvPr>
        </p:nvSpPr>
        <p:spPr>
          <a:xfrm>
            <a:off x="0" y="5817326"/>
            <a:ext cx="12192000" cy="1095708"/>
          </a:xfrm>
        </p:spPr>
        <p:txBody>
          <a:bodyPr/>
          <a:lstStyle/>
          <a:p>
            <a:endParaRPr lang="en-US" dirty="0"/>
          </a:p>
        </p:txBody>
      </p:sp>
      <p:sp>
        <p:nvSpPr>
          <p:cNvPr id="6" name="Text Placeholder 5">
            <a:extLst>
              <a:ext uri="{FF2B5EF4-FFF2-40B4-BE49-F238E27FC236}">
                <a16:creationId xmlns:a16="http://schemas.microsoft.com/office/drawing/2014/main" id="{64A94BF1-8EFE-7F49-AF2F-0381DFCA27B2}"/>
              </a:ext>
            </a:extLst>
          </p:cNvPr>
          <p:cNvSpPr>
            <a:spLocks noGrp="1"/>
          </p:cNvSpPr>
          <p:nvPr>
            <p:ph type="body" sz="quarter" idx="14"/>
          </p:nvPr>
        </p:nvSpPr>
        <p:spPr/>
        <p:txBody>
          <a:bodyPr/>
          <a:lstStyle/>
          <a:p>
            <a:r>
              <a:rPr lang="en-US" dirty="0" smtClean="0"/>
              <a:t>Tips and Tricks</a:t>
            </a:r>
            <a:endParaRPr lang="en-US" dirty="0"/>
          </a:p>
        </p:txBody>
      </p:sp>
      <p:sp>
        <p:nvSpPr>
          <p:cNvPr id="7" name="Text Placeholder 6">
            <a:extLst>
              <a:ext uri="{FF2B5EF4-FFF2-40B4-BE49-F238E27FC236}">
                <a16:creationId xmlns:a16="http://schemas.microsoft.com/office/drawing/2014/main" id="{6FBD5EEB-9786-8447-AA55-E62C0BB05756}"/>
              </a:ext>
            </a:extLst>
          </p:cNvPr>
          <p:cNvSpPr>
            <a:spLocks noGrp="1"/>
          </p:cNvSpPr>
          <p:nvPr>
            <p:ph type="body" sz="quarter" idx="15"/>
          </p:nvPr>
        </p:nvSpPr>
        <p:spPr>
          <a:xfrm>
            <a:off x="272085" y="1744225"/>
            <a:ext cx="11589952" cy="4073101"/>
          </a:xfrm>
        </p:spPr>
        <p:txBody>
          <a:bodyPr/>
          <a:lstStyle/>
          <a:p>
            <a:r>
              <a:rPr lang="en-US" sz="2400" dirty="0" smtClean="0"/>
              <a:t>There are furniture standards.  These can also be found on our website and as a Knowledge Article on the RSC:</a:t>
            </a:r>
          </a:p>
          <a:p>
            <a:r>
              <a:rPr lang="en-US" sz="2400" dirty="0">
                <a:hlinkClick r:id="rId2"/>
              </a:rPr>
              <a:t>https://</a:t>
            </a:r>
            <a:r>
              <a:rPr lang="en-US" sz="2400" dirty="0" smtClean="0">
                <a:hlinkClick r:id="rId2"/>
              </a:rPr>
              <a:t>help.rit.edu/sp?id=kb_article_view&amp;sys_kb_id=4792c9841b0ddd507cc34377cc4bcb77</a:t>
            </a:r>
            <a:endParaRPr lang="en-US" sz="2400" dirty="0" smtClean="0"/>
          </a:p>
          <a:p>
            <a:endParaRPr lang="en-US" sz="2400" dirty="0" smtClean="0"/>
          </a:p>
          <a:p>
            <a:r>
              <a:rPr lang="en-US" sz="2400" dirty="0" smtClean="0"/>
              <a:t>Speaking of the RSC, there are many Knowledge Articles out there related to creating a requisition and purchasing procedures.  </a:t>
            </a:r>
          </a:p>
          <a:p>
            <a:endParaRPr lang="en-US" sz="2400" dirty="0"/>
          </a:p>
          <a:p>
            <a:r>
              <a:rPr lang="en-US" sz="2400" dirty="0" smtClean="0"/>
              <a:t>Also, if you are looking for established suppliers, please go to our website.</a:t>
            </a:r>
          </a:p>
          <a:p>
            <a:endParaRPr lang="en-US" sz="2400" dirty="0"/>
          </a:p>
        </p:txBody>
      </p:sp>
    </p:spTree>
    <p:extLst>
      <p:ext uri="{BB962C8B-B14F-4D97-AF65-F5344CB8AC3E}">
        <p14:creationId xmlns:p14="http://schemas.microsoft.com/office/powerpoint/2010/main" val="3294171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a:xfrm>
            <a:off x="272085" y="656303"/>
            <a:ext cx="11589952" cy="648929"/>
          </a:xfrm>
        </p:spPr>
        <p:txBody>
          <a:bodyPr/>
          <a:lstStyle/>
          <a:p>
            <a:r>
              <a:rPr lang="en-US" dirty="0" smtClean="0"/>
              <a:t>Where to find established suppliers:</a:t>
            </a:r>
            <a:endParaRPr lang="en-US" dirty="0"/>
          </a:p>
        </p:txBody>
      </p:sp>
      <p:sp>
        <p:nvSpPr>
          <p:cNvPr id="4" name="Text Placeholder 3"/>
          <p:cNvSpPr>
            <a:spLocks noGrp="1"/>
          </p:cNvSpPr>
          <p:nvPr>
            <p:ph type="body" sz="quarter" idx="15"/>
          </p:nvPr>
        </p:nvSpPr>
        <p:spPr/>
        <p:txBody>
          <a:bodyPr/>
          <a:lstStyle/>
          <a:p>
            <a:r>
              <a:rPr lang="en-US" sz="2400" dirty="0">
                <a:hlinkClick r:id="rId2"/>
              </a:rPr>
              <a:t>https://</a:t>
            </a:r>
            <a:r>
              <a:rPr lang="en-US" sz="2400" dirty="0" smtClean="0">
                <a:hlinkClick r:id="rId2"/>
              </a:rPr>
              <a:t>www.rit.edu/procurement/commodity-categories-and-suppliers</a:t>
            </a:r>
            <a:endParaRPr lang="en-US" sz="2400" dirty="0" smtClean="0"/>
          </a:p>
          <a:p>
            <a:endParaRPr lang="en-US" dirty="0"/>
          </a:p>
        </p:txBody>
      </p:sp>
      <p:pic>
        <p:nvPicPr>
          <p:cNvPr id="5" name="Picture 4"/>
          <p:cNvPicPr>
            <a:picLocks noChangeAspect="1"/>
          </p:cNvPicPr>
          <p:nvPr/>
        </p:nvPicPr>
        <p:blipFill>
          <a:blip r:embed="rId3"/>
          <a:stretch>
            <a:fillRect/>
          </a:stretch>
        </p:blipFill>
        <p:spPr>
          <a:xfrm>
            <a:off x="1607574" y="2227006"/>
            <a:ext cx="6732639" cy="3284795"/>
          </a:xfrm>
          <a:prstGeom prst="rect">
            <a:avLst/>
          </a:prstGeom>
        </p:spPr>
      </p:pic>
    </p:spTree>
    <p:extLst>
      <p:ext uri="{BB962C8B-B14F-4D97-AF65-F5344CB8AC3E}">
        <p14:creationId xmlns:p14="http://schemas.microsoft.com/office/powerpoint/2010/main" val="200870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Oversized Deliveries	</a:t>
            </a:r>
            <a:endParaRPr lang="en-US" dirty="0"/>
          </a:p>
        </p:txBody>
      </p:sp>
      <p:sp>
        <p:nvSpPr>
          <p:cNvPr id="4" name="Text Placeholder 3"/>
          <p:cNvSpPr>
            <a:spLocks noGrp="1"/>
          </p:cNvSpPr>
          <p:nvPr>
            <p:ph type="body" sz="quarter" idx="15"/>
          </p:nvPr>
        </p:nvSpPr>
        <p:spPr/>
        <p:txBody>
          <a:bodyPr/>
          <a:lstStyle/>
          <a:p>
            <a:r>
              <a:rPr lang="en-US" dirty="0" smtClean="0"/>
              <a:t>Please note that FMS Receiving will be refusing any oversized deliveries.  Anything that exceeds:</a:t>
            </a:r>
          </a:p>
          <a:p>
            <a:endParaRPr lang="en-US" dirty="0" smtClean="0"/>
          </a:p>
          <a:p>
            <a:pPr marL="0" indent="0" algn="ctr">
              <a:buNone/>
            </a:pPr>
            <a:r>
              <a:rPr lang="en-US" sz="4800" dirty="0" smtClean="0"/>
              <a:t>40 x 48 x 84 and/or 2500 lbs.</a:t>
            </a:r>
            <a:endParaRPr lang="en-US" sz="4800" dirty="0"/>
          </a:p>
        </p:txBody>
      </p:sp>
    </p:spTree>
    <p:extLst>
      <p:ext uri="{BB962C8B-B14F-4D97-AF65-F5344CB8AC3E}">
        <p14:creationId xmlns:p14="http://schemas.microsoft.com/office/powerpoint/2010/main" val="310234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99965F-D451-1B4A-B5DC-FE994B3D41FF}"/>
              </a:ext>
            </a:extLst>
          </p:cNvPr>
          <p:cNvSpPr>
            <a:spLocks noGrp="1"/>
          </p:cNvSpPr>
          <p:nvPr>
            <p:ph type="body" sz="quarter" idx="13"/>
          </p:nvPr>
        </p:nvSpPr>
        <p:spPr>
          <a:xfrm>
            <a:off x="272085" y="1010195"/>
            <a:ext cx="11589952" cy="4501606"/>
          </a:xfrm>
        </p:spPr>
        <p:txBody>
          <a:bodyPr/>
          <a:lstStyle/>
          <a:p>
            <a:pPr algn="ctr"/>
            <a:endParaRPr lang="en-US" dirty="0" smtClean="0"/>
          </a:p>
          <a:p>
            <a:pPr algn="ctr"/>
            <a:r>
              <a:rPr lang="en-US" dirty="0" smtClean="0"/>
              <a:t>QUESTIONS?</a:t>
            </a:r>
            <a:endParaRPr lang="en-US" dirty="0"/>
          </a:p>
        </p:txBody>
      </p:sp>
      <p:sp>
        <p:nvSpPr>
          <p:cNvPr id="5" name="Text Placeholder 4">
            <a:extLst>
              <a:ext uri="{FF2B5EF4-FFF2-40B4-BE49-F238E27FC236}">
                <a16:creationId xmlns:a16="http://schemas.microsoft.com/office/drawing/2014/main" id="{03F23C79-B322-4340-94B3-6AAB1819B88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2842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86" y="632835"/>
            <a:ext cx="11523674" cy="741889"/>
          </a:xfrm>
        </p:spPr>
        <p:txBody>
          <a:bodyPr/>
          <a:lstStyle/>
          <a:p>
            <a:r>
              <a:rPr lang="en-US" sz="3600" dirty="0" smtClean="0"/>
              <a:t>Welcome to Today’s </a:t>
            </a:r>
            <a:r>
              <a:rPr lang="en-US" sz="3600" dirty="0" err="1" smtClean="0"/>
              <a:t>CCoP</a:t>
            </a:r>
            <a:r>
              <a:rPr lang="en-US" sz="3600" dirty="0" smtClean="0"/>
              <a:t> Session! </a:t>
            </a:r>
            <a:endParaRPr lang="en-US" sz="3600" dirty="0"/>
          </a:p>
        </p:txBody>
      </p:sp>
      <p:sp>
        <p:nvSpPr>
          <p:cNvPr id="16" name="Text Placeholder 2"/>
          <p:cNvSpPr>
            <a:spLocks noGrp="1"/>
          </p:cNvSpPr>
          <p:nvPr>
            <p:ph type="body" sz="quarter" idx="11"/>
          </p:nvPr>
        </p:nvSpPr>
        <p:spPr>
          <a:xfrm>
            <a:off x="529781" y="1200590"/>
            <a:ext cx="7525333" cy="495111"/>
          </a:xfrm>
        </p:spPr>
        <p:txBody>
          <a:bodyPr/>
          <a:lstStyle/>
          <a:p>
            <a:r>
              <a:rPr lang="en-US" sz="2400" dirty="0" smtClean="0"/>
              <a:t>Zoom Tips &amp; Reminders:</a:t>
            </a:r>
            <a:endParaRPr lang="en-US" sz="2400" dirty="0"/>
          </a:p>
        </p:txBody>
      </p:sp>
      <p:pic>
        <p:nvPicPr>
          <p:cNvPr id="9" name="Picture 8"/>
          <p:cNvPicPr preferRelativeResize="0">
            <a:picLocks/>
          </p:cNvPicPr>
          <p:nvPr/>
        </p:nvPicPr>
        <p:blipFill>
          <a:blip r:embed="rId3"/>
          <a:stretch>
            <a:fillRect/>
          </a:stretch>
        </p:blipFill>
        <p:spPr>
          <a:xfrm>
            <a:off x="519863" y="4508614"/>
            <a:ext cx="859536" cy="475488"/>
          </a:xfrm>
          <a:prstGeom prst="rect">
            <a:avLst/>
          </a:prstGeom>
          <a:effectLst>
            <a:outerShdw blurRad="50800" dist="38100" dir="5400000" algn="t" rotWithShape="0">
              <a:prstClr val="black">
                <a:alpha val="40000"/>
              </a:prstClr>
            </a:outerShdw>
          </a:effectLst>
        </p:spPr>
      </p:pic>
      <p:pic>
        <p:nvPicPr>
          <p:cNvPr id="10" name="Picture 9"/>
          <p:cNvPicPr preferRelativeResize="0">
            <a:picLocks/>
          </p:cNvPicPr>
          <p:nvPr/>
        </p:nvPicPr>
        <p:blipFill>
          <a:blip r:embed="rId4"/>
          <a:stretch>
            <a:fillRect/>
          </a:stretch>
        </p:blipFill>
        <p:spPr>
          <a:xfrm>
            <a:off x="524821" y="5152252"/>
            <a:ext cx="859536" cy="475488"/>
          </a:xfrm>
          <a:prstGeom prst="rect">
            <a:avLst/>
          </a:prstGeom>
          <a:effectLst>
            <a:outerShdw blurRad="50800" dist="38100" dir="5400000" algn="t" rotWithShape="0">
              <a:prstClr val="black">
                <a:alpha val="40000"/>
              </a:prstClr>
            </a:outerShdw>
          </a:effectLst>
        </p:spPr>
      </p:pic>
      <p:sp>
        <p:nvSpPr>
          <p:cNvPr id="17" name="TextBox 16"/>
          <p:cNvSpPr txBox="1"/>
          <p:nvPr/>
        </p:nvSpPr>
        <p:spPr>
          <a:xfrm>
            <a:off x="1684296" y="4541859"/>
            <a:ext cx="7930734" cy="1015663"/>
          </a:xfrm>
          <a:prstGeom prst="rect">
            <a:avLst/>
          </a:prstGeom>
          <a:noFill/>
        </p:spPr>
        <p:txBody>
          <a:bodyPr wrap="square" rtlCol="0">
            <a:spAutoFit/>
          </a:bodyPr>
          <a:lstStyle/>
          <a:p>
            <a:r>
              <a:rPr lang="en-US" sz="2000" dirty="0" smtClean="0"/>
              <a:t>Please remember to </a:t>
            </a:r>
            <a:r>
              <a:rPr lang="en-US" sz="2000" b="1" dirty="0" smtClean="0">
                <a:solidFill>
                  <a:schemeClr val="accent1"/>
                </a:solidFill>
              </a:rPr>
              <a:t>Mute</a:t>
            </a:r>
            <a:r>
              <a:rPr lang="en-US" sz="2000" dirty="0" smtClean="0"/>
              <a:t> your microphone during a presentation and always be mindful of your surroundings when your </a:t>
            </a:r>
            <a:r>
              <a:rPr lang="en-US" sz="2000" i="1" dirty="0" smtClean="0"/>
              <a:t>camera</a:t>
            </a:r>
            <a:r>
              <a:rPr lang="en-US" sz="2000" dirty="0" smtClean="0"/>
              <a:t> is enabled. Click the </a:t>
            </a:r>
            <a:r>
              <a:rPr lang="en-US" sz="2000" b="1" dirty="0" smtClean="0">
                <a:solidFill>
                  <a:schemeClr val="accent1"/>
                </a:solidFill>
              </a:rPr>
              <a:t>^</a:t>
            </a:r>
            <a:r>
              <a:rPr lang="en-US" sz="2000" b="1" dirty="0" smtClean="0"/>
              <a:t> </a:t>
            </a:r>
            <a:r>
              <a:rPr lang="en-US" sz="2000" dirty="0" smtClean="0"/>
              <a:t>icon to change your audio and video settings.</a:t>
            </a:r>
            <a:endParaRPr lang="en-US" sz="2000" dirty="0"/>
          </a:p>
        </p:txBody>
      </p:sp>
      <p:sp>
        <p:nvSpPr>
          <p:cNvPr id="19" name="TextBox 18"/>
          <p:cNvSpPr txBox="1"/>
          <p:nvPr/>
        </p:nvSpPr>
        <p:spPr>
          <a:xfrm>
            <a:off x="1507524" y="2410890"/>
            <a:ext cx="10280684" cy="400110"/>
          </a:xfrm>
          <a:prstGeom prst="rect">
            <a:avLst/>
          </a:prstGeom>
          <a:noFill/>
        </p:spPr>
        <p:txBody>
          <a:bodyPr wrap="square" rtlCol="0">
            <a:spAutoFit/>
          </a:bodyPr>
          <a:lstStyle/>
          <a:p>
            <a:r>
              <a:rPr lang="en-US" sz="2000" dirty="0" smtClean="0"/>
              <a:t>You can change your </a:t>
            </a:r>
            <a:r>
              <a:rPr lang="en-US" sz="2000" i="1" dirty="0" smtClean="0"/>
              <a:t>Zoom Name </a:t>
            </a:r>
            <a:r>
              <a:rPr lang="en-US" sz="2000" dirty="0" smtClean="0"/>
              <a:t>by viewing the </a:t>
            </a:r>
            <a:r>
              <a:rPr lang="en-US" sz="2000" b="1" dirty="0" smtClean="0">
                <a:solidFill>
                  <a:schemeClr val="accent1"/>
                </a:solidFill>
              </a:rPr>
              <a:t>Participants</a:t>
            </a:r>
            <a:r>
              <a:rPr lang="en-US" sz="2000" dirty="0" smtClean="0"/>
              <a:t> in the meeting.</a:t>
            </a:r>
            <a:endParaRPr lang="en-US" sz="2000" dirty="0"/>
          </a:p>
        </p:txBody>
      </p:sp>
      <p:pic>
        <p:nvPicPr>
          <p:cNvPr id="20" name="Picture 19"/>
          <p:cNvPicPr preferRelativeResize="0">
            <a:picLocks/>
          </p:cNvPicPr>
          <p:nvPr/>
        </p:nvPicPr>
        <p:blipFill>
          <a:blip r:embed="rId5"/>
          <a:stretch>
            <a:fillRect/>
          </a:stretch>
        </p:blipFill>
        <p:spPr>
          <a:xfrm>
            <a:off x="529780" y="3016839"/>
            <a:ext cx="859536" cy="475488"/>
          </a:xfrm>
          <a:prstGeom prst="rect">
            <a:avLst/>
          </a:prstGeom>
          <a:effectLst>
            <a:outerShdw blurRad="50800" dist="38100" dir="5400000" algn="t" rotWithShape="0">
              <a:prstClr val="black">
                <a:alpha val="40000"/>
              </a:prstClr>
            </a:outerShdw>
          </a:effectLst>
        </p:spPr>
      </p:pic>
      <p:sp>
        <p:nvSpPr>
          <p:cNvPr id="21" name="TextBox 20"/>
          <p:cNvSpPr txBox="1"/>
          <p:nvPr/>
        </p:nvSpPr>
        <p:spPr>
          <a:xfrm>
            <a:off x="1515077" y="3026603"/>
            <a:ext cx="10676924" cy="400110"/>
          </a:xfrm>
          <a:prstGeom prst="rect">
            <a:avLst/>
          </a:prstGeom>
          <a:noFill/>
        </p:spPr>
        <p:txBody>
          <a:bodyPr wrap="square" rtlCol="0">
            <a:spAutoFit/>
          </a:bodyPr>
          <a:lstStyle/>
          <a:p>
            <a:r>
              <a:rPr lang="en-US" sz="2000" dirty="0" smtClean="0"/>
              <a:t>Communicate with the </a:t>
            </a:r>
            <a:r>
              <a:rPr lang="en-US" sz="2000" i="1" dirty="0" smtClean="0"/>
              <a:t>Host</a:t>
            </a:r>
            <a:r>
              <a:rPr lang="en-US" sz="2000" dirty="0" smtClean="0"/>
              <a:t> or with other members by using the </a:t>
            </a:r>
            <a:r>
              <a:rPr lang="en-US" sz="2000" b="1" dirty="0" smtClean="0">
                <a:solidFill>
                  <a:schemeClr val="accent1"/>
                </a:solidFill>
              </a:rPr>
              <a:t>Chat</a:t>
            </a:r>
            <a:r>
              <a:rPr lang="en-US" sz="2000" dirty="0" smtClean="0"/>
              <a:t> feature.</a:t>
            </a:r>
            <a:endParaRPr lang="en-US" sz="2000" dirty="0"/>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0011" y="4341957"/>
            <a:ext cx="1726461" cy="1852070"/>
          </a:xfrm>
          <a:prstGeom prst="rect">
            <a:avLst/>
          </a:prstGeom>
        </p:spPr>
      </p:pic>
      <p:pic>
        <p:nvPicPr>
          <p:cNvPr id="25" name="Picture 24"/>
          <p:cNvPicPr>
            <a:picLocks noChangeAspect="1"/>
          </p:cNvPicPr>
          <p:nvPr/>
        </p:nvPicPr>
        <p:blipFill>
          <a:blip r:embed="rId7"/>
          <a:stretch>
            <a:fillRect/>
          </a:stretch>
        </p:blipFill>
        <p:spPr>
          <a:xfrm>
            <a:off x="714984" y="1729563"/>
            <a:ext cx="489129" cy="475488"/>
          </a:xfrm>
          <a:prstGeom prst="rect">
            <a:avLst/>
          </a:prstGeom>
          <a:effectLst/>
        </p:spPr>
      </p:pic>
      <p:sp>
        <p:nvSpPr>
          <p:cNvPr id="27" name="TextBox 26"/>
          <p:cNvSpPr txBox="1"/>
          <p:nvPr/>
        </p:nvSpPr>
        <p:spPr>
          <a:xfrm>
            <a:off x="1515076" y="1770079"/>
            <a:ext cx="10265580" cy="400110"/>
          </a:xfrm>
          <a:prstGeom prst="rect">
            <a:avLst/>
          </a:prstGeom>
          <a:noFill/>
        </p:spPr>
        <p:txBody>
          <a:bodyPr wrap="square" rtlCol="0">
            <a:spAutoFit/>
          </a:bodyPr>
          <a:lstStyle/>
          <a:p>
            <a:r>
              <a:rPr lang="en-US" sz="2000" dirty="0" smtClean="0"/>
              <a:t>Switch from </a:t>
            </a:r>
            <a:r>
              <a:rPr lang="en-US" sz="2000" i="1" dirty="0" smtClean="0"/>
              <a:t>Full Screen</a:t>
            </a:r>
            <a:r>
              <a:rPr lang="en-US" sz="2000" dirty="0" smtClean="0"/>
              <a:t> </a:t>
            </a:r>
            <a:r>
              <a:rPr lang="en-US" sz="2000" i="1" dirty="0" smtClean="0"/>
              <a:t>View </a:t>
            </a:r>
            <a:r>
              <a:rPr lang="en-US" sz="2000" dirty="0" smtClean="0"/>
              <a:t>to </a:t>
            </a:r>
            <a:r>
              <a:rPr lang="en-US" sz="2000" i="1" dirty="0" smtClean="0"/>
              <a:t>Partial Screen View</a:t>
            </a:r>
            <a:r>
              <a:rPr lang="en-US" sz="2000" dirty="0" smtClean="0"/>
              <a:t> by pressing </a:t>
            </a:r>
            <a:r>
              <a:rPr lang="en-US" sz="2000" b="1" dirty="0" smtClean="0">
                <a:solidFill>
                  <a:schemeClr val="accent1"/>
                </a:solidFill>
              </a:rPr>
              <a:t>ESC</a:t>
            </a:r>
            <a:r>
              <a:rPr lang="en-US" sz="2000" dirty="0"/>
              <a:t>.</a:t>
            </a:r>
          </a:p>
        </p:txBody>
      </p:sp>
      <p:pic>
        <p:nvPicPr>
          <p:cNvPr id="2" name="Picture 1"/>
          <p:cNvPicPr preferRelativeResize="0">
            <a:picLocks/>
          </p:cNvPicPr>
          <p:nvPr/>
        </p:nvPicPr>
        <p:blipFill>
          <a:blip r:embed="rId8"/>
          <a:stretch>
            <a:fillRect/>
          </a:stretch>
        </p:blipFill>
        <p:spPr>
          <a:xfrm>
            <a:off x="529781" y="2373201"/>
            <a:ext cx="859536" cy="475488"/>
          </a:xfrm>
          <a:prstGeom prst="rect">
            <a:avLst/>
          </a:prstGeom>
          <a:effectLst>
            <a:outerShdw blurRad="50800" dist="38100" dir="5400000" algn="t" rotWithShape="0">
              <a:prstClr val="black">
                <a:alpha val="40000"/>
              </a:prstClr>
            </a:outerShdw>
          </a:effectLst>
        </p:spPr>
      </p:pic>
      <p:sp>
        <p:nvSpPr>
          <p:cNvPr id="18" name="TextBox 17"/>
          <p:cNvSpPr txBox="1"/>
          <p:nvPr/>
        </p:nvSpPr>
        <p:spPr>
          <a:xfrm>
            <a:off x="1507524" y="3681438"/>
            <a:ext cx="10676924" cy="707886"/>
          </a:xfrm>
          <a:prstGeom prst="rect">
            <a:avLst/>
          </a:prstGeom>
          <a:noFill/>
        </p:spPr>
        <p:txBody>
          <a:bodyPr wrap="square" rtlCol="0">
            <a:spAutoFit/>
          </a:bodyPr>
          <a:lstStyle/>
          <a:p>
            <a:r>
              <a:rPr lang="en-US" sz="2000" dirty="0"/>
              <a:t> </a:t>
            </a:r>
            <a:r>
              <a:rPr lang="en-US" sz="2000" dirty="0" smtClean="0"/>
              <a:t>To make speaker, interpreter, or shared screen larger choose </a:t>
            </a:r>
            <a:r>
              <a:rPr lang="en-US" sz="2000" b="1" dirty="0">
                <a:solidFill>
                  <a:schemeClr val="accent1"/>
                </a:solidFill>
              </a:rPr>
              <a:t>Switch Screen </a:t>
            </a:r>
            <a:r>
              <a:rPr lang="en-US" sz="2000" dirty="0" smtClean="0"/>
              <a:t>on top right hand side of speaker box </a:t>
            </a:r>
            <a:endParaRPr lang="en-US" sz="2000" dirty="0"/>
          </a:p>
        </p:txBody>
      </p:sp>
      <p:pic>
        <p:nvPicPr>
          <p:cNvPr id="6" name="Picture 5"/>
          <p:cNvPicPr>
            <a:picLocks noChangeAspect="1"/>
          </p:cNvPicPr>
          <p:nvPr/>
        </p:nvPicPr>
        <p:blipFill>
          <a:blip r:embed="rId9"/>
          <a:stretch>
            <a:fillRect/>
          </a:stretch>
        </p:blipFill>
        <p:spPr>
          <a:xfrm flipH="1" flipV="1">
            <a:off x="691843" y="3773351"/>
            <a:ext cx="535407" cy="305947"/>
          </a:xfrm>
          <a:prstGeom prst="rect">
            <a:avLst/>
          </a:prstGeom>
        </p:spPr>
      </p:pic>
    </p:spTree>
    <p:extLst>
      <p:ext uri="{BB962C8B-B14F-4D97-AF65-F5344CB8AC3E}">
        <p14:creationId xmlns:p14="http://schemas.microsoft.com/office/powerpoint/2010/main" val="3361798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How to Subscribe to the CTO Newsletter</a:t>
            </a:r>
            <a:endParaRPr lang="en-US" dirty="0"/>
          </a:p>
        </p:txBody>
      </p:sp>
      <p:sp>
        <p:nvSpPr>
          <p:cNvPr id="4" name="Text Placeholder 3"/>
          <p:cNvSpPr>
            <a:spLocks noGrp="1"/>
          </p:cNvSpPr>
          <p:nvPr>
            <p:ph type="body" sz="quarter" idx="15"/>
          </p:nvPr>
        </p:nvSpPr>
        <p:spPr>
          <a:xfrm>
            <a:off x="272084" y="1744225"/>
            <a:ext cx="11229353" cy="3767575"/>
          </a:xfrm>
        </p:spPr>
        <p:txBody>
          <a:bodyPr/>
          <a:lstStyle/>
          <a:p>
            <a:pPr marL="514350" indent="-514350">
              <a:buFont typeface="+mj-lt"/>
              <a:buAutoNum type="arabicPeriod"/>
            </a:pPr>
            <a:r>
              <a:rPr lang="en-US" sz="2800" b="0" dirty="0" smtClean="0"/>
              <a:t>Log in to </a:t>
            </a:r>
            <a:r>
              <a:rPr lang="en-US" sz="2800" b="0" dirty="0" smtClean="0">
                <a:hlinkClick r:id="rId3"/>
              </a:rPr>
              <a:t>ritmail.rit.edu</a:t>
            </a:r>
            <a:r>
              <a:rPr lang="en-US" sz="2800" b="0" dirty="0" smtClean="0"/>
              <a:t> with your credentials</a:t>
            </a:r>
          </a:p>
          <a:p>
            <a:pPr marL="514350" indent="-514350">
              <a:buFont typeface="+mj-lt"/>
              <a:buAutoNum type="arabicPeriod"/>
            </a:pPr>
            <a:r>
              <a:rPr lang="en-US" sz="2800" b="0" dirty="0" smtClean="0"/>
              <a:t>Select </a:t>
            </a:r>
            <a:r>
              <a:rPr lang="en-US" sz="2800" dirty="0" smtClean="0">
                <a:solidFill>
                  <a:schemeClr val="accent1"/>
                </a:solidFill>
              </a:rPr>
              <a:t>Community Lists </a:t>
            </a:r>
            <a:r>
              <a:rPr lang="en-US" sz="2800" b="0" dirty="0" smtClean="0"/>
              <a:t>from the home page</a:t>
            </a:r>
          </a:p>
          <a:p>
            <a:pPr marL="514350" indent="-514350">
              <a:spcAft>
                <a:spcPts val="1200"/>
              </a:spcAft>
              <a:buFont typeface="+mj-lt"/>
              <a:buAutoNum type="arabicPeriod"/>
            </a:pPr>
            <a:r>
              <a:rPr lang="en-US" sz="2800" b="0" dirty="0" smtClean="0"/>
              <a:t>Scroll down to the </a:t>
            </a:r>
            <a:r>
              <a:rPr lang="en-US" sz="2800" dirty="0" smtClean="0">
                <a:solidFill>
                  <a:schemeClr val="accent1"/>
                </a:solidFill>
              </a:rPr>
              <a:t>Newsletters</a:t>
            </a:r>
            <a:r>
              <a:rPr lang="en-US" sz="2800" dirty="0" smtClean="0"/>
              <a:t> </a:t>
            </a:r>
            <a:r>
              <a:rPr lang="en-US" sz="2800" b="0" dirty="0" smtClean="0"/>
              <a:t>section </a:t>
            </a:r>
          </a:p>
          <a:p>
            <a:pPr marL="514350" indent="-514350">
              <a:spcAft>
                <a:spcPts val="1200"/>
              </a:spcAft>
              <a:buFont typeface="+mj-lt"/>
              <a:buAutoNum type="arabicPeriod"/>
            </a:pPr>
            <a:r>
              <a:rPr lang="en-US" sz="2800" b="0" dirty="0" smtClean="0"/>
              <a:t>Click the                   button</a:t>
            </a:r>
          </a:p>
          <a:p>
            <a:pPr marL="514350" indent="-514350">
              <a:spcAft>
                <a:spcPts val="1200"/>
              </a:spcAft>
              <a:buFont typeface="+mj-lt"/>
              <a:buAutoNum type="arabicPeriod"/>
            </a:pPr>
            <a:r>
              <a:rPr lang="en-US" sz="2800" b="0" dirty="0" smtClean="0"/>
              <a:t>Click                      to reveal the newsletters</a:t>
            </a:r>
          </a:p>
          <a:p>
            <a:pPr marL="514350" indent="-514350">
              <a:buFont typeface="+mj-lt"/>
              <a:buAutoNum type="arabicPeriod"/>
            </a:pPr>
            <a:r>
              <a:rPr lang="en-US" sz="2800" b="0" dirty="0" smtClean="0"/>
              <a:t>Place a checkmark next to </a:t>
            </a:r>
            <a:r>
              <a:rPr lang="en-US" sz="2800" b="0" i="1" dirty="0" smtClean="0"/>
              <a:t>CTO Newsletter</a:t>
            </a:r>
            <a:endParaRPr lang="en-US" sz="2800" b="0" dirty="0"/>
          </a:p>
        </p:txBody>
      </p:sp>
      <p:pic>
        <p:nvPicPr>
          <p:cNvPr id="5" name="Picture 4"/>
          <p:cNvPicPr>
            <a:picLocks noChangeAspect="1"/>
          </p:cNvPicPr>
          <p:nvPr/>
        </p:nvPicPr>
        <p:blipFill>
          <a:blip r:embed="rId4"/>
          <a:stretch>
            <a:fillRect/>
          </a:stretch>
        </p:blipFill>
        <p:spPr>
          <a:xfrm>
            <a:off x="10158376" y="1858524"/>
            <a:ext cx="1343061" cy="1684788"/>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2343143" y="3383047"/>
            <a:ext cx="1635914" cy="594877"/>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1791203" y="4067313"/>
            <a:ext cx="1847428" cy="587818"/>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7"/>
          <a:stretch>
            <a:fillRect/>
          </a:stretch>
        </p:blipFill>
        <p:spPr>
          <a:xfrm>
            <a:off x="8463953" y="4655131"/>
            <a:ext cx="3037484" cy="75937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43398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A94BF1-8EFE-7F49-AF2F-0381DFCA27B2}"/>
              </a:ext>
            </a:extLst>
          </p:cNvPr>
          <p:cNvSpPr>
            <a:spLocks noGrp="1"/>
          </p:cNvSpPr>
          <p:nvPr>
            <p:ph type="body" sz="quarter" idx="14"/>
          </p:nvPr>
        </p:nvSpPr>
        <p:spPr>
          <a:xfrm>
            <a:off x="272085" y="610260"/>
            <a:ext cx="11589952" cy="696384"/>
          </a:xfrm>
        </p:spPr>
        <p:txBody>
          <a:bodyPr/>
          <a:lstStyle/>
          <a:p>
            <a:r>
              <a:rPr lang="en-US" dirty="0" smtClean="0"/>
              <a:t>Good to knows!!!   	</a:t>
            </a:r>
            <a:endParaRPr lang="en-US" dirty="0"/>
          </a:p>
        </p:txBody>
      </p:sp>
      <p:sp>
        <p:nvSpPr>
          <p:cNvPr id="7" name="Text Placeholder 6">
            <a:extLst>
              <a:ext uri="{FF2B5EF4-FFF2-40B4-BE49-F238E27FC236}">
                <a16:creationId xmlns:a16="http://schemas.microsoft.com/office/drawing/2014/main" id="{6FBD5EEB-9786-8447-AA55-E62C0BB05756}"/>
              </a:ext>
            </a:extLst>
          </p:cNvPr>
          <p:cNvSpPr>
            <a:spLocks noGrp="1"/>
          </p:cNvSpPr>
          <p:nvPr>
            <p:ph type="body" sz="quarter" idx="15"/>
          </p:nvPr>
        </p:nvSpPr>
        <p:spPr>
          <a:xfrm>
            <a:off x="272085" y="1377609"/>
            <a:ext cx="11589952" cy="5480391"/>
          </a:xfrm>
        </p:spPr>
        <p:txBody>
          <a:bodyPr>
            <a:noAutofit/>
          </a:bodyPr>
          <a:lstStyle/>
          <a:p>
            <a:r>
              <a:rPr lang="en-US" sz="2800" b="0" dirty="0" smtClean="0"/>
              <a:t>Interpreter will be spotlighted &amp; Interpretation feature is turned on </a:t>
            </a:r>
          </a:p>
          <a:p>
            <a:pPr marL="0" indent="0">
              <a:buNone/>
            </a:pPr>
            <a:endParaRPr lang="en-US" sz="2800" b="0" dirty="0" smtClean="0"/>
          </a:p>
          <a:p>
            <a:r>
              <a:rPr lang="en-US" sz="2800" b="0" dirty="0" smtClean="0"/>
              <a:t>Recordings </a:t>
            </a:r>
            <a:r>
              <a:rPr lang="en-US" sz="2800" b="0" dirty="0"/>
              <a:t>and future trainings available on our </a:t>
            </a:r>
            <a:r>
              <a:rPr lang="en-US" sz="2800" b="0" dirty="0" smtClean="0"/>
              <a:t>website    </a:t>
            </a:r>
            <a:r>
              <a:rPr lang="en-US" sz="2800" b="0" dirty="0" smtClean="0">
                <a:hlinkClick r:id="rId3"/>
              </a:rPr>
              <a:t>https</a:t>
            </a:r>
            <a:r>
              <a:rPr lang="en-US" sz="2800" b="0" dirty="0">
                <a:hlinkClick r:id="rId3"/>
              </a:rPr>
              <a:t>://</a:t>
            </a:r>
            <a:r>
              <a:rPr lang="en-US" sz="2800" b="0" dirty="0" smtClean="0">
                <a:hlinkClick r:id="rId3"/>
              </a:rPr>
              <a:t>www.rit.edu/controller/community-practice</a:t>
            </a:r>
            <a:endParaRPr lang="en-US" sz="2800" b="0" dirty="0" smtClean="0"/>
          </a:p>
          <a:p>
            <a:pPr marL="0" indent="0">
              <a:buNone/>
            </a:pPr>
            <a:endParaRPr lang="en-US" sz="2800" b="0" dirty="0" smtClean="0"/>
          </a:p>
          <a:p>
            <a:r>
              <a:rPr lang="en-US" sz="2800" b="0" dirty="0" smtClean="0"/>
              <a:t>Please take the short survey that will be provided in chat to give us valuable feedback! </a:t>
            </a:r>
          </a:p>
          <a:p>
            <a:pPr marL="0" indent="0">
              <a:buNone/>
            </a:pPr>
            <a:r>
              <a:rPr lang="en-US" sz="2800" b="0" dirty="0"/>
              <a:t> </a:t>
            </a:r>
            <a:r>
              <a:rPr lang="en-US" sz="2800" b="0" dirty="0" smtClean="0"/>
              <a:t>   </a:t>
            </a:r>
            <a:r>
              <a:rPr lang="en-US" b="0" dirty="0">
                <a:hlinkClick r:id="rId4"/>
              </a:rPr>
              <a:t>https://</a:t>
            </a:r>
            <a:r>
              <a:rPr lang="en-US" b="0" dirty="0" smtClean="0">
                <a:hlinkClick r:id="rId4"/>
              </a:rPr>
              <a:t>rit.az1.qualtrics.com/jfe/form/SV_2lVhX4XNj2KTh42</a:t>
            </a:r>
            <a:endParaRPr lang="en-US" b="0" dirty="0" smtClean="0"/>
          </a:p>
          <a:p>
            <a:pPr marL="0" indent="0">
              <a:buNone/>
            </a:pPr>
            <a:endParaRPr lang="en-US" sz="2800" b="0" dirty="0" smtClean="0"/>
          </a:p>
          <a:p>
            <a:r>
              <a:rPr lang="en-US" sz="2800" b="0" dirty="0" smtClean="0"/>
              <a:t>Let’s meet </a:t>
            </a:r>
            <a:r>
              <a:rPr lang="en-US" sz="2800" b="0" dirty="0"/>
              <a:t>the SMEs for today!</a:t>
            </a:r>
          </a:p>
          <a:p>
            <a:endParaRPr lang="en-US" sz="2800" b="0" dirty="0" smtClean="0"/>
          </a:p>
        </p:txBody>
      </p:sp>
    </p:spTree>
    <p:extLst>
      <p:ext uri="{BB962C8B-B14F-4D97-AF65-F5344CB8AC3E}">
        <p14:creationId xmlns:p14="http://schemas.microsoft.com/office/powerpoint/2010/main" val="216030793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47E4DD1-D40B-4B42-B51F-F1537035B66B}"/>
              </a:ext>
            </a:extLst>
          </p:cNvPr>
          <p:cNvSpPr>
            <a:spLocks noGrp="1"/>
          </p:cNvSpPr>
          <p:nvPr>
            <p:ph type="body" sz="quarter" idx="10"/>
          </p:nvPr>
        </p:nvSpPr>
        <p:spPr/>
        <p:txBody>
          <a:bodyPr/>
          <a:lstStyle/>
          <a:p>
            <a:r>
              <a:rPr lang="en-US" dirty="0" smtClean="0"/>
              <a:t>Oracle Requisitions</a:t>
            </a:r>
          </a:p>
          <a:p>
            <a:endParaRPr lang="en-US" sz="2400" dirty="0" smtClean="0"/>
          </a:p>
          <a:p>
            <a:r>
              <a:rPr lang="en-US" sz="2400" dirty="0" smtClean="0">
                <a:solidFill>
                  <a:srgbClr val="FF0000"/>
                </a:solidFill>
              </a:rPr>
              <a:t>If you have not already, please take the training available in the Talent Roadmap.</a:t>
            </a:r>
            <a:endParaRPr lang="en-US" sz="2400" dirty="0">
              <a:solidFill>
                <a:srgbClr val="FF0000"/>
              </a:solidFill>
            </a:endParaRPr>
          </a:p>
        </p:txBody>
      </p:sp>
      <p:sp>
        <p:nvSpPr>
          <p:cNvPr id="13" name="Text Placeholder 12">
            <a:extLst>
              <a:ext uri="{FF2B5EF4-FFF2-40B4-BE49-F238E27FC236}">
                <a16:creationId xmlns:a16="http://schemas.microsoft.com/office/drawing/2014/main" id="{6A27FAA7-F329-074E-9844-C63B9EFE9F62}"/>
              </a:ext>
            </a:extLst>
          </p:cNvPr>
          <p:cNvSpPr>
            <a:spLocks noGrp="1"/>
          </p:cNvSpPr>
          <p:nvPr>
            <p:ph type="body" sz="quarter" idx="11"/>
          </p:nvPr>
        </p:nvSpPr>
        <p:spPr/>
        <p:txBody>
          <a:bodyPr/>
          <a:lstStyle/>
          <a:p>
            <a:r>
              <a:rPr lang="en-US" dirty="0" smtClean="0"/>
              <a:t>Top 5 Reasons a </a:t>
            </a:r>
            <a:r>
              <a:rPr lang="en-US" dirty="0" err="1" smtClean="0"/>
              <a:t>Req</a:t>
            </a:r>
            <a:r>
              <a:rPr lang="en-US" dirty="0" smtClean="0"/>
              <a:t> is Returned</a:t>
            </a:r>
            <a:endParaRPr lang="en-US" dirty="0"/>
          </a:p>
        </p:txBody>
      </p:sp>
      <p:sp>
        <p:nvSpPr>
          <p:cNvPr id="14" name="Text Placeholder 13">
            <a:extLst>
              <a:ext uri="{FF2B5EF4-FFF2-40B4-BE49-F238E27FC236}">
                <a16:creationId xmlns:a16="http://schemas.microsoft.com/office/drawing/2014/main" id="{DCEE6563-E065-C241-BDC8-B0E55B17D470}"/>
              </a:ext>
            </a:extLst>
          </p:cNvPr>
          <p:cNvSpPr>
            <a:spLocks noGrp="1"/>
          </p:cNvSpPr>
          <p:nvPr>
            <p:ph type="body" sz="quarter" idx="12"/>
          </p:nvPr>
        </p:nvSpPr>
        <p:spPr>
          <a:xfrm>
            <a:off x="4295924" y="2606655"/>
            <a:ext cx="7533337" cy="2949193"/>
          </a:xfrm>
        </p:spPr>
        <p:txBody>
          <a:bodyPr/>
          <a:lstStyle/>
          <a:p>
            <a:r>
              <a:rPr lang="en-US" dirty="0" smtClean="0"/>
              <a:t>No Attachments</a:t>
            </a:r>
          </a:p>
          <a:p>
            <a:r>
              <a:rPr lang="en-US" dirty="0" smtClean="0"/>
              <a:t>Unsigned Contracts</a:t>
            </a:r>
          </a:p>
          <a:p>
            <a:r>
              <a:rPr lang="en-US" dirty="0" smtClean="0"/>
              <a:t>Wrong line type used (Goods vs. Services)</a:t>
            </a:r>
          </a:p>
          <a:p>
            <a:r>
              <a:rPr lang="en-US" dirty="0" err="1" smtClean="0"/>
              <a:t>Req</a:t>
            </a:r>
            <a:r>
              <a:rPr lang="en-US" dirty="0" smtClean="0"/>
              <a:t> doesn’t match the quote</a:t>
            </a:r>
          </a:p>
          <a:p>
            <a:r>
              <a:rPr lang="en-US" dirty="0" smtClean="0"/>
              <a:t>Using a supplier who is not approved for branding materials (print/promo/apparel, </a:t>
            </a:r>
            <a:r>
              <a:rPr lang="en-US" dirty="0" err="1" smtClean="0"/>
              <a:t>etc</a:t>
            </a:r>
            <a:r>
              <a:rPr lang="en-US" dirty="0" smtClean="0"/>
              <a:t>)</a:t>
            </a:r>
            <a:endParaRPr lang="en-US" dirty="0"/>
          </a:p>
        </p:txBody>
      </p:sp>
      <p:sp>
        <p:nvSpPr>
          <p:cNvPr id="15" name="Text Placeholder 14">
            <a:extLst>
              <a:ext uri="{FF2B5EF4-FFF2-40B4-BE49-F238E27FC236}">
                <a16:creationId xmlns:a16="http://schemas.microsoft.com/office/drawing/2014/main" id="{347CB54C-74FC-E142-81D3-0FB5A1572F9B}"/>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248792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DE659B-426E-B64D-9DED-C303038A7C43}"/>
              </a:ext>
            </a:extLst>
          </p:cNvPr>
          <p:cNvSpPr>
            <a:spLocks noGrp="1"/>
          </p:cNvSpPr>
          <p:nvPr>
            <p:ph type="body" sz="quarter" idx="13"/>
          </p:nvPr>
        </p:nvSpPr>
        <p:spPr>
          <a:xfrm>
            <a:off x="0" y="5817326"/>
            <a:ext cx="12192000" cy="1095708"/>
          </a:xfrm>
        </p:spPr>
        <p:txBody>
          <a:bodyPr/>
          <a:lstStyle/>
          <a:p>
            <a:endParaRPr lang="en-US" dirty="0"/>
          </a:p>
        </p:txBody>
      </p:sp>
      <p:sp>
        <p:nvSpPr>
          <p:cNvPr id="6" name="Text Placeholder 5">
            <a:extLst>
              <a:ext uri="{FF2B5EF4-FFF2-40B4-BE49-F238E27FC236}">
                <a16:creationId xmlns:a16="http://schemas.microsoft.com/office/drawing/2014/main" id="{64A94BF1-8EFE-7F49-AF2F-0381DFCA27B2}"/>
              </a:ext>
            </a:extLst>
          </p:cNvPr>
          <p:cNvSpPr>
            <a:spLocks noGrp="1"/>
          </p:cNvSpPr>
          <p:nvPr>
            <p:ph type="body" sz="quarter" idx="14"/>
          </p:nvPr>
        </p:nvSpPr>
        <p:spPr>
          <a:xfrm>
            <a:off x="272085" y="648518"/>
            <a:ext cx="11589952" cy="638174"/>
          </a:xfrm>
        </p:spPr>
        <p:txBody>
          <a:bodyPr/>
          <a:lstStyle/>
          <a:p>
            <a:r>
              <a:rPr lang="en-US" dirty="0" smtClean="0"/>
              <a:t>Tips and Tricks</a:t>
            </a:r>
            <a:endParaRPr lang="en-US" dirty="0"/>
          </a:p>
        </p:txBody>
      </p:sp>
      <p:sp>
        <p:nvSpPr>
          <p:cNvPr id="7" name="Text Placeholder 6">
            <a:extLst>
              <a:ext uri="{FF2B5EF4-FFF2-40B4-BE49-F238E27FC236}">
                <a16:creationId xmlns:a16="http://schemas.microsoft.com/office/drawing/2014/main" id="{6FBD5EEB-9786-8447-AA55-E62C0BB05756}"/>
              </a:ext>
            </a:extLst>
          </p:cNvPr>
          <p:cNvSpPr>
            <a:spLocks noGrp="1"/>
          </p:cNvSpPr>
          <p:nvPr>
            <p:ph type="body" sz="quarter" idx="15"/>
          </p:nvPr>
        </p:nvSpPr>
        <p:spPr>
          <a:xfrm>
            <a:off x="272085" y="1286693"/>
            <a:ext cx="11589952" cy="4530634"/>
          </a:xfrm>
        </p:spPr>
        <p:txBody>
          <a:bodyPr/>
          <a:lstStyle/>
          <a:p>
            <a:r>
              <a:rPr lang="en-US" sz="2000" dirty="0" smtClean="0"/>
              <a:t>Invoices that are used as back up documentation do NOT get sent to AP.  That is up to you or your supplier to submit them with the PO # noted on it to accpay@rit.edu.</a:t>
            </a:r>
          </a:p>
          <a:p>
            <a:endParaRPr lang="en-US" sz="2000" dirty="0"/>
          </a:p>
          <a:p>
            <a:r>
              <a:rPr lang="en-US" sz="2000" dirty="0" smtClean="0"/>
              <a:t>Appropriate attachments are: Quotes, invoices, bid documents, contracts etc.  There is also a Purchasing 101 class on the Talent Roadmap that discusses the needed documents depending on what you are purchasing.</a:t>
            </a:r>
          </a:p>
          <a:p>
            <a:pPr marL="0" indent="0">
              <a:buNone/>
            </a:pPr>
            <a:endParaRPr lang="en-US" sz="2000" dirty="0" smtClean="0"/>
          </a:p>
          <a:p>
            <a:r>
              <a:rPr lang="en-US" sz="2000" dirty="0" smtClean="0"/>
              <a:t>In the attachment section, you can add a note to your supplier.  This is important if you want your item delivered somewhere other than Central Receiving. </a:t>
            </a:r>
          </a:p>
          <a:p>
            <a:endParaRPr lang="en-US" sz="2000" dirty="0" smtClean="0"/>
          </a:p>
          <a:p>
            <a:r>
              <a:rPr lang="en-US" sz="2000" dirty="0" smtClean="0"/>
              <a:t>Be aware of where your cursor is PRIOR to starting to do an attachment.  Attachments should be done at the “header level” so that your approver can view them. DO NOT PUBLISH TO CATALOG.</a:t>
            </a:r>
            <a:endParaRPr lang="en-US" sz="2000" dirty="0"/>
          </a:p>
        </p:txBody>
      </p:sp>
    </p:spTree>
    <p:extLst>
      <p:ext uri="{BB962C8B-B14F-4D97-AF65-F5344CB8AC3E}">
        <p14:creationId xmlns:p14="http://schemas.microsoft.com/office/powerpoint/2010/main" val="85593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Attachments/Notes</a:t>
            </a:r>
          </a:p>
          <a:p>
            <a:endParaRPr lang="en-US" dirty="0"/>
          </a:p>
          <a:p>
            <a:endParaRPr lang="en-US" dirty="0" smtClean="0"/>
          </a:p>
          <a:p>
            <a:endParaRPr lang="en-US" dirty="0"/>
          </a:p>
          <a:p>
            <a:r>
              <a:rPr lang="en-US" dirty="0" smtClean="0"/>
              <a:t>             </a:t>
            </a:r>
            <a:r>
              <a:rPr lang="en-US" dirty="0" smtClean="0">
                <a:solidFill>
                  <a:srgbClr val="FF0000"/>
                </a:solidFill>
              </a:rPr>
              <a:t>Not needed</a:t>
            </a:r>
            <a:endParaRPr lang="en-US" dirty="0">
              <a:solidFill>
                <a:srgbClr val="FF0000"/>
              </a:solidFill>
            </a:endParaRPr>
          </a:p>
        </p:txBody>
      </p:sp>
      <p:sp>
        <p:nvSpPr>
          <p:cNvPr id="4" name="Text Placeholder 3"/>
          <p:cNvSpPr>
            <a:spLocks noGrp="1"/>
          </p:cNvSpPr>
          <p:nvPr>
            <p:ph type="body" sz="quarter" idx="15"/>
          </p:nvPr>
        </p:nvSpPr>
        <p:spPr>
          <a:xfrm>
            <a:off x="6374017" y="1672816"/>
            <a:ext cx="8819599" cy="2695984"/>
          </a:xfrm>
        </p:spPr>
        <p:txBody>
          <a:bodyPr/>
          <a:lstStyle/>
          <a:p>
            <a:endParaRPr lang="en-US" dirty="0"/>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06" y="542603"/>
            <a:ext cx="7242194" cy="495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145594" y="4203290"/>
            <a:ext cx="2529348" cy="4498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734232" y="4063181"/>
            <a:ext cx="2234381" cy="3056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672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Cursor placement for attachments</a:t>
            </a:r>
            <a:endParaRPr lang="en-US" dirty="0"/>
          </a:p>
        </p:txBody>
      </p:sp>
      <p:sp>
        <p:nvSpPr>
          <p:cNvPr id="4" name="Text Placeholder 3"/>
          <p:cNvSpPr>
            <a:spLocks noGrp="1"/>
          </p:cNvSpPr>
          <p:nvPr>
            <p:ph type="body" sz="quarter" idx="15"/>
          </p:nvPr>
        </p:nvSpPr>
        <p:spPr/>
        <p:txBody>
          <a:bodyPr/>
          <a:lstStyle/>
          <a:p>
            <a:pPr marL="0" indent="0">
              <a:buNone/>
            </a:pPr>
            <a:r>
              <a:rPr lang="en-US" dirty="0" smtClean="0">
                <a:solidFill>
                  <a:srgbClr val="FF0000"/>
                </a:solidFill>
              </a:rPr>
              <a:t>Header</a:t>
            </a:r>
            <a:endParaRPr lang="en-US" dirty="0">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966" y="2011680"/>
            <a:ext cx="5290457" cy="350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22726" y="2119449"/>
            <a:ext cx="4981439" cy="5910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a:off x="1685109" y="2253343"/>
            <a:ext cx="418011" cy="2220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691581" y="2374490"/>
            <a:ext cx="553064" cy="1991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91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DE659B-426E-B64D-9DED-C303038A7C43}"/>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64A94BF1-8EFE-7F49-AF2F-0381DFCA27B2}"/>
              </a:ext>
            </a:extLst>
          </p:cNvPr>
          <p:cNvSpPr>
            <a:spLocks noGrp="1"/>
          </p:cNvSpPr>
          <p:nvPr>
            <p:ph type="body" sz="quarter" idx="14"/>
          </p:nvPr>
        </p:nvSpPr>
        <p:spPr/>
        <p:txBody>
          <a:bodyPr/>
          <a:lstStyle/>
          <a:p>
            <a:r>
              <a:rPr lang="en-US" dirty="0" smtClean="0"/>
              <a:t>Tips and Tricks</a:t>
            </a:r>
            <a:endParaRPr lang="en-US" dirty="0"/>
          </a:p>
        </p:txBody>
      </p:sp>
      <p:sp>
        <p:nvSpPr>
          <p:cNvPr id="7" name="Text Placeholder 6">
            <a:extLst>
              <a:ext uri="{FF2B5EF4-FFF2-40B4-BE49-F238E27FC236}">
                <a16:creationId xmlns:a16="http://schemas.microsoft.com/office/drawing/2014/main" id="{6FBD5EEB-9786-8447-AA55-E62C0BB05756}"/>
              </a:ext>
            </a:extLst>
          </p:cNvPr>
          <p:cNvSpPr>
            <a:spLocks noGrp="1"/>
          </p:cNvSpPr>
          <p:nvPr>
            <p:ph type="body" sz="quarter" idx="15"/>
          </p:nvPr>
        </p:nvSpPr>
        <p:spPr/>
        <p:txBody>
          <a:bodyPr/>
          <a:lstStyle/>
          <a:p>
            <a:r>
              <a:rPr lang="en-US" sz="2000" dirty="0" smtClean="0"/>
              <a:t>The Notes to Buyer field is important for sharing details with us.  Such as “Please send to: </a:t>
            </a:r>
            <a:r>
              <a:rPr lang="en-US" sz="2000" dirty="0" smtClean="0">
                <a:hlinkClick r:id="rId2"/>
              </a:rPr>
              <a:t>xxx@xxx.com</a:t>
            </a:r>
            <a:r>
              <a:rPr lang="en-US" sz="2000" dirty="0" smtClean="0"/>
              <a:t>” Or “Please add to PO XXXXX” for those </a:t>
            </a:r>
            <a:r>
              <a:rPr lang="en-US" sz="2000" dirty="0" err="1" smtClean="0"/>
              <a:t>reqs</a:t>
            </a:r>
            <a:r>
              <a:rPr lang="en-US" sz="2000" dirty="0" smtClean="0"/>
              <a:t> that are being created to add funds.</a:t>
            </a:r>
          </a:p>
          <a:p>
            <a:endParaRPr lang="en-US" sz="2000" dirty="0" smtClean="0"/>
          </a:p>
          <a:p>
            <a:r>
              <a:rPr lang="en-US" sz="2000" dirty="0"/>
              <a:t>If a prepayment is required, you MUST note that in the description</a:t>
            </a:r>
            <a:r>
              <a:rPr lang="en-US" sz="2000" dirty="0" smtClean="0"/>
              <a:t>.</a:t>
            </a:r>
          </a:p>
          <a:p>
            <a:endParaRPr lang="en-US" sz="2000" dirty="0" smtClean="0"/>
          </a:p>
          <a:p>
            <a:r>
              <a:rPr lang="en-US" sz="2000" dirty="0" smtClean="0"/>
              <a:t>When creating a </a:t>
            </a:r>
            <a:r>
              <a:rPr lang="en-US" sz="2000" dirty="0" err="1" smtClean="0"/>
              <a:t>req</a:t>
            </a:r>
            <a:r>
              <a:rPr lang="en-US" sz="2000" dirty="0" smtClean="0"/>
              <a:t>, the line description must have the quote # noted AND part numbers if applicable.  Do NOT include long notes to the supplier in the line description, please use the Attachment field for notes.</a:t>
            </a:r>
          </a:p>
          <a:p>
            <a:endParaRPr lang="en-US" sz="2000" dirty="0"/>
          </a:p>
          <a:p>
            <a:r>
              <a:rPr lang="en-US" sz="2000" dirty="0" smtClean="0"/>
              <a:t>The green plus sign under the toolbar can be used for adding lines.</a:t>
            </a:r>
          </a:p>
          <a:p>
            <a:endParaRPr lang="en-US" sz="2400" dirty="0" smtClean="0"/>
          </a:p>
        </p:txBody>
      </p:sp>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971" y="2387943"/>
            <a:ext cx="3714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988418" y="2708563"/>
            <a:ext cx="1188720" cy="387405"/>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738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IT">
  <a:themeElements>
    <a:clrScheme name="RIT">
      <a:dk1>
        <a:srgbClr val="000000"/>
      </a:dk1>
      <a:lt1>
        <a:srgbClr val="FFFFFF"/>
      </a:lt1>
      <a:dk2>
        <a:srgbClr val="6F706F"/>
      </a:dk2>
      <a:lt2>
        <a:srgbClr val="E7E6E6"/>
      </a:lt2>
      <a:accent1>
        <a:srgbClr val="F66900"/>
      </a:accent1>
      <a:accent2>
        <a:srgbClr val="F6BD00"/>
      </a:accent2>
      <a:accent3>
        <a:srgbClr val="C4D500"/>
      </a:accent3>
      <a:accent4>
        <a:srgbClr val="009CBD"/>
      </a:accent4>
      <a:accent5>
        <a:srgbClr val="7D54C7"/>
      </a:accent5>
      <a:accent6>
        <a:srgbClr val="70AD47"/>
      </a:accent6>
      <a:hlink>
        <a:srgbClr val="D64900"/>
      </a:hlink>
      <a:folHlink>
        <a:srgbClr val="7174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8FFB28B-F076-4E40-BF0B-9C16B0EEF0DD}" vid="{3F5CE8B1-EC8E-4DD7-99B2-B637681091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733</TotalTime>
  <Words>718</Words>
  <Application>Microsoft Office PowerPoint</Application>
  <PresentationFormat>Widescreen</PresentationFormat>
  <Paragraphs>85</Paragraphs>
  <Slides>15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Gothic</vt:lpstr>
      <vt:lpstr>Arial</vt:lpstr>
      <vt:lpstr>Calibri</vt:lpstr>
      <vt:lpstr>Georgia</vt:lpstr>
      <vt:lpstr>Gill Sans</vt:lpstr>
      <vt:lpstr>Lucida Sans</vt:lpstr>
      <vt:lpstr>Montserrat Light</vt:lpstr>
      <vt:lpstr>System Font Regular</vt:lpstr>
      <vt:lpstr>Wingdings</vt:lpstr>
      <vt:lpstr>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Lupo</dc:creator>
  <cp:lastModifiedBy>Rachel Guy</cp:lastModifiedBy>
  <cp:revision>31</cp:revision>
  <cp:lastPrinted>2018-04-25T02:50:23Z</cp:lastPrinted>
  <dcterms:created xsi:type="dcterms:W3CDTF">2024-04-13T17:36:01Z</dcterms:created>
  <dcterms:modified xsi:type="dcterms:W3CDTF">2024-04-18T13:43:39Z</dcterms:modified>
</cp:coreProperties>
</file>