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Lst>
  <p:notesMasterIdLst>
    <p:notesMasterId r:id="rId31"/>
  </p:notesMasterIdLst>
  <p:handoutMasterIdLst>
    <p:handoutMasterId r:id="rId32"/>
  </p:handoutMasterIdLst>
  <p:sldIdLst>
    <p:sldId id="256" r:id="rId2"/>
    <p:sldId id="258" r:id="rId3"/>
    <p:sldId id="264" r:id="rId4"/>
    <p:sldId id="307" r:id="rId5"/>
    <p:sldId id="279" r:id="rId6"/>
    <p:sldId id="291" r:id="rId7"/>
    <p:sldId id="292" r:id="rId8"/>
    <p:sldId id="293" r:id="rId9"/>
    <p:sldId id="280" r:id="rId10"/>
    <p:sldId id="295" r:id="rId11"/>
    <p:sldId id="296" r:id="rId12"/>
    <p:sldId id="297" r:id="rId13"/>
    <p:sldId id="298" r:id="rId14"/>
    <p:sldId id="299" r:id="rId15"/>
    <p:sldId id="270" r:id="rId16"/>
    <p:sldId id="272" r:id="rId17"/>
    <p:sldId id="273" r:id="rId18"/>
    <p:sldId id="274" r:id="rId19"/>
    <p:sldId id="276" r:id="rId20"/>
    <p:sldId id="277" r:id="rId21"/>
    <p:sldId id="278" r:id="rId22"/>
    <p:sldId id="281" r:id="rId23"/>
    <p:sldId id="300" r:id="rId24"/>
    <p:sldId id="301" r:id="rId25"/>
    <p:sldId id="302" r:id="rId26"/>
    <p:sldId id="303" r:id="rId27"/>
    <p:sldId id="304" r:id="rId28"/>
    <p:sldId id="305" r:id="rId29"/>
    <p:sldId id="306" r:id="rId30"/>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C0E3563-C2AF-044A-8D9B-13463D2643B3}">
          <p14:sldIdLst>
            <p14:sldId id="256"/>
            <p14:sldId id="258"/>
            <p14:sldId id="264"/>
            <p14:sldId id="307"/>
            <p14:sldId id="279"/>
            <p14:sldId id="291"/>
            <p14:sldId id="292"/>
            <p14:sldId id="293"/>
            <p14:sldId id="280"/>
            <p14:sldId id="295"/>
            <p14:sldId id="296"/>
            <p14:sldId id="297"/>
            <p14:sldId id="298"/>
            <p14:sldId id="299"/>
            <p14:sldId id="270"/>
            <p14:sldId id="272"/>
            <p14:sldId id="273"/>
            <p14:sldId id="274"/>
            <p14:sldId id="276"/>
            <p14:sldId id="277"/>
            <p14:sldId id="278"/>
            <p14:sldId id="281"/>
            <p14:sldId id="300"/>
            <p14:sldId id="301"/>
            <p14:sldId id="302"/>
            <p14:sldId id="303"/>
            <p14:sldId id="304"/>
            <p14:sldId id="305"/>
            <p14:sldId id="30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64900"/>
    <a:srgbClr val="D95E00"/>
    <a:srgbClr val="E46102"/>
    <a:srgbClr val="EEEEEE"/>
    <a:srgbClr val="E56618"/>
    <a:srgbClr val="EF6F2A"/>
    <a:srgbClr val="68696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8632"/>
  </p:normalViewPr>
  <p:slideViewPr>
    <p:cSldViewPr snapToGrid="0" snapToObjects="1">
      <p:cViewPr varScale="1">
        <p:scale>
          <a:sx n="113" d="100"/>
          <a:sy n="113" d="100"/>
        </p:scale>
        <p:origin x="486"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238" d="100"/>
          <a:sy n="238" d="100"/>
        </p:scale>
        <p:origin x="641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333BD0-7962-B04A-8E72-AD5168F631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36B94C6-1659-0D42-8942-DAD6793A09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9C6931-D0F6-AB40-9D7F-95567148A5C2}" type="datetimeFigureOut">
              <a:rPr lang="en-US" smtClean="0"/>
              <a:t>1/20/2025</a:t>
            </a:fld>
            <a:endParaRPr lang="en-US" dirty="0"/>
          </a:p>
        </p:txBody>
      </p:sp>
      <p:sp>
        <p:nvSpPr>
          <p:cNvPr id="4" name="Footer Placeholder 3">
            <a:extLst>
              <a:ext uri="{FF2B5EF4-FFF2-40B4-BE49-F238E27FC236}">
                <a16:creationId xmlns:a16="http://schemas.microsoft.com/office/drawing/2014/main" id="{8BE64BEA-E2E4-BF48-8CF7-45787CAA5A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939BBDE-4EF8-F14C-8AE0-73BF9B0C33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F64436-003E-284C-9347-5BCE37456516}" type="slidenum">
              <a:rPr lang="en-US" smtClean="0"/>
              <a:t>‹#›</a:t>
            </a:fld>
            <a:endParaRPr lang="en-US" dirty="0"/>
          </a:p>
        </p:txBody>
      </p:sp>
    </p:spTree>
    <p:extLst>
      <p:ext uri="{BB962C8B-B14F-4D97-AF65-F5344CB8AC3E}">
        <p14:creationId xmlns:p14="http://schemas.microsoft.com/office/powerpoint/2010/main" val="2373338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6C18F2-6801-5147-A332-A6E1C7D69D18}" type="datetimeFigureOut">
              <a:rPr lang="en-US" smtClean="0"/>
              <a:t>1/20/2025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CF60EF-C37D-4D44-90AD-6140AB570E45}" type="slidenum">
              <a:rPr lang="en-US" smtClean="0"/>
              <a:t>‹#›</a:t>
            </a:fld>
            <a:endParaRPr lang="en-US" dirty="0"/>
          </a:p>
        </p:txBody>
      </p:sp>
    </p:spTree>
    <p:extLst>
      <p:ext uri="{BB962C8B-B14F-4D97-AF65-F5344CB8AC3E}">
        <p14:creationId xmlns:p14="http://schemas.microsoft.com/office/powerpoint/2010/main" val="1818248317"/>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17</a:t>
            </a:fld>
            <a:endParaRPr lang="en-US" dirty="0"/>
          </a:p>
        </p:txBody>
      </p:sp>
    </p:spTree>
    <p:extLst>
      <p:ext uri="{BB962C8B-B14F-4D97-AF65-F5344CB8AC3E}">
        <p14:creationId xmlns:p14="http://schemas.microsoft.com/office/powerpoint/2010/main" val="92072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RIT uses the same last 4 digits to show there is a relationship</a:t>
            </a:r>
            <a:r>
              <a:rPr lang="en-US" baseline="0" dirty="0" smtClean="0"/>
              <a:t> between the 2 accounts</a:t>
            </a:r>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18</a:t>
            </a:fld>
            <a:endParaRPr lang="en-US" dirty="0"/>
          </a:p>
        </p:txBody>
      </p:sp>
    </p:spTree>
    <p:extLst>
      <p:ext uri="{BB962C8B-B14F-4D97-AF65-F5344CB8AC3E}">
        <p14:creationId xmlns:p14="http://schemas.microsoft.com/office/powerpoint/2010/main" val="2751508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costs need to be associated</a:t>
            </a:r>
            <a:r>
              <a:rPr lang="en-US" baseline="0" dirty="0" smtClean="0"/>
              <a:t> with an individual participant</a:t>
            </a:r>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20</a:t>
            </a:fld>
            <a:endParaRPr lang="en-US" dirty="0"/>
          </a:p>
        </p:txBody>
      </p:sp>
    </p:spTree>
    <p:extLst>
      <p:ext uri="{BB962C8B-B14F-4D97-AF65-F5344CB8AC3E}">
        <p14:creationId xmlns:p14="http://schemas.microsoft.com/office/powerpoint/2010/main" val="2144183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Payments to employees</a:t>
            </a:r>
          </a:p>
          <a:p>
            <a:r>
              <a:rPr lang="en-US" sz="1600" dirty="0" smtClean="0"/>
              <a:t>Travel for project PI or project staff </a:t>
            </a:r>
          </a:p>
          <a:p>
            <a:r>
              <a:rPr lang="en-US" sz="1600" dirty="0" smtClean="0"/>
              <a:t>Travel for collaborators or consultants for purpose other than the training event or conference  </a:t>
            </a:r>
          </a:p>
          <a:p>
            <a:r>
              <a:rPr lang="en-US" sz="1600" dirty="0" smtClean="0"/>
              <a:t>Multi-purpose travel – I.e., to perform research in addition to attending a project related meeting</a:t>
            </a:r>
          </a:p>
          <a:p>
            <a:r>
              <a:rPr lang="en-US" sz="1600" dirty="0" smtClean="0"/>
              <a:t>Event support cost not made on behalf of or paid to participants – Event support costs include rentals, media equipment rentals, food or refreshments – Usually, meals and refreshments are covered by the conference registration fees • </a:t>
            </a:r>
          </a:p>
          <a:p>
            <a:r>
              <a:rPr lang="en-US" sz="1600" dirty="0" smtClean="0"/>
              <a:t>Expenses related to meetings of an administrative nature • </a:t>
            </a:r>
          </a:p>
          <a:p>
            <a:r>
              <a:rPr lang="en-US" sz="1600" dirty="0" smtClean="0"/>
              <a:t>Human subject fees • </a:t>
            </a:r>
          </a:p>
          <a:p>
            <a:r>
              <a:rPr lang="en-US" sz="1600" dirty="0" smtClean="0"/>
              <a:t>Honoraria paid to a guest speaker or lecturer </a:t>
            </a:r>
            <a:endParaRPr lang="en-US" sz="1600" dirty="0"/>
          </a:p>
        </p:txBody>
      </p:sp>
      <p:sp>
        <p:nvSpPr>
          <p:cNvPr id="4" name="Slide Number Placeholder 3"/>
          <p:cNvSpPr>
            <a:spLocks noGrp="1"/>
          </p:cNvSpPr>
          <p:nvPr>
            <p:ph type="sldNum" sz="quarter" idx="10"/>
          </p:nvPr>
        </p:nvSpPr>
        <p:spPr/>
        <p:txBody>
          <a:bodyPr/>
          <a:lstStyle/>
          <a:p>
            <a:fld id="{8DCF60EF-C37D-4D44-90AD-6140AB570E45}" type="slidenum">
              <a:rPr lang="en-US" smtClean="0"/>
              <a:t>21</a:t>
            </a:fld>
            <a:endParaRPr lang="en-US" dirty="0"/>
          </a:p>
        </p:txBody>
      </p:sp>
    </p:spTree>
    <p:extLst>
      <p:ext uri="{BB962C8B-B14F-4D97-AF65-F5344CB8AC3E}">
        <p14:creationId xmlns:p14="http://schemas.microsoft.com/office/powerpoint/2010/main" val="4216621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65779A-B719-7C4A-A375-C5C366FBD8FB}"/>
              </a:ext>
            </a:extLst>
          </p:cNvPr>
          <p:cNvSpPr/>
          <p:nvPr userDrawn="1"/>
        </p:nvSpPr>
        <p:spPr>
          <a:xfrm>
            <a:off x="0" y="0"/>
            <a:ext cx="12192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nip Diagonal Corner Rectangle 12">
            <a:extLst>
              <a:ext uri="{FF2B5EF4-FFF2-40B4-BE49-F238E27FC236}">
                <a16:creationId xmlns:a16="http://schemas.microsoft.com/office/drawing/2014/main" id="{020C264A-7DBD-3748-8BA6-B822004C3BA9}"/>
              </a:ext>
            </a:extLst>
          </p:cNvPr>
          <p:cNvSpPr/>
          <p:nvPr userDrawn="1"/>
        </p:nvSpPr>
        <p:spPr>
          <a:xfrm>
            <a:off x="-1380888" y="-725215"/>
            <a:ext cx="5874927" cy="5874927"/>
          </a:xfrm>
          <a:prstGeom prst="snip2DiagRect">
            <a:avLst>
              <a:gd name="adj1" fmla="val 0"/>
              <a:gd name="adj2"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Snip Diagonal Corner Rectangle 13">
            <a:extLst>
              <a:ext uri="{FF2B5EF4-FFF2-40B4-BE49-F238E27FC236}">
                <a16:creationId xmlns:a16="http://schemas.microsoft.com/office/drawing/2014/main" id="{BB4E24D9-CB30-8C40-A9E1-E4F331742399}"/>
              </a:ext>
            </a:extLst>
          </p:cNvPr>
          <p:cNvSpPr/>
          <p:nvPr userDrawn="1"/>
        </p:nvSpPr>
        <p:spPr>
          <a:xfrm>
            <a:off x="1216990" y="1053318"/>
            <a:ext cx="5874927" cy="5874927"/>
          </a:xfrm>
          <a:prstGeom prst="snip2DiagRect">
            <a:avLst>
              <a:gd name="adj1" fmla="val 0"/>
              <a:gd name="adj2" fmla="val 50000"/>
            </a:avLst>
          </a:prstGeom>
          <a:solidFill>
            <a:srgbClr val="FC6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32C1E5DA-5453-0448-B4B2-2DAB14963FA3}"/>
              </a:ext>
            </a:extLst>
          </p:cNvPr>
          <p:cNvPicPr>
            <a:picLocks noChangeAspect="1"/>
          </p:cNvPicPr>
          <p:nvPr userDrawn="1"/>
        </p:nvPicPr>
        <p:blipFill>
          <a:blip r:embed="rId2">
            <a:alphaModFix amt="50000"/>
          </a:blip>
          <a:stretch>
            <a:fillRect/>
          </a:stretch>
        </p:blipFill>
        <p:spPr>
          <a:xfrm>
            <a:off x="1216990" y="1053318"/>
            <a:ext cx="3276600" cy="4089400"/>
          </a:xfrm>
          <a:prstGeom prst="rect">
            <a:avLst/>
          </a:prstGeom>
        </p:spPr>
      </p:pic>
      <p:sp>
        <p:nvSpPr>
          <p:cNvPr id="21" name="Text Placeholder 18">
            <a:extLst>
              <a:ext uri="{FF2B5EF4-FFF2-40B4-BE49-F238E27FC236}">
                <a16:creationId xmlns:a16="http://schemas.microsoft.com/office/drawing/2014/main" id="{E225A074-EFE6-D641-B858-30CD0522553E}"/>
              </a:ext>
            </a:extLst>
          </p:cNvPr>
          <p:cNvSpPr>
            <a:spLocks noGrp="1"/>
          </p:cNvSpPr>
          <p:nvPr>
            <p:ph type="body" sz="quarter" idx="16" hasCustomPrompt="1"/>
          </p:nvPr>
        </p:nvSpPr>
        <p:spPr>
          <a:xfrm>
            <a:off x="0" y="5532754"/>
            <a:ext cx="12192000" cy="1346199"/>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pic>
        <p:nvPicPr>
          <p:cNvPr id="10" name="Picture 9">
            <a:extLst>
              <a:ext uri="{FF2B5EF4-FFF2-40B4-BE49-F238E27FC236}">
                <a16:creationId xmlns:a16="http://schemas.microsoft.com/office/drawing/2014/main" id="{909AEDF4-372E-2B4D-9DAD-C322D7FC3796}"/>
              </a:ext>
            </a:extLst>
          </p:cNvPr>
          <p:cNvPicPr>
            <a:picLocks noChangeAspect="1"/>
          </p:cNvPicPr>
          <p:nvPr userDrawn="1"/>
        </p:nvPicPr>
        <p:blipFill>
          <a:blip r:embed="rId3"/>
          <a:stretch>
            <a:fillRect/>
          </a:stretch>
        </p:blipFill>
        <p:spPr>
          <a:xfrm>
            <a:off x="11348959" y="145901"/>
            <a:ext cx="601912" cy="229944"/>
          </a:xfrm>
          <a:prstGeom prst="rect">
            <a:avLst/>
          </a:prstGeom>
        </p:spPr>
      </p:pic>
      <p:sp>
        <p:nvSpPr>
          <p:cNvPr id="9" name="Title 1">
            <a:extLst>
              <a:ext uri="{FF2B5EF4-FFF2-40B4-BE49-F238E27FC236}">
                <a16:creationId xmlns:a16="http://schemas.microsoft.com/office/drawing/2014/main" id="{26F887FA-537A-814D-A61F-4377E6C2AC8D}"/>
              </a:ext>
            </a:extLst>
          </p:cNvPr>
          <p:cNvSpPr>
            <a:spLocks noGrp="1"/>
          </p:cNvSpPr>
          <p:nvPr>
            <p:ph type="title" hasCustomPrompt="1"/>
          </p:nvPr>
        </p:nvSpPr>
        <p:spPr>
          <a:xfrm>
            <a:off x="1277095" y="1193883"/>
            <a:ext cx="9434083" cy="2713837"/>
          </a:xfrm>
          <a:prstGeom prst="rect">
            <a:avLst/>
          </a:prstGeom>
          <a:noFill/>
        </p:spPr>
        <p:txBody>
          <a:bodyPr/>
          <a:lstStyle>
            <a:lvl1pPr marL="182880" algn="l">
              <a:defRPr sz="5867" b="1" i="0" baseline="0">
                <a:solidFill>
                  <a:schemeClr val="bg1"/>
                </a:solidFill>
              </a:defRPr>
            </a:lvl1pPr>
          </a:lstStyle>
          <a:p>
            <a:r>
              <a:rPr lang="en-US" dirty="0"/>
              <a:t>Click to add Presentation </a:t>
            </a:r>
            <a:br>
              <a:rPr lang="en-US" dirty="0"/>
            </a:br>
            <a:r>
              <a:rPr lang="en-US" dirty="0"/>
              <a:t>Title</a:t>
            </a:r>
          </a:p>
        </p:txBody>
      </p:sp>
      <p:sp>
        <p:nvSpPr>
          <p:cNvPr id="12" name="Text Placeholder 11">
            <a:extLst>
              <a:ext uri="{FF2B5EF4-FFF2-40B4-BE49-F238E27FC236}">
                <a16:creationId xmlns:a16="http://schemas.microsoft.com/office/drawing/2014/main" id="{7E8323FE-E7B1-1F44-9745-0F8EFFDBDF9C}"/>
              </a:ext>
            </a:extLst>
          </p:cNvPr>
          <p:cNvSpPr>
            <a:spLocks noGrp="1"/>
          </p:cNvSpPr>
          <p:nvPr>
            <p:ph type="body" sz="quarter" idx="17" hasCustomPrompt="1"/>
          </p:nvPr>
        </p:nvSpPr>
        <p:spPr>
          <a:xfrm>
            <a:off x="6450447" y="4344682"/>
            <a:ext cx="3800475" cy="415925"/>
          </a:xfrm>
          <a:prstGeom prst="rect">
            <a:avLst/>
          </a:prstGeom>
        </p:spPr>
        <p:txBody>
          <a:bodyPr/>
          <a:lstStyle>
            <a:lvl1pPr marL="0" indent="0">
              <a:buFontTx/>
              <a:buNone/>
              <a:defRPr sz="2200" b="1" i="0" baseline="0">
                <a:solidFill>
                  <a:schemeClr val="bg1"/>
                </a:solidFill>
              </a:defRPr>
            </a:lvl1pPr>
          </a:lstStyle>
          <a:p>
            <a:pPr lvl="0"/>
            <a:r>
              <a:rPr lang="en-US" dirty="0"/>
              <a:t>Click to add Subhead</a:t>
            </a:r>
          </a:p>
        </p:txBody>
      </p:sp>
      <p:sp>
        <p:nvSpPr>
          <p:cNvPr id="22" name="Text Placeholder 11">
            <a:extLst>
              <a:ext uri="{FF2B5EF4-FFF2-40B4-BE49-F238E27FC236}">
                <a16:creationId xmlns:a16="http://schemas.microsoft.com/office/drawing/2014/main" id="{4F33997F-9275-5A47-AE72-28E56ED6D4B2}"/>
              </a:ext>
            </a:extLst>
          </p:cNvPr>
          <p:cNvSpPr>
            <a:spLocks noGrp="1"/>
          </p:cNvSpPr>
          <p:nvPr>
            <p:ph type="body" sz="quarter" idx="18" hasCustomPrompt="1"/>
          </p:nvPr>
        </p:nvSpPr>
        <p:spPr>
          <a:xfrm>
            <a:off x="6450446" y="4846579"/>
            <a:ext cx="3800475" cy="415925"/>
          </a:xfrm>
          <a:prstGeom prst="rect">
            <a:avLst/>
          </a:prstGeom>
        </p:spPr>
        <p:txBody>
          <a:bodyPr/>
          <a:lstStyle>
            <a:lvl1pPr marL="0" indent="0">
              <a:buFontTx/>
              <a:buNone/>
              <a:defRPr sz="2200" b="0" i="0" baseline="0">
                <a:solidFill>
                  <a:schemeClr val="bg1"/>
                </a:solidFill>
              </a:defRPr>
            </a:lvl1pPr>
          </a:lstStyle>
          <a:p>
            <a:pPr lvl="0"/>
            <a:r>
              <a:rPr lang="en-US" dirty="0"/>
              <a:t>Click to add Subhead</a:t>
            </a:r>
          </a:p>
        </p:txBody>
      </p:sp>
    </p:spTree>
    <p:extLst>
      <p:ext uri="{BB962C8B-B14F-4D97-AF65-F5344CB8AC3E}">
        <p14:creationId xmlns:p14="http://schemas.microsoft.com/office/powerpoint/2010/main" val="2443357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227BE32-0205-E84F-BDBB-EF6467178775}"/>
              </a:ext>
            </a:extLst>
          </p:cNvPr>
          <p:cNvSpPr>
            <a:spLocks noGrp="1"/>
          </p:cNvSpPr>
          <p:nvPr>
            <p:ph type="body" sz="quarter" idx="11" hasCustomPrompt="1"/>
          </p:nvPr>
        </p:nvSpPr>
        <p:spPr>
          <a:xfrm>
            <a:off x="4336704" y="1741012"/>
            <a:ext cx="7525333" cy="622904"/>
          </a:xfrm>
          <a:prstGeom prst="rect">
            <a:avLst/>
          </a:prstGeom>
        </p:spPr>
        <p:txBody>
          <a:bodyPr/>
          <a:lstStyle>
            <a:lvl1pPr marL="0" indent="0">
              <a:buNone/>
              <a:defRPr sz="3200" b="1"/>
            </a:lvl1pPr>
          </a:lstStyle>
          <a:p>
            <a:pPr lvl="0"/>
            <a:r>
              <a:rPr lang="en-US" dirty="0"/>
              <a:t>Click to add Subhead</a:t>
            </a:r>
          </a:p>
        </p:txBody>
      </p:sp>
      <p:sp>
        <p:nvSpPr>
          <p:cNvPr id="17" name="Text Placeholder 16">
            <a:extLst>
              <a:ext uri="{FF2B5EF4-FFF2-40B4-BE49-F238E27FC236}">
                <a16:creationId xmlns:a16="http://schemas.microsoft.com/office/drawing/2014/main" id="{7076F031-AF81-DC40-9A1C-C60C9367241C}"/>
              </a:ext>
            </a:extLst>
          </p:cNvPr>
          <p:cNvSpPr>
            <a:spLocks noGrp="1"/>
          </p:cNvSpPr>
          <p:nvPr>
            <p:ph type="body" sz="quarter" idx="12" hasCustomPrompt="1"/>
          </p:nvPr>
        </p:nvSpPr>
        <p:spPr>
          <a:xfrm>
            <a:off x="4328701" y="2560825"/>
            <a:ext cx="7533337" cy="2949193"/>
          </a:xfrm>
          <a:prstGeom prst="rect">
            <a:avLst/>
          </a:prstGeom>
        </p:spPr>
        <p:txBody>
          <a:bodyPr/>
          <a:lstStyle>
            <a:lvl1pPr marL="304792" indent="-296326">
              <a:buClr>
                <a:schemeClr val="accent1"/>
              </a:buClr>
              <a:buSzPct val="100000"/>
              <a:buFont typeface="Wingdings" pitchFamily="2" charset="2"/>
              <a:buChar char="§"/>
              <a:tabLst/>
              <a:defRPr sz="2667"/>
            </a:lvl1pPr>
            <a:lvl2pPr marL="535504" indent="-230712">
              <a:buClr>
                <a:srgbClr val="E46102"/>
              </a:buClr>
              <a:buSzPct val="100000"/>
              <a:buFont typeface="Arial" panose="020B0604020202020204" pitchFamily="34" charset="0"/>
              <a:buChar char="•"/>
              <a:tabLst/>
              <a:defRPr sz="2400"/>
            </a:lvl2pPr>
            <a:lvl3pPr marL="840296" indent="-230712">
              <a:buClr>
                <a:srgbClr val="E46102"/>
              </a:buClr>
              <a:buSzPct val="100000"/>
              <a:buFont typeface="Wingdings" pitchFamily="2" charset="2"/>
              <a:buChar char="§"/>
              <a:tabLst/>
              <a:defRPr sz="2133"/>
            </a:lvl3pPr>
            <a:lvl4pPr marL="1073124" indent="-232828">
              <a:buClr>
                <a:srgbClr val="D95E00"/>
              </a:buClr>
              <a:buFont typeface="System Font Regular"/>
              <a:buChar char="&gt;"/>
              <a:tabLst/>
              <a:defRPr sz="1867"/>
            </a:lvl4pPr>
            <a:lvl5pPr marL="1301717" indent="-228594">
              <a:buClr>
                <a:srgbClr val="D95E00"/>
              </a:buClr>
              <a:buFont typeface="Wingdings" pitchFamily="2" charset="2"/>
              <a:buChar char="§"/>
              <a:tabLst/>
              <a:defRPr sz="1600"/>
            </a:lvl5pPr>
            <a:lvl6pPr marL="1295368" indent="0">
              <a:buClr>
                <a:srgbClr val="D95E00"/>
              </a:buClr>
              <a:buFont typeface="System Font Regular"/>
              <a:buNone/>
              <a:tabLst/>
              <a:defRPr sz="1467"/>
            </a:lvl6pPr>
            <a:lvl7pPr marL="1526078" indent="0">
              <a:buClr>
                <a:srgbClr val="D95E00"/>
              </a:buClr>
              <a:buFont typeface="Wingdings" pitchFamily="2" charset="2"/>
              <a:buNone/>
              <a:tabLst/>
              <a:defRPr sz="1333"/>
            </a:lvl7pPr>
          </a:lstStyle>
          <a:p>
            <a:pPr lvl="0"/>
            <a:r>
              <a:rPr lang="en-US" dirty="0"/>
              <a:t>Click to add bullet</a:t>
            </a:r>
          </a:p>
          <a:p>
            <a:pPr lvl="1"/>
            <a:r>
              <a:rPr lang="en-US" dirty="0"/>
              <a:t>Click to add sub-bullet</a:t>
            </a:r>
          </a:p>
          <a:p>
            <a:pPr lvl="2"/>
            <a:r>
              <a:rPr lang="en-US" dirty="0"/>
              <a:t>Click to add sub-sub-bullet</a:t>
            </a:r>
          </a:p>
        </p:txBody>
      </p:sp>
      <p:sp>
        <p:nvSpPr>
          <p:cNvPr id="19" name="Text Placeholder 18">
            <a:extLst>
              <a:ext uri="{FF2B5EF4-FFF2-40B4-BE49-F238E27FC236}">
                <a16:creationId xmlns:a16="http://schemas.microsoft.com/office/drawing/2014/main" id="{E1383E86-B978-174B-B3F5-A6CC48432624}"/>
              </a:ext>
            </a:extLst>
          </p:cNvPr>
          <p:cNvSpPr>
            <a:spLocks noGrp="1"/>
          </p:cNvSpPr>
          <p:nvPr>
            <p:ph type="body" sz="quarter" idx="13" hasCustomPrompt="1"/>
          </p:nvPr>
        </p:nvSpPr>
        <p:spPr>
          <a:xfrm>
            <a:off x="0" y="5511800"/>
            <a:ext cx="12192000" cy="1346200"/>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cxnSp>
        <p:nvCxnSpPr>
          <p:cNvPr id="10" name="Straight Connector 9">
            <a:extLst>
              <a:ext uri="{FF2B5EF4-FFF2-40B4-BE49-F238E27FC236}">
                <a16:creationId xmlns:a16="http://schemas.microsoft.com/office/drawing/2014/main" id="{F6856AB1-AAB5-DD41-A548-FB33E6E9490C}"/>
              </a:ext>
            </a:extLst>
          </p:cNvPr>
          <p:cNvCxnSpPr/>
          <p:nvPr userDrawn="1"/>
        </p:nvCxnSpPr>
        <p:spPr>
          <a:xfrm>
            <a:off x="272085" y="512494"/>
            <a:ext cx="2674747"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1BF8741-1247-824C-927C-EC3E8FDB5013}"/>
              </a:ext>
            </a:extLst>
          </p:cNvPr>
          <p:cNvCxnSpPr/>
          <p:nvPr userDrawn="1"/>
        </p:nvCxnSpPr>
        <p:spPr>
          <a:xfrm>
            <a:off x="3376635" y="512494"/>
            <a:ext cx="8485403"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 name="Title 2">
            <a:extLst>
              <a:ext uri="{FF2B5EF4-FFF2-40B4-BE49-F238E27FC236}">
                <a16:creationId xmlns:a16="http://schemas.microsoft.com/office/drawing/2014/main" id="{E63B3BD3-FFCD-2847-A680-FC79E81D1E2F}"/>
              </a:ext>
            </a:extLst>
          </p:cNvPr>
          <p:cNvSpPr>
            <a:spLocks noGrp="1"/>
          </p:cNvSpPr>
          <p:nvPr>
            <p:ph type="title" hasCustomPrompt="1"/>
          </p:nvPr>
        </p:nvSpPr>
        <p:spPr>
          <a:xfrm>
            <a:off x="272085" y="984154"/>
            <a:ext cx="3607765" cy="4525843"/>
          </a:xfrm>
          <a:prstGeom prst="rect">
            <a:avLst/>
          </a:prstGeom>
        </p:spPr>
        <p:txBody>
          <a:bodyPr/>
          <a:lstStyle>
            <a:lvl1pPr algn="l">
              <a:defRPr sz="4267" b="1" i="0" baseline="0">
                <a:solidFill>
                  <a:schemeClr val="accent1"/>
                </a:solidFill>
              </a:defRPr>
            </a:lvl1pPr>
          </a:lstStyle>
          <a:p>
            <a:r>
              <a:rPr lang="en-US" dirty="0"/>
              <a:t>Click to add Main Header</a:t>
            </a:r>
          </a:p>
        </p:txBody>
      </p:sp>
    </p:spTree>
    <p:extLst>
      <p:ext uri="{BB962C8B-B14F-4D97-AF65-F5344CB8AC3E}">
        <p14:creationId xmlns:p14="http://schemas.microsoft.com/office/powerpoint/2010/main" val="277208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AC8303E-CB79-A645-BEF9-D0CD24C49717}"/>
              </a:ext>
            </a:extLst>
          </p:cNvPr>
          <p:cNvCxnSpPr/>
          <p:nvPr userDrawn="1"/>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CA4F9A6-C8EF-1F4A-8155-1567273829D2}"/>
              </a:ext>
            </a:extLst>
          </p:cNvPr>
          <p:cNvCxnSpPr/>
          <p:nvPr userDrawn="1"/>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a:extLst>
              <a:ext uri="{FF2B5EF4-FFF2-40B4-BE49-F238E27FC236}">
                <a16:creationId xmlns:a16="http://schemas.microsoft.com/office/drawing/2014/main" id="{E1383E86-B978-174B-B3F5-A6CC48432624}"/>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26" name="Text Placeholder 25">
            <a:extLst>
              <a:ext uri="{FF2B5EF4-FFF2-40B4-BE49-F238E27FC236}">
                <a16:creationId xmlns:a16="http://schemas.microsoft.com/office/drawing/2014/main" id="{D06909BC-83A5-ED42-AE34-D78DAEC3F249}"/>
              </a:ext>
            </a:extLst>
          </p:cNvPr>
          <p:cNvSpPr>
            <a:spLocks noGrp="1"/>
          </p:cNvSpPr>
          <p:nvPr>
            <p:ph type="body" sz="quarter" idx="15" hasCustomPrompt="1"/>
          </p:nvPr>
        </p:nvSpPr>
        <p:spPr>
          <a:xfrm>
            <a:off x="272085" y="1744225"/>
            <a:ext cx="11589952" cy="3767575"/>
          </a:xfrm>
          <a:prstGeom prst="rect">
            <a:avLst/>
          </a:prstGeom>
        </p:spPr>
        <p:txBody>
          <a:bodyPr/>
          <a:lstStyle>
            <a:lvl1pPr marL="304792" indent="-304792">
              <a:buClr>
                <a:schemeClr val="accent1"/>
              </a:buClr>
              <a:buSzPct val="100000"/>
              <a:buFont typeface="Wingdings" pitchFamily="2" charset="2"/>
              <a:buChar char="§"/>
              <a:tabLst/>
              <a:defRPr sz="3200" b="1"/>
            </a:lvl1pPr>
            <a:lvl2pPr marL="609585" indent="-304792">
              <a:buClr>
                <a:srgbClr val="E46102"/>
              </a:buClr>
              <a:buFont typeface="Arial" panose="020B0604020202020204" pitchFamily="34" charset="0"/>
              <a:buChar char="•"/>
              <a:tabLst/>
              <a:defRPr sz="2667"/>
            </a:lvl2pPr>
            <a:lvl3pPr marL="914377" indent="-304792">
              <a:buClr>
                <a:srgbClr val="E46102"/>
              </a:buClr>
              <a:buSzPct val="100000"/>
              <a:buFont typeface="Wingdings" pitchFamily="2" charset="2"/>
              <a:buChar char="§"/>
              <a:tabLst/>
              <a:defRPr sz="2400"/>
            </a:lvl3pPr>
            <a:lvl4pPr marL="1221287" indent="-306910">
              <a:buClr>
                <a:srgbClr val="D95E00"/>
              </a:buClr>
              <a:buFont typeface="System Font Regular"/>
              <a:buChar char="&gt;"/>
              <a:tabLst/>
              <a:defRPr sz="2133"/>
            </a:lvl4pPr>
            <a:lvl5pPr marL="1526079" indent="-304792">
              <a:buClr>
                <a:srgbClr val="D95E00"/>
              </a:buClr>
              <a:buFont typeface="Wingdings" pitchFamily="2" charset="2"/>
              <a:buChar char="§"/>
              <a:tabLst/>
              <a:defRPr sz="1867"/>
            </a:lvl5pPr>
            <a:lvl6pPr marL="1756789" indent="-230712">
              <a:buClr>
                <a:srgbClr val="D95E00"/>
              </a:buClr>
              <a:buFont typeface="System Font Regular"/>
              <a:buChar char="&gt;"/>
              <a:tabLst/>
              <a:defRPr sz="1600"/>
            </a:lvl6pPr>
            <a:lvl7pPr marL="1904952" indent="-148163">
              <a:buClr>
                <a:srgbClr val="D95E00"/>
              </a:buClr>
              <a:buFont typeface="Wingdings" pitchFamily="2" charset="2"/>
              <a:buChar char="§"/>
              <a:tabLst/>
              <a:defRPr sz="1333"/>
            </a:lvl7pPr>
            <a:lvl8pPr marL="2061582" indent="-156629">
              <a:buClr>
                <a:srgbClr val="D95E00"/>
              </a:buClr>
              <a:buFont typeface="System Font Regular"/>
              <a:buChar char="&gt;"/>
              <a:tabLst/>
              <a:defRPr sz="1200"/>
            </a:lvl8pPr>
          </a:lstStyle>
          <a:p>
            <a:pPr lvl="0"/>
            <a:r>
              <a:rPr lang="en-US" dirty="0"/>
              <a:t>Click to add bullet</a:t>
            </a:r>
          </a:p>
          <a:p>
            <a:pPr lvl="1"/>
            <a:r>
              <a:rPr lang="en-US" dirty="0"/>
              <a:t>Click to add sub-bullet</a:t>
            </a:r>
          </a:p>
          <a:p>
            <a:pPr lvl="2"/>
            <a:r>
              <a:rPr lang="en-US" dirty="0"/>
              <a:t>Click to add sub-sub bullet</a:t>
            </a:r>
          </a:p>
        </p:txBody>
      </p:sp>
      <p:sp>
        <p:nvSpPr>
          <p:cNvPr id="2" name="Title 1">
            <a:extLst>
              <a:ext uri="{FF2B5EF4-FFF2-40B4-BE49-F238E27FC236}">
                <a16:creationId xmlns:a16="http://schemas.microsoft.com/office/drawing/2014/main" id="{73FD7795-12BD-2D42-B73A-5BFF0F917929}"/>
              </a:ext>
            </a:extLst>
          </p:cNvPr>
          <p:cNvSpPr>
            <a:spLocks noGrp="1"/>
          </p:cNvSpPr>
          <p:nvPr>
            <p:ph type="title" hasCustomPrompt="1"/>
          </p:nvPr>
        </p:nvSpPr>
        <p:spPr>
          <a:xfrm>
            <a:off x="272085" y="958452"/>
            <a:ext cx="10355658" cy="696384"/>
          </a:xfrm>
          <a:prstGeom prst="rect">
            <a:avLst/>
          </a:prstGeom>
        </p:spPr>
        <p:txBody>
          <a:bodyPr/>
          <a:lstStyle>
            <a:lvl1pPr algn="l">
              <a:defRPr sz="3733" b="1" i="0" baseline="0">
                <a:solidFill>
                  <a:schemeClr val="accent1"/>
                </a:solidFill>
              </a:defRPr>
            </a:lvl1pPr>
          </a:lstStyle>
          <a:p>
            <a:r>
              <a:rPr lang="en-US" dirty="0"/>
              <a:t>Click to add Header</a:t>
            </a:r>
          </a:p>
        </p:txBody>
      </p:sp>
    </p:spTree>
    <p:extLst>
      <p:ext uri="{BB962C8B-B14F-4D97-AF65-F5344CB8AC3E}">
        <p14:creationId xmlns:p14="http://schemas.microsoft.com/office/powerpoint/2010/main" val="2419826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Page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ACF15DD-277E-394F-AFCE-926578BEF7F1}"/>
              </a:ext>
            </a:extLst>
          </p:cNvPr>
          <p:cNvCxnSpPr/>
          <p:nvPr userDrawn="1"/>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62D8B4FE-5E61-2942-9F67-A4F6AD7FECA1}"/>
              </a:ext>
            </a:extLst>
          </p:cNvPr>
          <p:cNvCxnSpPr/>
          <p:nvPr userDrawn="1"/>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a:extLst>
              <a:ext uri="{FF2B5EF4-FFF2-40B4-BE49-F238E27FC236}">
                <a16:creationId xmlns:a16="http://schemas.microsoft.com/office/drawing/2014/main" id="{62AB3FC8-2388-7847-86DB-E5B5333EACF3}"/>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7" name="Content Placeholder 18">
            <a:extLst>
              <a:ext uri="{FF2B5EF4-FFF2-40B4-BE49-F238E27FC236}">
                <a16:creationId xmlns:a16="http://schemas.microsoft.com/office/drawing/2014/main" id="{E61379B3-CA22-7E42-8FE3-E2D09D721962}"/>
              </a:ext>
            </a:extLst>
          </p:cNvPr>
          <p:cNvSpPr>
            <a:spLocks noGrp="1"/>
          </p:cNvSpPr>
          <p:nvPr>
            <p:ph sz="quarter" idx="16" hasCustomPrompt="1"/>
          </p:nvPr>
        </p:nvSpPr>
        <p:spPr>
          <a:xfrm>
            <a:off x="272085" y="863428"/>
            <a:ext cx="11589952" cy="4639906"/>
          </a:xfrm>
          <a:prstGeom prst="rect">
            <a:avLst/>
          </a:prstGeom>
        </p:spPr>
        <p:txBody>
          <a:bodyPr anchor="t"/>
          <a:lstStyle>
            <a:lvl1pPr marL="0" indent="0" algn="ctr">
              <a:buNone/>
              <a:defRPr i="1"/>
            </a:lvl1pPr>
          </a:lstStyle>
          <a:p>
            <a:pPr lvl="0"/>
            <a:r>
              <a:rPr lang="en-US" dirty="0"/>
              <a:t>Place image/chart here</a:t>
            </a:r>
          </a:p>
        </p:txBody>
      </p:sp>
    </p:spTree>
    <p:extLst>
      <p:ext uri="{BB962C8B-B14F-4D97-AF65-F5344CB8AC3E}">
        <p14:creationId xmlns:p14="http://schemas.microsoft.com/office/powerpoint/2010/main" val="310443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44EEE75-1C0C-DF43-8A1A-F55F70A0076A}"/>
              </a:ext>
            </a:extLst>
          </p:cNvPr>
          <p:cNvCxnSpPr/>
          <p:nvPr userDrawn="1"/>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933C26C-CF75-E04A-98EB-7AEC198CFEE8}"/>
              </a:ext>
            </a:extLst>
          </p:cNvPr>
          <p:cNvCxnSpPr/>
          <p:nvPr userDrawn="1"/>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8">
            <a:extLst>
              <a:ext uri="{FF2B5EF4-FFF2-40B4-BE49-F238E27FC236}">
                <a16:creationId xmlns:a16="http://schemas.microsoft.com/office/drawing/2014/main" id="{AD0B3782-2422-A544-AEA8-0DA96AAE5510}"/>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14" name="Content Placeholder 18">
            <a:extLst>
              <a:ext uri="{FF2B5EF4-FFF2-40B4-BE49-F238E27FC236}">
                <a16:creationId xmlns:a16="http://schemas.microsoft.com/office/drawing/2014/main" id="{D44BC06C-7E1C-4845-973D-DCD63FB136FA}"/>
              </a:ext>
            </a:extLst>
          </p:cNvPr>
          <p:cNvSpPr>
            <a:spLocks noGrp="1"/>
          </p:cNvSpPr>
          <p:nvPr>
            <p:ph sz="quarter" idx="15" hasCustomPrompt="1"/>
          </p:nvPr>
        </p:nvSpPr>
        <p:spPr>
          <a:xfrm>
            <a:off x="6256867" y="863692"/>
            <a:ext cx="5604933" cy="4639642"/>
          </a:xfrm>
          <a:prstGeom prst="rect">
            <a:avLst/>
          </a:prstGeom>
        </p:spPr>
        <p:txBody>
          <a:bodyPr anchor="t"/>
          <a:lstStyle>
            <a:lvl1pPr marL="0" indent="0" algn="ctr">
              <a:buNone/>
              <a:defRPr i="1"/>
            </a:lvl1pPr>
          </a:lstStyle>
          <a:p>
            <a:pPr lvl="0"/>
            <a:r>
              <a:rPr lang="en-US" dirty="0"/>
              <a:t>Place image/chart here</a:t>
            </a:r>
          </a:p>
        </p:txBody>
      </p:sp>
      <p:sp>
        <p:nvSpPr>
          <p:cNvPr id="15" name="Content Placeholder 18">
            <a:extLst>
              <a:ext uri="{FF2B5EF4-FFF2-40B4-BE49-F238E27FC236}">
                <a16:creationId xmlns:a16="http://schemas.microsoft.com/office/drawing/2014/main" id="{AA93BCA3-E265-CD4C-9883-62DC1D15F3D7}"/>
              </a:ext>
            </a:extLst>
          </p:cNvPr>
          <p:cNvSpPr>
            <a:spLocks noGrp="1"/>
          </p:cNvSpPr>
          <p:nvPr>
            <p:ph sz="quarter" idx="16" hasCustomPrompt="1"/>
          </p:nvPr>
        </p:nvSpPr>
        <p:spPr>
          <a:xfrm>
            <a:off x="272085" y="863428"/>
            <a:ext cx="5612248" cy="4639906"/>
          </a:xfrm>
          <a:prstGeom prst="rect">
            <a:avLst/>
          </a:prstGeom>
        </p:spPr>
        <p:txBody>
          <a:bodyPr anchor="t"/>
          <a:lstStyle>
            <a:lvl1pPr marL="0" indent="0" algn="ctr">
              <a:buNone/>
              <a:defRPr i="1"/>
            </a:lvl1pPr>
          </a:lstStyle>
          <a:p>
            <a:pPr lvl="0"/>
            <a:r>
              <a:rPr lang="en-US" dirty="0"/>
              <a:t>Place image/chart here</a:t>
            </a:r>
          </a:p>
        </p:txBody>
      </p:sp>
    </p:spTree>
    <p:extLst>
      <p:ext uri="{BB962C8B-B14F-4D97-AF65-F5344CB8AC3E}">
        <p14:creationId xmlns:p14="http://schemas.microsoft.com/office/powerpoint/2010/main" val="1057738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6E70DBF-129D-BB48-BBFF-08F62952F603}"/>
              </a:ext>
            </a:extLst>
          </p:cNvPr>
          <p:cNvCxnSpPr/>
          <p:nvPr userDrawn="1"/>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FE58E4D-9595-E14C-8259-3EDBF9F54A84}"/>
              </a:ext>
            </a:extLst>
          </p:cNvPr>
          <p:cNvCxnSpPr/>
          <p:nvPr userDrawn="1"/>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8">
            <a:extLst>
              <a:ext uri="{FF2B5EF4-FFF2-40B4-BE49-F238E27FC236}">
                <a16:creationId xmlns:a16="http://schemas.microsoft.com/office/drawing/2014/main" id="{9CF2F8B1-9E2E-5040-B217-FCC725F9667F}"/>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17" name="Text Placeholder 16">
            <a:extLst>
              <a:ext uri="{FF2B5EF4-FFF2-40B4-BE49-F238E27FC236}">
                <a16:creationId xmlns:a16="http://schemas.microsoft.com/office/drawing/2014/main" id="{8BFBAF58-1BBE-824B-9BD9-DF65670E97E9}"/>
              </a:ext>
            </a:extLst>
          </p:cNvPr>
          <p:cNvSpPr>
            <a:spLocks noGrp="1"/>
          </p:cNvSpPr>
          <p:nvPr>
            <p:ph type="body" sz="quarter" idx="14" hasCustomPrompt="1"/>
          </p:nvPr>
        </p:nvSpPr>
        <p:spPr>
          <a:xfrm>
            <a:off x="264584" y="1873340"/>
            <a:ext cx="3471333" cy="3638461"/>
          </a:xfrm>
          <a:prstGeom prst="rect">
            <a:avLst/>
          </a:prstGeom>
        </p:spPr>
        <p:txBody>
          <a:bodyPr/>
          <a:lstStyle>
            <a:lvl1pPr marL="0" indent="0">
              <a:buNone/>
              <a:defRPr sz="2667"/>
            </a:lvl1pPr>
          </a:lstStyle>
          <a:p>
            <a:pPr lvl="0"/>
            <a:r>
              <a:rPr lang="en-US" dirty="0"/>
              <a:t>Click to add caption</a:t>
            </a:r>
          </a:p>
        </p:txBody>
      </p:sp>
      <p:sp>
        <p:nvSpPr>
          <p:cNvPr id="19" name="Content Placeholder 18">
            <a:extLst>
              <a:ext uri="{FF2B5EF4-FFF2-40B4-BE49-F238E27FC236}">
                <a16:creationId xmlns:a16="http://schemas.microsoft.com/office/drawing/2014/main" id="{80FC676F-AD0F-3045-85E2-F41B9DF0A6F3}"/>
              </a:ext>
            </a:extLst>
          </p:cNvPr>
          <p:cNvSpPr>
            <a:spLocks noGrp="1"/>
          </p:cNvSpPr>
          <p:nvPr>
            <p:ph sz="quarter" idx="15" hasCustomPrompt="1"/>
          </p:nvPr>
        </p:nvSpPr>
        <p:spPr>
          <a:xfrm>
            <a:off x="4000501" y="863692"/>
            <a:ext cx="7861300" cy="4639642"/>
          </a:xfrm>
          <a:prstGeom prst="rect">
            <a:avLst/>
          </a:prstGeom>
        </p:spPr>
        <p:txBody>
          <a:bodyPr anchor="t"/>
          <a:lstStyle>
            <a:lvl1pPr marL="0" indent="0" algn="ctr">
              <a:buNone/>
              <a:defRPr i="1"/>
            </a:lvl1pPr>
          </a:lstStyle>
          <a:p>
            <a:pPr lvl="0"/>
            <a:r>
              <a:rPr lang="en-US" dirty="0"/>
              <a:t>Place image/chart here</a:t>
            </a:r>
          </a:p>
        </p:txBody>
      </p:sp>
      <p:sp>
        <p:nvSpPr>
          <p:cNvPr id="2" name="Title 1">
            <a:extLst>
              <a:ext uri="{FF2B5EF4-FFF2-40B4-BE49-F238E27FC236}">
                <a16:creationId xmlns:a16="http://schemas.microsoft.com/office/drawing/2014/main" id="{58D9BD4C-94EB-2343-8337-134562E2917A}"/>
              </a:ext>
            </a:extLst>
          </p:cNvPr>
          <p:cNvSpPr>
            <a:spLocks noGrp="1"/>
          </p:cNvSpPr>
          <p:nvPr>
            <p:ph type="title" hasCustomPrompt="1"/>
          </p:nvPr>
        </p:nvSpPr>
        <p:spPr>
          <a:xfrm>
            <a:off x="264584" y="862676"/>
            <a:ext cx="3471333" cy="803182"/>
          </a:xfrm>
          <a:prstGeom prst="rect">
            <a:avLst/>
          </a:prstGeom>
        </p:spPr>
        <p:txBody>
          <a:bodyPr/>
          <a:lstStyle>
            <a:lvl1pPr algn="l">
              <a:defRPr sz="4267" b="1" i="0" baseline="0">
                <a:solidFill>
                  <a:schemeClr val="accent1"/>
                </a:solidFill>
              </a:defRPr>
            </a:lvl1pPr>
          </a:lstStyle>
          <a:p>
            <a:r>
              <a:rPr lang="en-US" dirty="0"/>
              <a:t>Main Header</a:t>
            </a:r>
          </a:p>
        </p:txBody>
      </p:sp>
    </p:spTree>
    <p:extLst>
      <p:ext uri="{BB962C8B-B14F-4D97-AF65-F5344CB8AC3E}">
        <p14:creationId xmlns:p14="http://schemas.microsoft.com/office/powerpoint/2010/main" val="676107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81FDB69-C179-3341-AEF3-D2B3896FB825}"/>
              </a:ext>
            </a:extLst>
          </p:cNvPr>
          <p:cNvCxnSpPr/>
          <p:nvPr userDrawn="1"/>
        </p:nvCxnSpPr>
        <p:spPr>
          <a:xfrm>
            <a:off x="272085" y="513091"/>
            <a:ext cx="2674747"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58ECA973-8475-EF41-8C88-BE7633966CF5}"/>
              </a:ext>
            </a:extLst>
          </p:cNvPr>
          <p:cNvCxnSpPr/>
          <p:nvPr userDrawn="1"/>
        </p:nvCxnSpPr>
        <p:spPr>
          <a:xfrm>
            <a:off x="3376635" y="513091"/>
            <a:ext cx="8485403"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8" name="Text Placeholder 18">
            <a:extLst>
              <a:ext uri="{FF2B5EF4-FFF2-40B4-BE49-F238E27FC236}">
                <a16:creationId xmlns:a16="http://schemas.microsoft.com/office/drawing/2014/main" id="{7DF7C01A-B350-7B45-A49E-C3717CC86D08}"/>
              </a:ext>
            </a:extLst>
          </p:cNvPr>
          <p:cNvSpPr>
            <a:spLocks noGrp="1"/>
          </p:cNvSpPr>
          <p:nvPr>
            <p:ph type="body" sz="quarter" idx="14"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pic>
        <p:nvPicPr>
          <p:cNvPr id="9" name="Picture 8">
            <a:extLst>
              <a:ext uri="{FF2B5EF4-FFF2-40B4-BE49-F238E27FC236}">
                <a16:creationId xmlns:a16="http://schemas.microsoft.com/office/drawing/2014/main" id="{1282F3CD-3D17-914E-88EA-A50C55E2370A}"/>
              </a:ext>
            </a:extLst>
          </p:cNvPr>
          <p:cNvPicPr>
            <a:picLocks noChangeAspect="1"/>
          </p:cNvPicPr>
          <p:nvPr userDrawn="1"/>
        </p:nvPicPr>
        <p:blipFill>
          <a:blip r:embed="rId2"/>
          <a:stretch>
            <a:fillRect/>
          </a:stretch>
        </p:blipFill>
        <p:spPr>
          <a:xfrm>
            <a:off x="358433" y="198708"/>
            <a:ext cx="556192" cy="218591"/>
          </a:xfrm>
          <a:prstGeom prst="rect">
            <a:avLst/>
          </a:prstGeom>
        </p:spPr>
      </p:pic>
      <p:sp>
        <p:nvSpPr>
          <p:cNvPr id="2" name="Title 1">
            <a:extLst>
              <a:ext uri="{FF2B5EF4-FFF2-40B4-BE49-F238E27FC236}">
                <a16:creationId xmlns:a16="http://schemas.microsoft.com/office/drawing/2014/main" id="{C9CC0E3C-2123-DD4D-931C-F62C3737E69F}"/>
              </a:ext>
            </a:extLst>
          </p:cNvPr>
          <p:cNvSpPr>
            <a:spLocks noGrp="1"/>
          </p:cNvSpPr>
          <p:nvPr>
            <p:ph type="title" hasCustomPrompt="1"/>
          </p:nvPr>
        </p:nvSpPr>
        <p:spPr>
          <a:xfrm>
            <a:off x="272085" y="3987798"/>
            <a:ext cx="11589952" cy="1524000"/>
          </a:xfrm>
          <a:prstGeom prst="rect">
            <a:avLst/>
          </a:prstGeom>
        </p:spPr>
        <p:txBody>
          <a:bodyPr/>
          <a:lstStyle>
            <a:lvl1pPr algn="l">
              <a:defRPr sz="5330" b="1" i="0" baseline="0"/>
            </a:lvl1pPr>
          </a:lstStyle>
          <a:p>
            <a:r>
              <a:rPr lang="en-US" dirty="0"/>
              <a:t>Click to add Transition Title</a:t>
            </a:r>
          </a:p>
        </p:txBody>
      </p:sp>
    </p:spTree>
    <p:extLst>
      <p:ext uri="{BB962C8B-B14F-4D97-AF65-F5344CB8AC3E}">
        <p14:creationId xmlns:p14="http://schemas.microsoft.com/office/powerpoint/2010/main" val="3977000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or End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7F9755-C0DA-B244-B730-B308E60924F8}"/>
              </a:ext>
            </a:extLst>
          </p:cNvPr>
          <p:cNvSpPr/>
          <p:nvPr userDrawn="1"/>
        </p:nvSpPr>
        <p:spPr>
          <a:xfrm>
            <a:off x="0" y="0"/>
            <a:ext cx="12188952" cy="6858000"/>
          </a:xfrm>
          <a:prstGeom prst="rect">
            <a:avLst/>
          </a:prstGeom>
          <a:solidFill>
            <a:srgbClr val="E461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accent1"/>
              </a:solidFill>
            </a:endParaRPr>
          </a:p>
        </p:txBody>
      </p:sp>
      <p:cxnSp>
        <p:nvCxnSpPr>
          <p:cNvPr id="12" name="Straight Connector 11">
            <a:extLst>
              <a:ext uri="{FF2B5EF4-FFF2-40B4-BE49-F238E27FC236}">
                <a16:creationId xmlns:a16="http://schemas.microsoft.com/office/drawing/2014/main" id="{257FF2CB-58B7-5049-BADD-41D07A0154D8}"/>
              </a:ext>
            </a:extLst>
          </p:cNvPr>
          <p:cNvCxnSpPr/>
          <p:nvPr userDrawn="1"/>
        </p:nvCxnSpPr>
        <p:spPr>
          <a:xfrm>
            <a:off x="272085" y="513091"/>
            <a:ext cx="267474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B5B524D-D7AF-4B4A-B485-6A922EDBF1D0}"/>
              </a:ext>
            </a:extLst>
          </p:cNvPr>
          <p:cNvCxnSpPr/>
          <p:nvPr userDrawn="1"/>
        </p:nvCxnSpPr>
        <p:spPr>
          <a:xfrm>
            <a:off x="3376635" y="513091"/>
            <a:ext cx="8485403"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Text Placeholder 18">
            <a:extLst>
              <a:ext uri="{FF2B5EF4-FFF2-40B4-BE49-F238E27FC236}">
                <a16:creationId xmlns:a16="http://schemas.microsoft.com/office/drawing/2014/main" id="{079EB260-1A7B-174A-AA51-12AAD061D7C6}"/>
              </a:ext>
            </a:extLst>
          </p:cNvPr>
          <p:cNvSpPr>
            <a:spLocks noGrp="1"/>
          </p:cNvSpPr>
          <p:nvPr>
            <p:ph type="body" sz="quarter" idx="14"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pic>
        <p:nvPicPr>
          <p:cNvPr id="8" name="Picture 7">
            <a:extLst>
              <a:ext uri="{FF2B5EF4-FFF2-40B4-BE49-F238E27FC236}">
                <a16:creationId xmlns:a16="http://schemas.microsoft.com/office/drawing/2014/main" id="{519EDA26-0ACE-9A47-99A2-05436A5D85B4}"/>
              </a:ext>
            </a:extLst>
          </p:cNvPr>
          <p:cNvPicPr>
            <a:picLocks noChangeAspect="1"/>
          </p:cNvPicPr>
          <p:nvPr userDrawn="1"/>
        </p:nvPicPr>
        <p:blipFill>
          <a:blip r:embed="rId2"/>
          <a:stretch>
            <a:fillRect/>
          </a:stretch>
        </p:blipFill>
        <p:spPr>
          <a:xfrm>
            <a:off x="358433" y="198708"/>
            <a:ext cx="556192" cy="218591"/>
          </a:xfrm>
          <a:prstGeom prst="rect">
            <a:avLst/>
          </a:prstGeom>
        </p:spPr>
      </p:pic>
      <p:sp>
        <p:nvSpPr>
          <p:cNvPr id="2" name="Title 1">
            <a:extLst>
              <a:ext uri="{FF2B5EF4-FFF2-40B4-BE49-F238E27FC236}">
                <a16:creationId xmlns:a16="http://schemas.microsoft.com/office/drawing/2014/main" id="{21A29C41-3442-1A46-B586-6B645C5B9FCD}"/>
              </a:ext>
            </a:extLst>
          </p:cNvPr>
          <p:cNvSpPr>
            <a:spLocks noGrp="1"/>
          </p:cNvSpPr>
          <p:nvPr>
            <p:ph type="title" hasCustomPrompt="1"/>
          </p:nvPr>
        </p:nvSpPr>
        <p:spPr>
          <a:xfrm>
            <a:off x="272085" y="4256023"/>
            <a:ext cx="11589952" cy="1253062"/>
          </a:xfrm>
          <a:prstGeom prst="rect">
            <a:avLst/>
          </a:prstGeom>
        </p:spPr>
        <p:txBody>
          <a:bodyPr/>
          <a:lstStyle>
            <a:lvl1pPr algn="l">
              <a:defRPr sz="7200" b="1" i="0" baseline="0">
                <a:solidFill>
                  <a:schemeClr val="bg1"/>
                </a:solidFill>
              </a:defRPr>
            </a:lvl1pPr>
          </a:lstStyle>
          <a:p>
            <a:r>
              <a:rPr lang="en-US" dirty="0"/>
              <a:t>Click to add Section Title</a:t>
            </a:r>
          </a:p>
        </p:txBody>
      </p:sp>
    </p:spTree>
    <p:extLst>
      <p:ext uri="{BB962C8B-B14F-4D97-AF65-F5344CB8AC3E}">
        <p14:creationId xmlns:p14="http://schemas.microsoft.com/office/powerpoint/2010/main" val="2425786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Box 12"/>
          <p:cNvSpPr txBox="1"/>
          <p:nvPr/>
        </p:nvSpPr>
        <p:spPr>
          <a:xfrm>
            <a:off x="11476827" y="257543"/>
            <a:ext cx="1241077" cy="240066"/>
          </a:xfrm>
          <a:prstGeom prst="rect">
            <a:avLst/>
          </a:prstGeom>
          <a:noFill/>
        </p:spPr>
        <p:txBody>
          <a:bodyPr vert="horz" wrap="square" rtlCol="0">
            <a:spAutoFit/>
          </a:bodyPr>
          <a:lstStyle/>
          <a:p>
            <a:pPr algn="l">
              <a:lnSpc>
                <a:spcPct val="80000"/>
              </a:lnSpc>
            </a:pPr>
            <a:r>
              <a:rPr lang="en-US" sz="1200" dirty="0">
                <a:latin typeface="Georgia"/>
                <a:cs typeface="Georgia"/>
              </a:rPr>
              <a:t>|  </a:t>
            </a:r>
            <a:fld id="{606D2650-017B-BC48-A893-0334FE68CCF7}" type="slidenum">
              <a:rPr lang="en-US" sz="1133" smtClean="0">
                <a:latin typeface="Arial" panose="020B0604020202020204" pitchFamily="34" charset="0"/>
                <a:cs typeface="Arial" panose="020B0604020202020204" pitchFamily="34" charset="0"/>
              </a:rPr>
              <a:pPr algn="l">
                <a:lnSpc>
                  <a:spcPct val="80000"/>
                </a:lnSpc>
              </a:pPr>
              <a:t>‹#›</a:t>
            </a:fld>
            <a:endParaRPr lang="en-US" sz="1133" dirty="0">
              <a:solidFill>
                <a:srgbClr val="000000"/>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ED145F7-0212-424C-84CF-3AAA37DF7A2C}"/>
              </a:ext>
            </a:extLst>
          </p:cNvPr>
          <p:cNvPicPr>
            <a:picLocks noChangeAspect="1"/>
          </p:cNvPicPr>
          <p:nvPr userDrawn="1"/>
        </p:nvPicPr>
        <p:blipFill>
          <a:blip r:embed="rId10"/>
          <a:stretch>
            <a:fillRect/>
          </a:stretch>
        </p:blipFill>
        <p:spPr>
          <a:xfrm>
            <a:off x="358433" y="198708"/>
            <a:ext cx="556192" cy="218591"/>
          </a:xfrm>
          <a:prstGeom prst="rect">
            <a:avLst/>
          </a:prstGeom>
        </p:spPr>
      </p:pic>
      <p:pic>
        <p:nvPicPr>
          <p:cNvPr id="10" name="Picture 9">
            <a:extLst>
              <a:ext uri="{FF2B5EF4-FFF2-40B4-BE49-F238E27FC236}">
                <a16:creationId xmlns:a16="http://schemas.microsoft.com/office/drawing/2014/main" id="{2CF6F6C9-18D5-3341-8495-872E5DE457C6}"/>
              </a:ext>
            </a:extLst>
          </p:cNvPr>
          <p:cNvPicPr>
            <a:picLocks noChangeAspect="1"/>
          </p:cNvPicPr>
          <p:nvPr userDrawn="1"/>
        </p:nvPicPr>
        <p:blipFill>
          <a:blip r:embed="rId11"/>
          <a:stretch>
            <a:fillRect/>
          </a:stretch>
        </p:blipFill>
        <p:spPr>
          <a:xfrm>
            <a:off x="9218566" y="304811"/>
            <a:ext cx="2258261" cy="134956"/>
          </a:xfrm>
          <a:prstGeom prst="rect">
            <a:avLst/>
          </a:prstGeom>
        </p:spPr>
      </p:pic>
    </p:spTree>
    <p:extLst>
      <p:ext uri="{BB962C8B-B14F-4D97-AF65-F5344CB8AC3E}">
        <p14:creationId xmlns:p14="http://schemas.microsoft.com/office/powerpoint/2010/main" val="1699808712"/>
      </p:ext>
    </p:extLst>
  </p:cSld>
  <p:clrMap bg1="lt1" tx1="dk1" bg2="lt2" tx2="dk2" accent1="accent1" accent2="accent2" accent3="accent3" accent4="accent4" accent5="accent5" accent6="accent6" hlink="hlink" folHlink="folHlink"/>
  <p:sldLayoutIdLst>
    <p:sldLayoutId id="2147483665"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hyperlink" Target="https://www.rit.edu/controller/procedures-determining-costs"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rit.edu/controller/cto-staff-directory#sponsored-programs-accounting" TargetMode="External"/><Relationship Id="rId2" Type="http://schemas.openxmlformats.org/officeDocument/2006/relationships/hyperlink" Target="https://www.rit.edu/controller/about-cto"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file:///\\main\shares\fa\CTO_General\Sponsored%20Program%20Accounting\Tracy\JE%20410mxn1211-01%20A2353.pdf" TargetMode="External"/><Relationship Id="rId2" Type="http://schemas.openxmlformats.org/officeDocument/2006/relationships/hyperlink" Target="file:///\\main\shares\fa\CTO_General\Sponsored%20Program%20Accounting\Tracy\Cost%20Transfer%20Cover%20Sheet%20(rev%205.24).pdf"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6C7E4199-4816-534F-B1AE-A733D1B4AAAE}"/>
              </a:ext>
            </a:extLst>
          </p:cNvPr>
          <p:cNvSpPr>
            <a:spLocks noGrp="1"/>
          </p:cNvSpPr>
          <p:nvPr>
            <p:ph type="body" sz="quarter" idx="16"/>
          </p:nvPr>
        </p:nvSpPr>
        <p:spPr/>
        <p:txBody>
          <a:bodyPr/>
          <a:lstStyle/>
          <a:p>
            <a:endParaRPr lang="en-US" dirty="0"/>
          </a:p>
        </p:txBody>
      </p:sp>
      <p:sp>
        <p:nvSpPr>
          <p:cNvPr id="19" name="Title 18">
            <a:extLst>
              <a:ext uri="{FF2B5EF4-FFF2-40B4-BE49-F238E27FC236}">
                <a16:creationId xmlns:a16="http://schemas.microsoft.com/office/drawing/2014/main" id="{34EDCCA1-00C8-ED48-B758-406AACEE20A2}"/>
              </a:ext>
            </a:extLst>
          </p:cNvPr>
          <p:cNvSpPr>
            <a:spLocks noGrp="1"/>
          </p:cNvSpPr>
          <p:nvPr>
            <p:ph type="title"/>
          </p:nvPr>
        </p:nvSpPr>
        <p:spPr/>
        <p:txBody>
          <a:bodyPr/>
          <a:lstStyle/>
          <a:p>
            <a:r>
              <a:rPr lang="en-US" dirty="0"/>
              <a:t>Best Practices in </a:t>
            </a:r>
            <a:br>
              <a:rPr lang="en-US" dirty="0"/>
            </a:br>
            <a:r>
              <a:rPr lang="en-US" dirty="0"/>
              <a:t>Sponsored Programs</a:t>
            </a:r>
            <a:br>
              <a:rPr lang="en-US" dirty="0"/>
            </a:br>
            <a:endParaRPr lang="en-US" dirty="0"/>
          </a:p>
        </p:txBody>
      </p:sp>
      <p:sp>
        <p:nvSpPr>
          <p:cNvPr id="21" name="Text Placeholder 20">
            <a:extLst>
              <a:ext uri="{FF2B5EF4-FFF2-40B4-BE49-F238E27FC236}">
                <a16:creationId xmlns:a16="http://schemas.microsoft.com/office/drawing/2014/main" id="{D879D41A-1866-4844-9F5E-B68C433DF85F}"/>
              </a:ext>
            </a:extLst>
          </p:cNvPr>
          <p:cNvSpPr>
            <a:spLocks noGrp="1"/>
          </p:cNvSpPr>
          <p:nvPr>
            <p:ph type="body" sz="quarter" idx="17"/>
          </p:nvPr>
        </p:nvSpPr>
        <p:spPr>
          <a:xfrm>
            <a:off x="7330981" y="3917469"/>
            <a:ext cx="3800475" cy="415925"/>
          </a:xfrm>
        </p:spPr>
        <p:txBody>
          <a:bodyPr/>
          <a:lstStyle/>
          <a:p>
            <a:r>
              <a:rPr lang="en-US" sz="1800" dirty="0"/>
              <a:t>Amanda Zeluff, SPA Supervisor</a:t>
            </a:r>
          </a:p>
          <a:p>
            <a:endParaRPr lang="en-US" dirty="0"/>
          </a:p>
        </p:txBody>
      </p:sp>
      <p:sp>
        <p:nvSpPr>
          <p:cNvPr id="22" name="Text Placeholder 21">
            <a:extLst>
              <a:ext uri="{FF2B5EF4-FFF2-40B4-BE49-F238E27FC236}">
                <a16:creationId xmlns:a16="http://schemas.microsoft.com/office/drawing/2014/main" id="{CCDF1F3B-CAF1-0D47-B184-A6D1B00DA6B9}"/>
              </a:ext>
            </a:extLst>
          </p:cNvPr>
          <p:cNvSpPr>
            <a:spLocks noGrp="1"/>
          </p:cNvSpPr>
          <p:nvPr>
            <p:ph type="body" sz="quarter" idx="18"/>
          </p:nvPr>
        </p:nvSpPr>
        <p:spPr>
          <a:xfrm>
            <a:off x="7330981" y="4299437"/>
            <a:ext cx="3800475" cy="415925"/>
          </a:xfrm>
        </p:spPr>
        <p:txBody>
          <a:bodyPr/>
          <a:lstStyle/>
          <a:p>
            <a:r>
              <a:rPr lang="en-US" sz="1800" b="1" dirty="0"/>
              <a:t>Tracy Zoellick, </a:t>
            </a:r>
            <a:r>
              <a:rPr lang="en-US" sz="1800" b="1" dirty="0" smtClean="0"/>
              <a:t>Director </a:t>
            </a:r>
            <a:r>
              <a:rPr lang="en-US" sz="1800" b="1" dirty="0"/>
              <a:t>(Interim)</a:t>
            </a:r>
          </a:p>
          <a:p>
            <a:endParaRPr lang="en-US" dirty="0"/>
          </a:p>
        </p:txBody>
      </p:sp>
    </p:spTree>
    <p:extLst>
      <p:ext uri="{BB962C8B-B14F-4D97-AF65-F5344CB8AC3E}">
        <p14:creationId xmlns:p14="http://schemas.microsoft.com/office/powerpoint/2010/main" val="3984900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Content Placeholder 2"/>
          <p:cNvSpPr>
            <a:spLocks noGrp="1"/>
          </p:cNvSpPr>
          <p:nvPr>
            <p:ph sz="quarter" idx="16"/>
          </p:nvPr>
        </p:nvSpPr>
        <p:spPr/>
        <p:txBody>
          <a:bodyPr/>
          <a:lstStyle/>
          <a:p>
            <a:r>
              <a:rPr lang="en-US" dirty="0" smtClean="0">
                <a:solidFill>
                  <a:srgbClr val="EF6F2A"/>
                </a:solidFill>
              </a:rPr>
              <a:t>Office of Management and Budget</a:t>
            </a:r>
          </a:p>
          <a:p>
            <a:r>
              <a:rPr lang="en-US" dirty="0">
                <a:solidFill>
                  <a:srgbClr val="EF6F2A"/>
                </a:solidFill>
              </a:rPr>
              <a:t>Uniform Guidance </a:t>
            </a:r>
            <a:endParaRPr lang="en-US" dirty="0" smtClean="0">
              <a:solidFill>
                <a:srgbClr val="EF6F2A"/>
              </a:solidFill>
            </a:endParaRPr>
          </a:p>
          <a:p>
            <a:r>
              <a:rPr lang="en-US" sz="1800" dirty="0"/>
              <a:t>2 CFR §200 Subpart E- Cost Principles</a:t>
            </a:r>
            <a:endParaRPr lang="en-US" sz="1800" dirty="0" smtClean="0"/>
          </a:p>
          <a:p>
            <a:pPr marL="571500" indent="-571500" algn="l">
              <a:buFont typeface="Arial" panose="020B0604020202020204" pitchFamily="34" charset="0"/>
              <a:buChar char="•"/>
            </a:pPr>
            <a:r>
              <a:rPr lang="en-US" sz="2000" i="0" dirty="0" smtClean="0"/>
              <a:t>Allowable – Cost that are not specifically prohibited by federal regulation or the specific grant/contract. </a:t>
            </a:r>
            <a:endParaRPr lang="en-US" sz="2000" i="0" dirty="0"/>
          </a:p>
          <a:p>
            <a:pPr marL="571500" indent="-571500" algn="l">
              <a:buFont typeface="Arial" panose="020B0604020202020204" pitchFamily="34" charset="0"/>
              <a:buChar char="•"/>
            </a:pPr>
            <a:r>
              <a:rPr lang="en-US" sz="2000" i="0" dirty="0" smtClean="0"/>
              <a:t>Reasonable – Costs by their nature and amount support the research scope of work</a:t>
            </a:r>
          </a:p>
          <a:p>
            <a:pPr marL="571500" indent="-571500" algn="l">
              <a:buFont typeface="Arial" panose="020B0604020202020204" pitchFamily="34" charset="0"/>
              <a:buChar char="•"/>
            </a:pPr>
            <a:r>
              <a:rPr lang="en-US" sz="2000" i="0" dirty="0" smtClean="0"/>
              <a:t>Allocable – Costs are charged to sponsored projects in proportion to the relative benefit received</a:t>
            </a:r>
          </a:p>
          <a:p>
            <a:pPr marL="571500" indent="-571500" algn="l">
              <a:buFont typeface="Arial" panose="020B0604020202020204" pitchFamily="34" charset="0"/>
              <a:buChar char="•"/>
            </a:pPr>
            <a:r>
              <a:rPr lang="en-US" sz="2000" i="0" dirty="0" smtClean="0"/>
              <a:t>Treated Consistently – costs in similar circumstances should be treated the same</a:t>
            </a:r>
            <a:r>
              <a:rPr lang="en-US" sz="2000" i="0" smtClean="0"/>
              <a:t>. </a:t>
            </a:r>
            <a:endParaRPr lang="en-US" sz="2000" i="0" dirty="0"/>
          </a:p>
        </p:txBody>
      </p:sp>
    </p:spTree>
    <p:extLst>
      <p:ext uri="{BB962C8B-B14F-4D97-AF65-F5344CB8AC3E}">
        <p14:creationId xmlns:p14="http://schemas.microsoft.com/office/powerpoint/2010/main" val="692258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Content Placeholder 2"/>
          <p:cNvSpPr>
            <a:spLocks noGrp="1"/>
          </p:cNvSpPr>
          <p:nvPr>
            <p:ph sz="quarter" idx="16"/>
          </p:nvPr>
        </p:nvSpPr>
        <p:spPr/>
        <p:txBody>
          <a:bodyPr/>
          <a:lstStyle/>
          <a:p>
            <a:endParaRPr lang="en-US" sz="2000" dirty="0" smtClean="0"/>
          </a:p>
          <a:p>
            <a:endParaRPr lang="en-US" sz="2000" dirty="0"/>
          </a:p>
          <a:p>
            <a:endParaRPr lang="en-US" sz="2000" dirty="0" smtClean="0"/>
          </a:p>
          <a:p>
            <a:endParaRPr lang="en-US" sz="2000" dirty="0"/>
          </a:p>
          <a:p>
            <a:r>
              <a:rPr lang="en-US" sz="4400" dirty="0" smtClean="0"/>
              <a:t>Let’s play a around of Trivia! </a:t>
            </a:r>
            <a:endParaRPr lang="en-US" sz="4400" dirty="0"/>
          </a:p>
        </p:txBody>
      </p:sp>
    </p:spTree>
    <p:extLst>
      <p:ext uri="{BB962C8B-B14F-4D97-AF65-F5344CB8AC3E}">
        <p14:creationId xmlns:p14="http://schemas.microsoft.com/office/powerpoint/2010/main" val="1065319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11" name="TextBox 10"/>
          <p:cNvSpPr txBox="1"/>
          <p:nvPr/>
        </p:nvSpPr>
        <p:spPr>
          <a:xfrm>
            <a:off x="2416146" y="824012"/>
            <a:ext cx="7359707" cy="1323439"/>
          </a:xfrm>
          <a:prstGeom prst="rect">
            <a:avLst/>
          </a:prstGeom>
          <a:noFill/>
        </p:spPr>
        <p:txBody>
          <a:bodyPr wrap="none" rtlCol="0">
            <a:spAutoFit/>
          </a:bodyPr>
          <a:lstStyle/>
          <a:p>
            <a:r>
              <a:rPr lang="en-US" sz="3200" dirty="0" smtClean="0"/>
              <a:t>What is </a:t>
            </a:r>
            <a:r>
              <a:rPr lang="en-US" sz="3200" u="sng" dirty="0" smtClean="0"/>
              <a:t>not</a:t>
            </a:r>
            <a:r>
              <a:rPr lang="en-US" sz="3200" dirty="0" smtClean="0"/>
              <a:t> allowable on a NSF award?</a:t>
            </a:r>
          </a:p>
          <a:p>
            <a:endParaRPr lang="en-US" dirty="0"/>
          </a:p>
          <a:p>
            <a:endParaRPr lang="en-US" dirty="0"/>
          </a:p>
        </p:txBody>
      </p:sp>
      <p:grpSp>
        <p:nvGrpSpPr>
          <p:cNvPr id="16" name="Group 15"/>
          <p:cNvGrpSpPr/>
          <p:nvPr/>
        </p:nvGrpSpPr>
        <p:grpSpPr>
          <a:xfrm>
            <a:off x="1991893" y="1838886"/>
            <a:ext cx="551801" cy="2454805"/>
            <a:chOff x="3396744" y="2163082"/>
            <a:chExt cx="551801" cy="2454805"/>
          </a:xfrm>
        </p:grpSpPr>
        <p:pic>
          <p:nvPicPr>
            <p:cNvPr id="12" name="Picture 11"/>
            <p:cNvPicPr>
              <a:picLocks noChangeAspect="1"/>
            </p:cNvPicPr>
            <p:nvPr/>
          </p:nvPicPr>
          <p:blipFill>
            <a:blip r:embed="rId2"/>
            <a:stretch>
              <a:fillRect/>
            </a:stretch>
          </p:blipFill>
          <p:spPr>
            <a:xfrm>
              <a:off x="3396744" y="2163082"/>
              <a:ext cx="551801" cy="551801"/>
            </a:xfrm>
            <a:prstGeom prst="rect">
              <a:avLst/>
            </a:prstGeom>
          </p:spPr>
        </p:pic>
        <p:pic>
          <p:nvPicPr>
            <p:cNvPr id="13" name="Picture 12"/>
            <p:cNvPicPr>
              <a:picLocks noChangeAspect="1"/>
            </p:cNvPicPr>
            <p:nvPr/>
          </p:nvPicPr>
          <p:blipFill>
            <a:blip r:embed="rId3"/>
            <a:stretch>
              <a:fillRect/>
            </a:stretch>
          </p:blipFill>
          <p:spPr>
            <a:xfrm>
              <a:off x="3396744" y="2837936"/>
              <a:ext cx="536412" cy="532394"/>
            </a:xfrm>
            <a:prstGeom prst="rect">
              <a:avLst/>
            </a:prstGeom>
          </p:spPr>
        </p:pic>
        <p:pic>
          <p:nvPicPr>
            <p:cNvPr id="14" name="Picture 13"/>
            <p:cNvPicPr>
              <a:picLocks noChangeAspect="1"/>
            </p:cNvPicPr>
            <p:nvPr/>
          </p:nvPicPr>
          <p:blipFill>
            <a:blip r:embed="rId4"/>
            <a:stretch>
              <a:fillRect/>
            </a:stretch>
          </p:blipFill>
          <p:spPr>
            <a:xfrm>
              <a:off x="3430299" y="3493383"/>
              <a:ext cx="518246" cy="469057"/>
            </a:xfrm>
            <a:prstGeom prst="rect">
              <a:avLst/>
            </a:prstGeom>
          </p:spPr>
        </p:pic>
        <p:pic>
          <p:nvPicPr>
            <p:cNvPr id="15" name="Picture 14"/>
            <p:cNvPicPr>
              <a:picLocks noChangeAspect="1"/>
            </p:cNvPicPr>
            <p:nvPr/>
          </p:nvPicPr>
          <p:blipFill>
            <a:blip r:embed="rId5"/>
            <a:stretch>
              <a:fillRect/>
            </a:stretch>
          </p:blipFill>
          <p:spPr>
            <a:xfrm>
              <a:off x="3396744" y="4120076"/>
              <a:ext cx="522095" cy="497811"/>
            </a:xfrm>
            <a:prstGeom prst="rect">
              <a:avLst/>
            </a:prstGeom>
          </p:spPr>
        </p:pic>
      </p:grpSp>
      <p:sp>
        <p:nvSpPr>
          <p:cNvPr id="18" name="TextBox 17"/>
          <p:cNvSpPr txBox="1"/>
          <p:nvPr/>
        </p:nvSpPr>
        <p:spPr>
          <a:xfrm>
            <a:off x="3183775" y="1929022"/>
            <a:ext cx="5565947" cy="2246769"/>
          </a:xfrm>
          <a:prstGeom prst="rect">
            <a:avLst/>
          </a:prstGeom>
          <a:noFill/>
        </p:spPr>
        <p:txBody>
          <a:bodyPr wrap="none" rtlCol="0">
            <a:spAutoFit/>
          </a:bodyPr>
          <a:lstStyle/>
          <a:p>
            <a:r>
              <a:rPr lang="en-US" sz="2000" dirty="0" smtClean="0"/>
              <a:t>Administrative and clerical salaries and wages</a:t>
            </a:r>
            <a:endParaRPr lang="en-US" sz="2000" dirty="0"/>
          </a:p>
          <a:p>
            <a:endParaRPr lang="en-US" sz="2000" dirty="0"/>
          </a:p>
          <a:p>
            <a:r>
              <a:rPr lang="en-US" sz="2000" dirty="0" smtClean="0"/>
              <a:t>Entertainment (George Eastman House tickets)</a:t>
            </a:r>
          </a:p>
          <a:p>
            <a:endParaRPr lang="en-US" sz="2000" dirty="0"/>
          </a:p>
          <a:p>
            <a:r>
              <a:rPr lang="en-US" sz="2000" dirty="0" smtClean="0"/>
              <a:t>Office supplies</a:t>
            </a:r>
          </a:p>
          <a:p>
            <a:endParaRPr lang="en-US" sz="2000" dirty="0"/>
          </a:p>
          <a:p>
            <a:r>
              <a:rPr lang="en-US" sz="2000" dirty="0" smtClean="0"/>
              <a:t>It depends</a:t>
            </a:r>
            <a:endParaRPr lang="en-US" sz="2000" dirty="0"/>
          </a:p>
        </p:txBody>
      </p:sp>
    </p:spTree>
    <p:extLst>
      <p:ext uri="{BB962C8B-B14F-4D97-AF65-F5344CB8AC3E}">
        <p14:creationId xmlns:p14="http://schemas.microsoft.com/office/powerpoint/2010/main" val="258180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11" name="TextBox 10"/>
          <p:cNvSpPr txBox="1"/>
          <p:nvPr/>
        </p:nvSpPr>
        <p:spPr>
          <a:xfrm>
            <a:off x="2416146" y="824012"/>
            <a:ext cx="6676828" cy="1323439"/>
          </a:xfrm>
          <a:prstGeom prst="rect">
            <a:avLst/>
          </a:prstGeom>
          <a:noFill/>
        </p:spPr>
        <p:txBody>
          <a:bodyPr wrap="none" rtlCol="0">
            <a:spAutoFit/>
          </a:bodyPr>
          <a:lstStyle/>
          <a:p>
            <a:r>
              <a:rPr lang="en-US" sz="3200" dirty="0" smtClean="0"/>
              <a:t>What </a:t>
            </a:r>
            <a:r>
              <a:rPr lang="en-US" sz="3200" u="sng" dirty="0" smtClean="0"/>
              <a:t>is</a:t>
            </a:r>
            <a:r>
              <a:rPr lang="en-US" sz="3200" dirty="0" smtClean="0"/>
              <a:t> allowable on a DoD award?</a:t>
            </a:r>
          </a:p>
          <a:p>
            <a:endParaRPr lang="en-US" dirty="0"/>
          </a:p>
          <a:p>
            <a:endParaRPr lang="en-US" dirty="0"/>
          </a:p>
        </p:txBody>
      </p:sp>
      <p:grpSp>
        <p:nvGrpSpPr>
          <p:cNvPr id="16" name="Group 15"/>
          <p:cNvGrpSpPr/>
          <p:nvPr/>
        </p:nvGrpSpPr>
        <p:grpSpPr>
          <a:xfrm>
            <a:off x="1991893" y="1838886"/>
            <a:ext cx="551801" cy="2454805"/>
            <a:chOff x="3396744" y="2163082"/>
            <a:chExt cx="551801" cy="2454805"/>
          </a:xfrm>
        </p:grpSpPr>
        <p:pic>
          <p:nvPicPr>
            <p:cNvPr id="12" name="Picture 11"/>
            <p:cNvPicPr>
              <a:picLocks noChangeAspect="1"/>
            </p:cNvPicPr>
            <p:nvPr/>
          </p:nvPicPr>
          <p:blipFill>
            <a:blip r:embed="rId2"/>
            <a:stretch>
              <a:fillRect/>
            </a:stretch>
          </p:blipFill>
          <p:spPr>
            <a:xfrm>
              <a:off x="3396744" y="2163082"/>
              <a:ext cx="551801" cy="551801"/>
            </a:xfrm>
            <a:prstGeom prst="rect">
              <a:avLst/>
            </a:prstGeom>
          </p:spPr>
        </p:pic>
        <p:pic>
          <p:nvPicPr>
            <p:cNvPr id="13" name="Picture 12"/>
            <p:cNvPicPr>
              <a:picLocks noChangeAspect="1"/>
            </p:cNvPicPr>
            <p:nvPr/>
          </p:nvPicPr>
          <p:blipFill>
            <a:blip r:embed="rId3"/>
            <a:stretch>
              <a:fillRect/>
            </a:stretch>
          </p:blipFill>
          <p:spPr>
            <a:xfrm>
              <a:off x="3396744" y="2837936"/>
              <a:ext cx="536412" cy="532394"/>
            </a:xfrm>
            <a:prstGeom prst="rect">
              <a:avLst/>
            </a:prstGeom>
          </p:spPr>
        </p:pic>
        <p:pic>
          <p:nvPicPr>
            <p:cNvPr id="14" name="Picture 13"/>
            <p:cNvPicPr>
              <a:picLocks noChangeAspect="1"/>
            </p:cNvPicPr>
            <p:nvPr/>
          </p:nvPicPr>
          <p:blipFill>
            <a:blip r:embed="rId4"/>
            <a:stretch>
              <a:fillRect/>
            </a:stretch>
          </p:blipFill>
          <p:spPr>
            <a:xfrm>
              <a:off x="3430299" y="3493383"/>
              <a:ext cx="518246" cy="469057"/>
            </a:xfrm>
            <a:prstGeom prst="rect">
              <a:avLst/>
            </a:prstGeom>
          </p:spPr>
        </p:pic>
        <p:pic>
          <p:nvPicPr>
            <p:cNvPr id="15" name="Picture 14"/>
            <p:cNvPicPr>
              <a:picLocks noChangeAspect="1"/>
            </p:cNvPicPr>
            <p:nvPr/>
          </p:nvPicPr>
          <p:blipFill>
            <a:blip r:embed="rId5"/>
            <a:stretch>
              <a:fillRect/>
            </a:stretch>
          </p:blipFill>
          <p:spPr>
            <a:xfrm>
              <a:off x="3396744" y="4120076"/>
              <a:ext cx="522095" cy="497811"/>
            </a:xfrm>
            <a:prstGeom prst="rect">
              <a:avLst/>
            </a:prstGeom>
          </p:spPr>
        </p:pic>
      </p:grpSp>
      <p:sp>
        <p:nvSpPr>
          <p:cNvPr id="18" name="TextBox 17"/>
          <p:cNvSpPr txBox="1"/>
          <p:nvPr/>
        </p:nvSpPr>
        <p:spPr>
          <a:xfrm>
            <a:off x="3183775" y="1922749"/>
            <a:ext cx="5025735" cy="2246769"/>
          </a:xfrm>
          <a:prstGeom prst="rect">
            <a:avLst/>
          </a:prstGeom>
          <a:noFill/>
        </p:spPr>
        <p:txBody>
          <a:bodyPr wrap="none" rtlCol="0">
            <a:spAutoFit/>
          </a:bodyPr>
          <a:lstStyle/>
          <a:p>
            <a:r>
              <a:rPr lang="en-US" sz="2000" dirty="0"/>
              <a:t>Purchase of computer equipment (laptops)</a:t>
            </a:r>
          </a:p>
          <a:p>
            <a:endParaRPr lang="en-US" sz="2000" dirty="0"/>
          </a:p>
          <a:p>
            <a:r>
              <a:rPr lang="en-US" sz="2000" dirty="0" smtClean="0"/>
              <a:t>Memberships/Dues</a:t>
            </a:r>
          </a:p>
          <a:p>
            <a:endParaRPr lang="en-US" sz="2000" dirty="0"/>
          </a:p>
          <a:p>
            <a:r>
              <a:rPr lang="en-US" sz="2000" dirty="0" smtClean="0"/>
              <a:t>Postage</a:t>
            </a:r>
            <a:endParaRPr lang="en-US" sz="2000" dirty="0"/>
          </a:p>
          <a:p>
            <a:endParaRPr lang="en-US" sz="2000" dirty="0"/>
          </a:p>
          <a:p>
            <a:r>
              <a:rPr lang="en-US" sz="2000" dirty="0" smtClean="0"/>
              <a:t>It depends</a:t>
            </a:r>
            <a:endParaRPr lang="en-US" sz="2000" dirty="0"/>
          </a:p>
        </p:txBody>
      </p:sp>
    </p:spTree>
    <p:extLst>
      <p:ext uri="{BB962C8B-B14F-4D97-AF65-F5344CB8AC3E}">
        <p14:creationId xmlns:p14="http://schemas.microsoft.com/office/powerpoint/2010/main" val="961487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Content Placeholder 2"/>
          <p:cNvSpPr>
            <a:spLocks noGrp="1"/>
          </p:cNvSpPr>
          <p:nvPr>
            <p:ph sz="quarter" idx="16"/>
          </p:nvPr>
        </p:nvSpPr>
        <p:spPr/>
        <p:txBody>
          <a:bodyPr/>
          <a:lstStyle/>
          <a:p>
            <a:r>
              <a:rPr lang="en-US" sz="4400" dirty="0" smtClean="0"/>
              <a:t>“</a:t>
            </a:r>
            <a:r>
              <a:rPr lang="en-US" sz="4400" dirty="0"/>
              <a:t>It Depends” </a:t>
            </a:r>
            <a:endParaRPr lang="en-US" sz="4400" dirty="0" smtClean="0"/>
          </a:p>
          <a:p>
            <a:r>
              <a:rPr lang="en-US" sz="4400" dirty="0" smtClean="0">
                <a:hlinkClick r:id="rId2"/>
              </a:rPr>
              <a:t>Determine Allowability</a:t>
            </a:r>
            <a:endParaRPr lang="en-US" sz="4400" dirty="0"/>
          </a:p>
          <a:p>
            <a:endParaRPr lang="en-US" sz="4400" dirty="0" smtClean="0"/>
          </a:p>
          <a:p>
            <a:r>
              <a:rPr lang="en-US" sz="4400" dirty="0" smtClean="0"/>
              <a:t>Ask your SPA rep for clarity on any allowability questions </a:t>
            </a:r>
            <a:endParaRPr lang="en-US" sz="4400" dirty="0"/>
          </a:p>
          <a:p>
            <a:endParaRPr lang="en-US" sz="4400" dirty="0"/>
          </a:p>
          <a:p>
            <a:endParaRPr lang="en-US" dirty="0"/>
          </a:p>
        </p:txBody>
      </p:sp>
    </p:spTree>
    <p:extLst>
      <p:ext uri="{BB962C8B-B14F-4D97-AF65-F5344CB8AC3E}">
        <p14:creationId xmlns:p14="http://schemas.microsoft.com/office/powerpoint/2010/main" val="2313487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6C7E4199-4816-534F-B1AE-A733D1B4AAAE}"/>
              </a:ext>
            </a:extLst>
          </p:cNvPr>
          <p:cNvSpPr>
            <a:spLocks noGrp="1"/>
          </p:cNvSpPr>
          <p:nvPr>
            <p:ph type="body" sz="quarter" idx="16"/>
          </p:nvPr>
        </p:nvSpPr>
        <p:spPr/>
        <p:txBody>
          <a:bodyPr/>
          <a:lstStyle/>
          <a:p>
            <a:endParaRPr lang="en-US" dirty="0"/>
          </a:p>
        </p:txBody>
      </p:sp>
      <p:sp>
        <p:nvSpPr>
          <p:cNvPr id="19" name="Title 18">
            <a:extLst>
              <a:ext uri="{FF2B5EF4-FFF2-40B4-BE49-F238E27FC236}">
                <a16:creationId xmlns:a16="http://schemas.microsoft.com/office/drawing/2014/main" id="{34EDCCA1-00C8-ED48-B758-406AACEE20A2}"/>
              </a:ext>
            </a:extLst>
          </p:cNvPr>
          <p:cNvSpPr>
            <a:spLocks noGrp="1"/>
          </p:cNvSpPr>
          <p:nvPr>
            <p:ph type="title"/>
          </p:nvPr>
        </p:nvSpPr>
        <p:spPr/>
        <p:txBody>
          <a:bodyPr/>
          <a:lstStyle/>
          <a:p>
            <a:r>
              <a:rPr lang="en-US" dirty="0" smtClean="0"/>
              <a:t>Participant Support</a:t>
            </a:r>
            <a:endParaRPr lang="en-US" dirty="0"/>
          </a:p>
        </p:txBody>
      </p:sp>
    </p:spTree>
    <p:extLst>
      <p:ext uri="{BB962C8B-B14F-4D97-AF65-F5344CB8AC3E}">
        <p14:creationId xmlns:p14="http://schemas.microsoft.com/office/powerpoint/2010/main" val="2453691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49A56D7-DDA6-714C-B91E-6CEF208E5833}"/>
              </a:ext>
            </a:extLst>
          </p:cNvPr>
          <p:cNvSpPr>
            <a:spLocks noGrp="1"/>
          </p:cNvSpPr>
          <p:nvPr>
            <p:ph type="body" sz="quarter" idx="13"/>
          </p:nvPr>
        </p:nvSpPr>
        <p:spPr/>
        <p:txBody>
          <a:bodyPr/>
          <a:lstStyle/>
          <a:p>
            <a:endParaRPr lang="en-US" dirty="0"/>
          </a:p>
        </p:txBody>
      </p:sp>
      <p:sp>
        <p:nvSpPr>
          <p:cNvPr id="8" name="Text Placeholder 7">
            <a:extLst>
              <a:ext uri="{FF2B5EF4-FFF2-40B4-BE49-F238E27FC236}">
                <a16:creationId xmlns:a16="http://schemas.microsoft.com/office/drawing/2014/main" id="{0CDB409E-0CE0-6549-A418-F4C5B74A2686}"/>
              </a:ext>
            </a:extLst>
          </p:cNvPr>
          <p:cNvSpPr>
            <a:spLocks noGrp="1"/>
          </p:cNvSpPr>
          <p:nvPr>
            <p:ph type="body" sz="quarter" idx="15"/>
          </p:nvPr>
        </p:nvSpPr>
        <p:spPr/>
        <p:txBody>
          <a:bodyPr/>
          <a:lstStyle/>
          <a:p>
            <a:r>
              <a:rPr lang="en-US" dirty="0"/>
              <a:t>Per the Uniform Guidance, </a:t>
            </a:r>
            <a:r>
              <a:rPr lang="en-US" dirty="0" smtClean="0"/>
              <a:t>Participant </a:t>
            </a:r>
            <a:r>
              <a:rPr lang="en-US" dirty="0"/>
              <a:t>S</a:t>
            </a:r>
            <a:r>
              <a:rPr lang="en-US" dirty="0" smtClean="0"/>
              <a:t>upport </a:t>
            </a:r>
            <a:r>
              <a:rPr lang="en-US" dirty="0"/>
              <a:t>C</a:t>
            </a:r>
            <a:r>
              <a:rPr lang="en-US" dirty="0" smtClean="0"/>
              <a:t>osts </a:t>
            </a:r>
            <a:r>
              <a:rPr lang="en-US" dirty="0"/>
              <a:t>(PSC) are direct costs for items such </a:t>
            </a:r>
            <a:r>
              <a:rPr lang="en-US" dirty="0" smtClean="0"/>
              <a:t>as:</a:t>
            </a:r>
            <a:endParaRPr lang="en-US" dirty="0"/>
          </a:p>
          <a:p>
            <a:pPr lvl="1"/>
            <a:r>
              <a:rPr lang="en-US" dirty="0"/>
              <a:t>stipends or subsistence allowances </a:t>
            </a:r>
          </a:p>
          <a:p>
            <a:pPr lvl="1"/>
            <a:r>
              <a:rPr lang="en-US" dirty="0"/>
              <a:t>travel allowances</a:t>
            </a:r>
          </a:p>
          <a:p>
            <a:pPr lvl="1"/>
            <a:r>
              <a:rPr lang="en-US" dirty="0"/>
              <a:t>registration fees paid to or on behalf of participants or trainees (not employees) in connection with conferences or training projects</a:t>
            </a:r>
          </a:p>
        </p:txBody>
      </p:sp>
      <p:sp>
        <p:nvSpPr>
          <p:cNvPr id="6" name="Title 5">
            <a:extLst>
              <a:ext uri="{FF2B5EF4-FFF2-40B4-BE49-F238E27FC236}">
                <a16:creationId xmlns:a16="http://schemas.microsoft.com/office/drawing/2014/main" id="{EA05CC4F-EB31-3143-9202-0A73C7D23AC6}"/>
              </a:ext>
            </a:extLst>
          </p:cNvPr>
          <p:cNvSpPr>
            <a:spLocks noGrp="1"/>
          </p:cNvSpPr>
          <p:nvPr>
            <p:ph type="title"/>
          </p:nvPr>
        </p:nvSpPr>
        <p:spPr/>
        <p:txBody>
          <a:bodyPr/>
          <a:lstStyle/>
          <a:p>
            <a:r>
              <a:rPr lang="en-US" dirty="0" smtClean="0"/>
              <a:t>What is Participant Support?</a:t>
            </a:r>
            <a:endParaRPr lang="en-US" dirty="0"/>
          </a:p>
        </p:txBody>
      </p:sp>
    </p:spTree>
    <p:extLst>
      <p:ext uri="{BB962C8B-B14F-4D97-AF65-F5344CB8AC3E}">
        <p14:creationId xmlns:p14="http://schemas.microsoft.com/office/powerpoint/2010/main" val="2253301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49A56D7-DDA6-714C-B91E-6CEF208E5833}"/>
              </a:ext>
            </a:extLst>
          </p:cNvPr>
          <p:cNvSpPr>
            <a:spLocks noGrp="1"/>
          </p:cNvSpPr>
          <p:nvPr>
            <p:ph type="body" sz="quarter" idx="13"/>
          </p:nvPr>
        </p:nvSpPr>
        <p:spPr/>
        <p:txBody>
          <a:bodyPr/>
          <a:lstStyle/>
          <a:p>
            <a:endParaRPr lang="en-US" dirty="0"/>
          </a:p>
        </p:txBody>
      </p:sp>
      <p:sp>
        <p:nvSpPr>
          <p:cNvPr id="8" name="Text Placeholder 7">
            <a:extLst>
              <a:ext uri="{FF2B5EF4-FFF2-40B4-BE49-F238E27FC236}">
                <a16:creationId xmlns:a16="http://schemas.microsoft.com/office/drawing/2014/main" id="{0CDB409E-0CE0-6549-A418-F4C5B74A2686}"/>
              </a:ext>
            </a:extLst>
          </p:cNvPr>
          <p:cNvSpPr>
            <a:spLocks noGrp="1"/>
          </p:cNvSpPr>
          <p:nvPr>
            <p:ph type="body" sz="quarter" idx="15"/>
          </p:nvPr>
        </p:nvSpPr>
        <p:spPr/>
        <p:txBody>
          <a:bodyPr/>
          <a:lstStyle/>
          <a:p>
            <a:r>
              <a:rPr lang="en-US" dirty="0"/>
              <a:t>Budgeting:</a:t>
            </a:r>
          </a:p>
          <a:p>
            <a:pPr lvl="1"/>
            <a:r>
              <a:rPr lang="en-US" sz="2400" dirty="0"/>
              <a:t>All participant support requires prior approval; will usually be explicitly awarded</a:t>
            </a:r>
          </a:p>
          <a:p>
            <a:pPr lvl="1"/>
            <a:r>
              <a:rPr lang="en-US" sz="2400" dirty="0"/>
              <a:t>Costs cannot be rebudgeted from the approved participant support categories into other non participant support categories without PRIOR </a:t>
            </a:r>
            <a:r>
              <a:rPr lang="en-US" sz="2400" dirty="0" smtClean="0"/>
              <a:t>approval</a:t>
            </a:r>
            <a:endParaRPr lang="en-US" dirty="0" smtClean="0"/>
          </a:p>
          <a:p>
            <a:r>
              <a:rPr lang="en-US" dirty="0" smtClean="0"/>
              <a:t>F&amp;A Limitations:</a:t>
            </a:r>
            <a:endParaRPr lang="en-US" dirty="0"/>
          </a:p>
          <a:p>
            <a:pPr lvl="1"/>
            <a:r>
              <a:rPr lang="en-US" sz="2400" dirty="0" smtClean="0"/>
              <a:t>Recovery of indirect costs (F&amp;A) is typically prohibited on participant support cost categories. These cost categories are excluded from modified total direct costs (MTDC)</a:t>
            </a:r>
          </a:p>
        </p:txBody>
      </p:sp>
      <p:sp>
        <p:nvSpPr>
          <p:cNvPr id="6" name="Title 5">
            <a:extLst>
              <a:ext uri="{FF2B5EF4-FFF2-40B4-BE49-F238E27FC236}">
                <a16:creationId xmlns:a16="http://schemas.microsoft.com/office/drawing/2014/main" id="{EA05CC4F-EB31-3143-9202-0A73C7D23AC6}"/>
              </a:ext>
            </a:extLst>
          </p:cNvPr>
          <p:cNvSpPr>
            <a:spLocks noGrp="1"/>
          </p:cNvSpPr>
          <p:nvPr>
            <p:ph type="title"/>
          </p:nvPr>
        </p:nvSpPr>
        <p:spPr/>
        <p:txBody>
          <a:bodyPr/>
          <a:lstStyle/>
          <a:p>
            <a:r>
              <a:rPr lang="en-US" dirty="0" smtClean="0"/>
              <a:t>Cost Considerations</a:t>
            </a:r>
            <a:endParaRPr lang="en-US" dirty="0"/>
          </a:p>
        </p:txBody>
      </p:sp>
    </p:spTree>
    <p:extLst>
      <p:ext uri="{BB962C8B-B14F-4D97-AF65-F5344CB8AC3E}">
        <p14:creationId xmlns:p14="http://schemas.microsoft.com/office/powerpoint/2010/main" val="35605021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49A56D7-DDA6-714C-B91E-6CEF208E5833}"/>
              </a:ext>
            </a:extLst>
          </p:cNvPr>
          <p:cNvSpPr>
            <a:spLocks noGrp="1"/>
          </p:cNvSpPr>
          <p:nvPr>
            <p:ph type="body" sz="quarter" idx="13"/>
          </p:nvPr>
        </p:nvSpPr>
        <p:spPr/>
        <p:txBody>
          <a:bodyPr/>
          <a:lstStyle/>
          <a:p>
            <a:endParaRPr lang="en-US" dirty="0"/>
          </a:p>
        </p:txBody>
      </p:sp>
      <p:sp>
        <p:nvSpPr>
          <p:cNvPr id="8" name="Text Placeholder 7">
            <a:extLst>
              <a:ext uri="{FF2B5EF4-FFF2-40B4-BE49-F238E27FC236}">
                <a16:creationId xmlns:a16="http://schemas.microsoft.com/office/drawing/2014/main" id="{0CDB409E-0CE0-6549-A418-F4C5B74A2686}"/>
              </a:ext>
            </a:extLst>
          </p:cNvPr>
          <p:cNvSpPr>
            <a:spLocks noGrp="1"/>
          </p:cNvSpPr>
          <p:nvPr>
            <p:ph type="body" sz="quarter" idx="15"/>
          </p:nvPr>
        </p:nvSpPr>
        <p:spPr/>
        <p:txBody>
          <a:bodyPr/>
          <a:lstStyle/>
          <a:p>
            <a:r>
              <a:rPr lang="en-US" dirty="0" smtClean="0"/>
              <a:t>3 &amp; P accounts:</a:t>
            </a:r>
            <a:endParaRPr lang="en-US" dirty="0"/>
          </a:p>
          <a:p>
            <a:pPr lvl="1"/>
            <a:r>
              <a:rPr lang="en-US" sz="2400" dirty="0"/>
              <a:t>Use of a separate account </a:t>
            </a:r>
            <a:r>
              <a:rPr lang="en-US" sz="2400" dirty="0" smtClean="0"/>
              <a:t>is </a:t>
            </a:r>
            <a:r>
              <a:rPr lang="en-US" sz="2400" dirty="0"/>
              <a:t>required when PSCs have been explicitly awarded and the agency requires approval for rebudgeting. </a:t>
            </a:r>
            <a:endParaRPr lang="en-US" sz="2400" dirty="0" smtClean="0"/>
          </a:p>
          <a:p>
            <a:pPr lvl="2"/>
            <a:r>
              <a:rPr lang="en-US" dirty="0" smtClean="0"/>
              <a:t>Ensures F&amp;A is not assessed</a:t>
            </a:r>
          </a:p>
          <a:p>
            <a:pPr lvl="2"/>
            <a:r>
              <a:rPr lang="en-US" dirty="0" smtClean="0"/>
              <a:t>Ensures PSC budget &amp; expenses can be accurately identified</a:t>
            </a:r>
          </a:p>
          <a:p>
            <a:pPr lvl="2"/>
            <a:endParaRPr lang="en-US" dirty="0" smtClean="0"/>
          </a:p>
          <a:p>
            <a:pPr marL="609585" lvl="2" indent="0">
              <a:buNone/>
            </a:pPr>
            <a:r>
              <a:rPr lang="en-US" sz="2000" dirty="0" smtClean="0">
                <a:solidFill>
                  <a:srgbClr val="0070C0"/>
                </a:solidFill>
              </a:rPr>
              <a:t>RIT Example</a:t>
            </a:r>
            <a:r>
              <a:rPr lang="en-US" sz="2000" dirty="0" smtClean="0"/>
              <a:t>:  </a:t>
            </a:r>
          </a:p>
          <a:p>
            <a:pPr marL="609585" lvl="2" indent="0">
              <a:buNone/>
            </a:pPr>
            <a:r>
              <a:rPr lang="en-US" sz="2000" dirty="0" smtClean="0"/>
              <a:t>	Project 3</a:t>
            </a:r>
            <a:r>
              <a:rPr lang="en-US" sz="2000" u="sng" dirty="0" smtClean="0"/>
              <a:t>1245</a:t>
            </a:r>
            <a:r>
              <a:rPr lang="en-US" sz="2000" dirty="0" smtClean="0"/>
              <a:t>:  Non Participant support costs (i.e., main award)</a:t>
            </a:r>
          </a:p>
          <a:p>
            <a:pPr marL="609585" lvl="2" indent="0">
              <a:buNone/>
            </a:pPr>
            <a:r>
              <a:rPr lang="en-US" sz="2000" dirty="0" smtClean="0"/>
              <a:t>	Project P</a:t>
            </a:r>
            <a:r>
              <a:rPr lang="en-US" sz="2000" u="sng" dirty="0" smtClean="0"/>
              <a:t>1245</a:t>
            </a:r>
            <a:r>
              <a:rPr lang="en-US" sz="2000" dirty="0"/>
              <a:t>:  </a:t>
            </a:r>
            <a:r>
              <a:rPr lang="en-US" sz="2000" dirty="0" smtClean="0"/>
              <a:t>Participant </a:t>
            </a:r>
            <a:r>
              <a:rPr lang="en-US" sz="2000" dirty="0"/>
              <a:t>support costs </a:t>
            </a:r>
            <a:r>
              <a:rPr lang="en-US" sz="2000" dirty="0" smtClean="0"/>
              <a:t>ONLY</a:t>
            </a:r>
            <a:endParaRPr lang="en-US" sz="2000" dirty="0"/>
          </a:p>
          <a:p>
            <a:pPr marL="609585" lvl="2" indent="0">
              <a:buNone/>
            </a:pPr>
            <a:endParaRPr lang="en-US" dirty="0"/>
          </a:p>
        </p:txBody>
      </p:sp>
      <p:sp>
        <p:nvSpPr>
          <p:cNvPr id="6" name="Title 5">
            <a:extLst>
              <a:ext uri="{FF2B5EF4-FFF2-40B4-BE49-F238E27FC236}">
                <a16:creationId xmlns:a16="http://schemas.microsoft.com/office/drawing/2014/main" id="{EA05CC4F-EB31-3143-9202-0A73C7D23AC6}"/>
              </a:ext>
            </a:extLst>
          </p:cNvPr>
          <p:cNvSpPr>
            <a:spLocks noGrp="1"/>
          </p:cNvSpPr>
          <p:nvPr>
            <p:ph type="title"/>
          </p:nvPr>
        </p:nvSpPr>
        <p:spPr/>
        <p:txBody>
          <a:bodyPr/>
          <a:lstStyle/>
          <a:p>
            <a:r>
              <a:rPr lang="en-US" dirty="0" smtClean="0"/>
              <a:t>Cost Considerations (cont’d)</a:t>
            </a:r>
            <a:endParaRPr lang="en-US" dirty="0"/>
          </a:p>
        </p:txBody>
      </p:sp>
    </p:spTree>
    <p:extLst>
      <p:ext uri="{BB962C8B-B14F-4D97-AF65-F5344CB8AC3E}">
        <p14:creationId xmlns:p14="http://schemas.microsoft.com/office/powerpoint/2010/main" val="85405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49A56D7-DDA6-714C-B91E-6CEF208E5833}"/>
              </a:ext>
            </a:extLst>
          </p:cNvPr>
          <p:cNvSpPr>
            <a:spLocks noGrp="1"/>
          </p:cNvSpPr>
          <p:nvPr>
            <p:ph type="body" sz="quarter" idx="13"/>
          </p:nvPr>
        </p:nvSpPr>
        <p:spPr/>
        <p:txBody>
          <a:bodyPr/>
          <a:lstStyle/>
          <a:p>
            <a:endParaRPr lang="en-US" dirty="0"/>
          </a:p>
        </p:txBody>
      </p:sp>
      <p:sp>
        <p:nvSpPr>
          <p:cNvPr id="8" name="Text Placeholder 7">
            <a:extLst>
              <a:ext uri="{FF2B5EF4-FFF2-40B4-BE49-F238E27FC236}">
                <a16:creationId xmlns:a16="http://schemas.microsoft.com/office/drawing/2014/main" id="{0CDB409E-0CE0-6549-A418-F4C5B74A2686}"/>
              </a:ext>
            </a:extLst>
          </p:cNvPr>
          <p:cNvSpPr>
            <a:spLocks noGrp="1"/>
          </p:cNvSpPr>
          <p:nvPr>
            <p:ph type="body" sz="quarter" idx="15"/>
          </p:nvPr>
        </p:nvSpPr>
        <p:spPr/>
        <p:txBody>
          <a:bodyPr/>
          <a:lstStyle/>
          <a:p>
            <a:r>
              <a:rPr lang="en-US" sz="2800" dirty="0"/>
              <a:t>A participant cannot be: </a:t>
            </a:r>
            <a:endParaRPr lang="en-US" sz="2800" dirty="0" smtClean="0"/>
          </a:p>
          <a:p>
            <a:pPr lvl="1"/>
            <a:r>
              <a:rPr lang="en-US" sz="2267" dirty="0" smtClean="0"/>
              <a:t>An </a:t>
            </a:r>
            <a:r>
              <a:rPr lang="en-US" sz="2267" dirty="0"/>
              <a:t>employee of the grantee institution </a:t>
            </a:r>
            <a:endParaRPr lang="en-US" sz="2267" dirty="0" smtClean="0"/>
          </a:p>
          <a:p>
            <a:pPr lvl="1"/>
            <a:r>
              <a:rPr lang="en-US" sz="2267" dirty="0" smtClean="0"/>
              <a:t>Advisory </a:t>
            </a:r>
            <a:r>
              <a:rPr lang="en-US" sz="2267" dirty="0"/>
              <a:t>board members </a:t>
            </a:r>
            <a:endParaRPr lang="en-US" sz="2267" dirty="0" smtClean="0"/>
          </a:p>
          <a:p>
            <a:pPr lvl="1"/>
            <a:r>
              <a:rPr lang="en-US" sz="2267" dirty="0" smtClean="0"/>
              <a:t>Interns </a:t>
            </a:r>
            <a:r>
              <a:rPr lang="en-US" sz="2267" dirty="0"/>
              <a:t>who have paid appointments </a:t>
            </a:r>
            <a:endParaRPr lang="en-US" sz="2267" dirty="0" smtClean="0"/>
          </a:p>
          <a:p>
            <a:pPr lvl="1"/>
            <a:r>
              <a:rPr lang="en-US" sz="2267" dirty="0" smtClean="0"/>
              <a:t>Anyone </a:t>
            </a:r>
            <a:r>
              <a:rPr lang="en-US" sz="2267" dirty="0"/>
              <a:t>who has a deliverable or is primarily providing a service to the </a:t>
            </a:r>
            <a:r>
              <a:rPr lang="en-US" sz="2267" dirty="0" smtClean="0"/>
              <a:t>project</a:t>
            </a:r>
            <a:endParaRPr lang="en-US" sz="2267" dirty="0"/>
          </a:p>
        </p:txBody>
      </p:sp>
      <p:sp>
        <p:nvSpPr>
          <p:cNvPr id="6" name="Title 5">
            <a:extLst>
              <a:ext uri="{FF2B5EF4-FFF2-40B4-BE49-F238E27FC236}">
                <a16:creationId xmlns:a16="http://schemas.microsoft.com/office/drawing/2014/main" id="{EA05CC4F-EB31-3143-9202-0A73C7D23AC6}"/>
              </a:ext>
            </a:extLst>
          </p:cNvPr>
          <p:cNvSpPr>
            <a:spLocks noGrp="1"/>
          </p:cNvSpPr>
          <p:nvPr>
            <p:ph type="title"/>
          </p:nvPr>
        </p:nvSpPr>
        <p:spPr/>
        <p:txBody>
          <a:bodyPr/>
          <a:lstStyle/>
          <a:p>
            <a:r>
              <a:rPr lang="en-US" dirty="0" smtClean="0"/>
              <a:t>Who is not a participant?</a:t>
            </a:r>
            <a:endParaRPr lang="en-US" dirty="0"/>
          </a:p>
        </p:txBody>
      </p:sp>
    </p:spTree>
    <p:extLst>
      <p:ext uri="{BB962C8B-B14F-4D97-AF65-F5344CB8AC3E}">
        <p14:creationId xmlns:p14="http://schemas.microsoft.com/office/powerpoint/2010/main" val="3610163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49A56D7-DDA6-714C-B91E-6CEF208E5833}"/>
              </a:ext>
            </a:extLst>
          </p:cNvPr>
          <p:cNvSpPr>
            <a:spLocks noGrp="1"/>
          </p:cNvSpPr>
          <p:nvPr>
            <p:ph type="body" sz="quarter" idx="13"/>
          </p:nvPr>
        </p:nvSpPr>
        <p:spPr/>
        <p:txBody>
          <a:bodyPr/>
          <a:lstStyle/>
          <a:p>
            <a:endParaRPr lang="en-US" dirty="0"/>
          </a:p>
        </p:txBody>
      </p:sp>
      <p:sp>
        <p:nvSpPr>
          <p:cNvPr id="8" name="Text Placeholder 7">
            <a:extLst>
              <a:ext uri="{FF2B5EF4-FFF2-40B4-BE49-F238E27FC236}">
                <a16:creationId xmlns:a16="http://schemas.microsoft.com/office/drawing/2014/main" id="{0CDB409E-0CE0-6549-A418-F4C5B74A2686}"/>
              </a:ext>
            </a:extLst>
          </p:cNvPr>
          <p:cNvSpPr>
            <a:spLocks noGrp="1"/>
          </p:cNvSpPr>
          <p:nvPr>
            <p:ph type="body" sz="quarter" idx="15"/>
          </p:nvPr>
        </p:nvSpPr>
        <p:spPr/>
        <p:txBody>
          <a:bodyPr/>
          <a:lstStyle/>
          <a:p>
            <a:r>
              <a:rPr lang="en-US" b="0" dirty="0" smtClean="0"/>
              <a:t>Introduction</a:t>
            </a:r>
          </a:p>
          <a:p>
            <a:r>
              <a:rPr lang="en-US" b="0" dirty="0" smtClean="0"/>
              <a:t>Journal Entry Review and Approval Process</a:t>
            </a:r>
          </a:p>
          <a:p>
            <a:r>
              <a:rPr lang="en-US" b="0" dirty="0" smtClean="0"/>
              <a:t>Expense Allowability</a:t>
            </a:r>
          </a:p>
          <a:p>
            <a:r>
              <a:rPr lang="en-US" b="0" dirty="0" smtClean="0"/>
              <a:t>Participant Support</a:t>
            </a:r>
          </a:p>
          <a:p>
            <a:r>
              <a:rPr lang="en-US" b="0" dirty="0" smtClean="0"/>
              <a:t>SPA’s Closeout Process</a:t>
            </a:r>
            <a:endParaRPr lang="en-US" b="0" dirty="0"/>
          </a:p>
        </p:txBody>
      </p:sp>
      <p:sp>
        <p:nvSpPr>
          <p:cNvPr id="6" name="Title 5">
            <a:extLst>
              <a:ext uri="{FF2B5EF4-FFF2-40B4-BE49-F238E27FC236}">
                <a16:creationId xmlns:a16="http://schemas.microsoft.com/office/drawing/2014/main" id="{EA05CC4F-EB31-3143-9202-0A73C7D23AC6}"/>
              </a:ext>
            </a:extLst>
          </p:cNvPr>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3137655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609BD5B-C6DA-4F46-B819-9586BD335935}"/>
              </a:ext>
            </a:extLst>
          </p:cNvPr>
          <p:cNvSpPr>
            <a:spLocks noGrp="1"/>
          </p:cNvSpPr>
          <p:nvPr>
            <p:ph type="body" sz="quarter" idx="13"/>
          </p:nvPr>
        </p:nvSpPr>
        <p:spPr/>
        <p:txBody>
          <a:bodyPr/>
          <a:lstStyle/>
          <a:p>
            <a:endParaRPr lang="en-US" dirty="0"/>
          </a:p>
        </p:txBody>
      </p:sp>
      <p:pic>
        <p:nvPicPr>
          <p:cNvPr id="4" name="Content Placeholder 3"/>
          <p:cNvPicPr>
            <a:picLocks noGrp="1" noChangeAspect="1"/>
          </p:cNvPicPr>
          <p:nvPr>
            <p:ph sz="quarter" idx="16"/>
          </p:nvPr>
        </p:nvPicPr>
        <p:blipFill>
          <a:blip r:embed="rId3"/>
          <a:stretch>
            <a:fillRect/>
          </a:stretch>
        </p:blipFill>
        <p:spPr>
          <a:xfrm>
            <a:off x="1250156" y="863600"/>
            <a:ext cx="9632951" cy="4640263"/>
          </a:xfrm>
          <a:prstGeom prst="rect">
            <a:avLst/>
          </a:prstGeom>
        </p:spPr>
      </p:pic>
    </p:spTree>
    <p:extLst>
      <p:ext uri="{BB962C8B-B14F-4D97-AF65-F5344CB8AC3E}">
        <p14:creationId xmlns:p14="http://schemas.microsoft.com/office/powerpoint/2010/main" val="195206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609BD5B-C6DA-4F46-B819-9586BD335935}"/>
              </a:ext>
            </a:extLst>
          </p:cNvPr>
          <p:cNvSpPr>
            <a:spLocks noGrp="1"/>
          </p:cNvSpPr>
          <p:nvPr>
            <p:ph type="body" sz="quarter" idx="13"/>
          </p:nvPr>
        </p:nvSpPr>
        <p:spPr/>
        <p:txBody>
          <a:bodyPr/>
          <a:lstStyle/>
          <a:p>
            <a:endParaRPr lang="en-US" dirty="0"/>
          </a:p>
        </p:txBody>
      </p:sp>
      <p:sp>
        <p:nvSpPr>
          <p:cNvPr id="2" name="Content Placeholder 1"/>
          <p:cNvSpPr>
            <a:spLocks noGrp="1"/>
          </p:cNvSpPr>
          <p:nvPr>
            <p:ph sz="quarter" idx="16"/>
          </p:nvPr>
        </p:nvSpPr>
        <p:spPr/>
        <p:txBody>
          <a:bodyPr/>
          <a:lstStyle/>
          <a:p>
            <a:endParaRPr lang="en-US" dirty="0"/>
          </a:p>
        </p:txBody>
      </p:sp>
      <p:pic>
        <p:nvPicPr>
          <p:cNvPr id="3" name="Picture 2"/>
          <p:cNvPicPr>
            <a:picLocks noChangeAspect="1"/>
          </p:cNvPicPr>
          <p:nvPr/>
        </p:nvPicPr>
        <p:blipFill>
          <a:blip r:embed="rId3"/>
          <a:stretch>
            <a:fillRect/>
          </a:stretch>
        </p:blipFill>
        <p:spPr>
          <a:xfrm>
            <a:off x="858700" y="714296"/>
            <a:ext cx="9765385" cy="4762977"/>
          </a:xfrm>
          <a:prstGeom prst="rect">
            <a:avLst/>
          </a:prstGeom>
        </p:spPr>
      </p:pic>
    </p:spTree>
    <p:extLst>
      <p:ext uri="{BB962C8B-B14F-4D97-AF65-F5344CB8AC3E}">
        <p14:creationId xmlns:p14="http://schemas.microsoft.com/office/powerpoint/2010/main" val="2590192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6C7E4199-4816-534F-B1AE-A733D1B4AAAE}"/>
              </a:ext>
            </a:extLst>
          </p:cNvPr>
          <p:cNvSpPr>
            <a:spLocks noGrp="1"/>
          </p:cNvSpPr>
          <p:nvPr>
            <p:ph type="body" sz="quarter" idx="16"/>
          </p:nvPr>
        </p:nvSpPr>
        <p:spPr/>
        <p:txBody>
          <a:bodyPr/>
          <a:lstStyle/>
          <a:p>
            <a:endParaRPr lang="en-US" dirty="0"/>
          </a:p>
        </p:txBody>
      </p:sp>
      <p:sp>
        <p:nvSpPr>
          <p:cNvPr id="19" name="Title 18">
            <a:extLst>
              <a:ext uri="{FF2B5EF4-FFF2-40B4-BE49-F238E27FC236}">
                <a16:creationId xmlns:a16="http://schemas.microsoft.com/office/drawing/2014/main" id="{34EDCCA1-00C8-ED48-B758-406AACEE20A2}"/>
              </a:ext>
            </a:extLst>
          </p:cNvPr>
          <p:cNvSpPr>
            <a:spLocks noGrp="1"/>
          </p:cNvSpPr>
          <p:nvPr>
            <p:ph type="title"/>
          </p:nvPr>
        </p:nvSpPr>
        <p:spPr/>
        <p:txBody>
          <a:bodyPr/>
          <a:lstStyle/>
          <a:p>
            <a:r>
              <a:rPr lang="en-US" dirty="0" smtClean="0"/>
              <a:t>SPA’s Closeout Process</a:t>
            </a:r>
            <a:endParaRPr lang="en-US" dirty="0"/>
          </a:p>
        </p:txBody>
      </p:sp>
    </p:spTree>
    <p:extLst>
      <p:ext uri="{BB962C8B-B14F-4D97-AF65-F5344CB8AC3E}">
        <p14:creationId xmlns:p14="http://schemas.microsoft.com/office/powerpoint/2010/main" val="620784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49A56D7-DDA6-714C-B91E-6CEF208E5833}"/>
              </a:ext>
            </a:extLst>
          </p:cNvPr>
          <p:cNvSpPr>
            <a:spLocks noGrp="1"/>
          </p:cNvSpPr>
          <p:nvPr>
            <p:ph type="body" sz="quarter" idx="13"/>
          </p:nvPr>
        </p:nvSpPr>
        <p:spPr/>
        <p:txBody>
          <a:bodyPr/>
          <a:lstStyle/>
          <a:p>
            <a:endParaRPr lang="en-US" dirty="0"/>
          </a:p>
        </p:txBody>
      </p:sp>
      <p:sp>
        <p:nvSpPr>
          <p:cNvPr id="8" name="Text Placeholder 7">
            <a:extLst>
              <a:ext uri="{FF2B5EF4-FFF2-40B4-BE49-F238E27FC236}">
                <a16:creationId xmlns:a16="http://schemas.microsoft.com/office/drawing/2014/main" id="{0CDB409E-0CE0-6549-A418-F4C5B74A2686}"/>
              </a:ext>
            </a:extLst>
          </p:cNvPr>
          <p:cNvSpPr>
            <a:spLocks noGrp="1"/>
          </p:cNvSpPr>
          <p:nvPr>
            <p:ph type="body" sz="quarter" idx="15"/>
          </p:nvPr>
        </p:nvSpPr>
        <p:spPr/>
        <p:txBody>
          <a:bodyPr/>
          <a:lstStyle/>
          <a:p>
            <a:pPr lvl="1"/>
            <a:r>
              <a:rPr lang="en-US" dirty="0" smtClean="0"/>
              <a:t>Involves ensuring that all work has been completed, reports have been filed and financials are accurate. </a:t>
            </a:r>
          </a:p>
          <a:p>
            <a:pPr marL="304793" lvl="1" indent="0">
              <a:buNone/>
            </a:pPr>
            <a:endParaRPr lang="en-US" dirty="0" smtClean="0"/>
          </a:p>
          <a:p>
            <a:pPr lvl="1"/>
            <a:r>
              <a:rPr lang="en-US" dirty="0" smtClean="0"/>
              <a:t>The close out process is a collaboration between the Principal </a:t>
            </a:r>
            <a:r>
              <a:rPr lang="en-US" dirty="0"/>
              <a:t>I</a:t>
            </a:r>
            <a:r>
              <a:rPr lang="en-US" dirty="0" smtClean="0"/>
              <a:t>nvestigator, departmental staff, and SPA. </a:t>
            </a:r>
            <a:endParaRPr lang="en-US" dirty="0"/>
          </a:p>
        </p:txBody>
      </p:sp>
      <p:sp>
        <p:nvSpPr>
          <p:cNvPr id="6" name="Title 5">
            <a:extLst>
              <a:ext uri="{FF2B5EF4-FFF2-40B4-BE49-F238E27FC236}">
                <a16:creationId xmlns:a16="http://schemas.microsoft.com/office/drawing/2014/main" id="{EA05CC4F-EB31-3143-9202-0A73C7D23AC6}"/>
              </a:ext>
            </a:extLst>
          </p:cNvPr>
          <p:cNvSpPr>
            <a:spLocks noGrp="1"/>
          </p:cNvSpPr>
          <p:nvPr>
            <p:ph type="title"/>
          </p:nvPr>
        </p:nvSpPr>
        <p:spPr/>
        <p:txBody>
          <a:bodyPr/>
          <a:lstStyle/>
          <a:p>
            <a:r>
              <a:rPr lang="en-US" dirty="0" smtClean="0"/>
              <a:t>Closing a sponsored project</a:t>
            </a:r>
            <a:endParaRPr lang="en-US" dirty="0"/>
          </a:p>
        </p:txBody>
      </p:sp>
    </p:spTree>
    <p:extLst>
      <p:ext uri="{BB962C8B-B14F-4D97-AF65-F5344CB8AC3E}">
        <p14:creationId xmlns:p14="http://schemas.microsoft.com/office/powerpoint/2010/main" val="42193625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49A56D7-DDA6-714C-B91E-6CEF208E5833}"/>
              </a:ext>
            </a:extLst>
          </p:cNvPr>
          <p:cNvSpPr>
            <a:spLocks noGrp="1"/>
          </p:cNvSpPr>
          <p:nvPr>
            <p:ph type="body" sz="quarter" idx="13"/>
          </p:nvPr>
        </p:nvSpPr>
        <p:spPr/>
        <p:txBody>
          <a:bodyPr/>
          <a:lstStyle/>
          <a:p>
            <a:endParaRPr lang="en-US" dirty="0"/>
          </a:p>
        </p:txBody>
      </p:sp>
      <p:sp>
        <p:nvSpPr>
          <p:cNvPr id="8" name="Text Placeholder 7">
            <a:extLst>
              <a:ext uri="{FF2B5EF4-FFF2-40B4-BE49-F238E27FC236}">
                <a16:creationId xmlns:a16="http://schemas.microsoft.com/office/drawing/2014/main" id="{0CDB409E-0CE0-6549-A418-F4C5B74A2686}"/>
              </a:ext>
            </a:extLst>
          </p:cNvPr>
          <p:cNvSpPr>
            <a:spLocks noGrp="1"/>
          </p:cNvSpPr>
          <p:nvPr>
            <p:ph type="body" sz="quarter" idx="15"/>
          </p:nvPr>
        </p:nvSpPr>
        <p:spPr/>
        <p:txBody>
          <a:bodyPr/>
          <a:lstStyle/>
          <a:p>
            <a:pPr marL="457200" indent="-457200">
              <a:buFont typeface="+mj-lt"/>
              <a:buAutoNum type="arabicPeriod"/>
            </a:pPr>
            <a:r>
              <a:rPr lang="en-US" sz="2400" b="0" dirty="0" smtClean="0"/>
              <a:t>Disable the object codes the day after the project ends.</a:t>
            </a:r>
          </a:p>
          <a:p>
            <a:pPr marL="457200" indent="-457200">
              <a:buFont typeface="+mj-lt"/>
              <a:buAutoNum type="arabicPeriod"/>
            </a:pPr>
            <a:r>
              <a:rPr lang="en-US" sz="2400" b="0" dirty="0"/>
              <a:t>R</a:t>
            </a:r>
            <a:r>
              <a:rPr lang="en-US" sz="2400" b="0" dirty="0" smtClean="0"/>
              <a:t>eviews the Current Grant statement.</a:t>
            </a:r>
          </a:p>
          <a:p>
            <a:pPr marL="457200" indent="-457200">
              <a:buFont typeface="+mj-lt"/>
              <a:buAutoNum type="arabicPeriod"/>
            </a:pPr>
            <a:r>
              <a:rPr lang="en-US" sz="2400" b="0" dirty="0"/>
              <a:t>E</a:t>
            </a:r>
            <a:r>
              <a:rPr lang="en-US" sz="2400" b="0" dirty="0" smtClean="0"/>
              <a:t>valuate the last 3 months of expense activity.</a:t>
            </a:r>
          </a:p>
          <a:p>
            <a:pPr marL="457200" indent="-457200">
              <a:buFont typeface="+mj-lt"/>
              <a:buAutoNum type="arabicPeriod"/>
            </a:pPr>
            <a:r>
              <a:rPr lang="en-US" sz="2400" b="0" dirty="0" smtClean="0"/>
              <a:t>PI will be required to sign off on the Final Grant statement.</a:t>
            </a:r>
          </a:p>
          <a:p>
            <a:pPr marL="457200" indent="-457200">
              <a:buFont typeface="+mj-lt"/>
              <a:buAutoNum type="arabicPeriod"/>
            </a:pPr>
            <a:r>
              <a:rPr lang="en-US" sz="2400" b="0" dirty="0" smtClean="0"/>
              <a:t>Final Financials reports and/or Invoices.</a:t>
            </a:r>
          </a:p>
          <a:p>
            <a:pPr marL="0" indent="0">
              <a:buNone/>
            </a:pPr>
            <a:endParaRPr lang="en-US" sz="2400" dirty="0" smtClean="0"/>
          </a:p>
        </p:txBody>
      </p:sp>
      <p:sp>
        <p:nvSpPr>
          <p:cNvPr id="6" name="Title 5">
            <a:extLst>
              <a:ext uri="{FF2B5EF4-FFF2-40B4-BE49-F238E27FC236}">
                <a16:creationId xmlns:a16="http://schemas.microsoft.com/office/drawing/2014/main" id="{EA05CC4F-EB31-3143-9202-0A73C7D23AC6}"/>
              </a:ext>
            </a:extLst>
          </p:cNvPr>
          <p:cNvSpPr>
            <a:spLocks noGrp="1"/>
          </p:cNvSpPr>
          <p:nvPr>
            <p:ph type="title"/>
          </p:nvPr>
        </p:nvSpPr>
        <p:spPr/>
        <p:txBody>
          <a:bodyPr/>
          <a:lstStyle/>
          <a:p>
            <a:r>
              <a:rPr lang="en-US" dirty="0" smtClean="0"/>
              <a:t>What happens during the closeout process?</a:t>
            </a:r>
            <a:endParaRPr lang="en-US" dirty="0"/>
          </a:p>
        </p:txBody>
      </p:sp>
    </p:spTree>
    <p:extLst>
      <p:ext uri="{BB962C8B-B14F-4D97-AF65-F5344CB8AC3E}">
        <p14:creationId xmlns:p14="http://schemas.microsoft.com/office/powerpoint/2010/main" val="1196227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49A56D7-DDA6-714C-B91E-6CEF208E5833}"/>
              </a:ext>
            </a:extLst>
          </p:cNvPr>
          <p:cNvSpPr>
            <a:spLocks noGrp="1"/>
          </p:cNvSpPr>
          <p:nvPr>
            <p:ph type="body" sz="quarter" idx="13"/>
          </p:nvPr>
        </p:nvSpPr>
        <p:spPr/>
        <p:txBody>
          <a:bodyPr/>
          <a:lstStyle/>
          <a:p>
            <a:endParaRPr lang="en-US" dirty="0"/>
          </a:p>
        </p:txBody>
      </p:sp>
      <p:sp>
        <p:nvSpPr>
          <p:cNvPr id="8" name="Text Placeholder 7">
            <a:extLst>
              <a:ext uri="{FF2B5EF4-FFF2-40B4-BE49-F238E27FC236}">
                <a16:creationId xmlns:a16="http://schemas.microsoft.com/office/drawing/2014/main" id="{0CDB409E-0CE0-6549-A418-F4C5B74A2686}"/>
              </a:ext>
            </a:extLst>
          </p:cNvPr>
          <p:cNvSpPr>
            <a:spLocks noGrp="1"/>
          </p:cNvSpPr>
          <p:nvPr>
            <p:ph type="body" sz="quarter" idx="15"/>
          </p:nvPr>
        </p:nvSpPr>
        <p:spPr/>
        <p:txBody>
          <a:bodyPr/>
          <a:lstStyle/>
          <a:p>
            <a:pPr lvl="1"/>
            <a:r>
              <a:rPr lang="en-US" sz="1867" dirty="0" smtClean="0"/>
              <a:t>Unless SPA reps </a:t>
            </a:r>
            <a:r>
              <a:rPr lang="en-US" sz="1867" dirty="0"/>
              <a:t>are aware of </a:t>
            </a:r>
            <a:r>
              <a:rPr lang="en-US" sz="1867" dirty="0" smtClean="0"/>
              <a:t>additional funding</a:t>
            </a:r>
            <a:r>
              <a:rPr lang="en-US" sz="1867" dirty="0"/>
              <a:t>, a</a:t>
            </a:r>
            <a:r>
              <a:rPr lang="en-US" sz="1867" dirty="0" smtClean="0"/>
              <a:t> </a:t>
            </a:r>
            <a:r>
              <a:rPr lang="en-US" sz="1867" dirty="0"/>
              <a:t>time extension</a:t>
            </a:r>
            <a:r>
              <a:rPr lang="en-US" sz="1867" dirty="0" smtClean="0"/>
              <a:t>; or known allowable trailing expenses.</a:t>
            </a:r>
          </a:p>
          <a:p>
            <a:pPr lvl="1"/>
            <a:endParaRPr lang="en-US" sz="1867" dirty="0" smtClean="0"/>
          </a:p>
          <a:p>
            <a:pPr lvl="1"/>
            <a:r>
              <a:rPr lang="en-US" sz="1867" dirty="0" smtClean="0"/>
              <a:t>Why are we doing this?</a:t>
            </a:r>
          </a:p>
          <a:p>
            <a:pPr lvl="2"/>
            <a:r>
              <a:rPr lang="en-US" sz="1600" dirty="0" smtClean="0"/>
              <a:t>Allowability -  </a:t>
            </a:r>
            <a:r>
              <a:rPr lang="en-US" sz="1600" dirty="0"/>
              <a:t>2 CFR §200 Subpart E- Cost </a:t>
            </a:r>
            <a:r>
              <a:rPr lang="en-US" sz="1600" dirty="0" smtClean="0"/>
              <a:t>Principles</a:t>
            </a:r>
          </a:p>
          <a:p>
            <a:pPr lvl="2"/>
            <a:r>
              <a:rPr lang="en-US" sz="1600" dirty="0" smtClean="0"/>
              <a:t>We are seeing an increase in non-allowable trailing expenses</a:t>
            </a:r>
          </a:p>
          <a:p>
            <a:pPr lvl="2"/>
            <a:r>
              <a:rPr lang="en-US" sz="1600" dirty="0" smtClean="0"/>
              <a:t>This allows SPA reps to review those trailing expenses before they are allocated to the projects. </a:t>
            </a:r>
          </a:p>
          <a:p>
            <a:pPr lvl="2"/>
            <a:endParaRPr lang="en-US" sz="1600" dirty="0"/>
          </a:p>
          <a:p>
            <a:pPr lvl="2"/>
            <a:endParaRPr lang="en-US" sz="1600" dirty="0" smtClean="0"/>
          </a:p>
        </p:txBody>
      </p:sp>
      <p:sp>
        <p:nvSpPr>
          <p:cNvPr id="6" name="Title 5">
            <a:extLst>
              <a:ext uri="{FF2B5EF4-FFF2-40B4-BE49-F238E27FC236}">
                <a16:creationId xmlns:a16="http://schemas.microsoft.com/office/drawing/2014/main" id="{EA05CC4F-EB31-3143-9202-0A73C7D23AC6}"/>
              </a:ext>
            </a:extLst>
          </p:cNvPr>
          <p:cNvSpPr>
            <a:spLocks noGrp="1"/>
          </p:cNvSpPr>
          <p:nvPr>
            <p:ph type="title"/>
          </p:nvPr>
        </p:nvSpPr>
        <p:spPr/>
        <p:txBody>
          <a:bodyPr/>
          <a:lstStyle/>
          <a:p>
            <a:r>
              <a:rPr lang="en-US" sz="4000" dirty="0"/>
              <a:t>Disable the object </a:t>
            </a:r>
            <a:r>
              <a:rPr lang="en-US" sz="4000" dirty="0" smtClean="0"/>
              <a:t>codes</a:t>
            </a:r>
            <a:endParaRPr lang="en-US" dirty="0"/>
          </a:p>
        </p:txBody>
      </p:sp>
    </p:spTree>
    <p:extLst>
      <p:ext uri="{BB962C8B-B14F-4D97-AF65-F5344CB8AC3E}">
        <p14:creationId xmlns:p14="http://schemas.microsoft.com/office/powerpoint/2010/main" val="10908531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49A56D7-DDA6-714C-B91E-6CEF208E5833}"/>
              </a:ext>
            </a:extLst>
          </p:cNvPr>
          <p:cNvSpPr>
            <a:spLocks noGrp="1"/>
          </p:cNvSpPr>
          <p:nvPr>
            <p:ph type="body" sz="quarter" idx="13"/>
          </p:nvPr>
        </p:nvSpPr>
        <p:spPr/>
        <p:txBody>
          <a:bodyPr/>
          <a:lstStyle/>
          <a:p>
            <a:endParaRPr lang="en-US" dirty="0"/>
          </a:p>
        </p:txBody>
      </p:sp>
      <p:sp>
        <p:nvSpPr>
          <p:cNvPr id="8" name="Text Placeholder 7">
            <a:extLst>
              <a:ext uri="{FF2B5EF4-FFF2-40B4-BE49-F238E27FC236}">
                <a16:creationId xmlns:a16="http://schemas.microsoft.com/office/drawing/2014/main" id="{0CDB409E-0CE0-6549-A418-F4C5B74A2686}"/>
              </a:ext>
            </a:extLst>
          </p:cNvPr>
          <p:cNvSpPr>
            <a:spLocks noGrp="1"/>
          </p:cNvSpPr>
          <p:nvPr>
            <p:ph type="body" sz="quarter" idx="15"/>
          </p:nvPr>
        </p:nvSpPr>
        <p:spPr/>
        <p:txBody>
          <a:bodyPr/>
          <a:lstStyle/>
          <a:p>
            <a:pPr lvl="1"/>
            <a:r>
              <a:rPr lang="en-US" sz="1867" dirty="0" smtClean="0"/>
              <a:t>This includes Cost Share, Participant Accounts, and any Carve-out that are applicable. </a:t>
            </a:r>
          </a:p>
          <a:p>
            <a:pPr lvl="1"/>
            <a:endParaRPr lang="en-US" sz="1867" dirty="0" smtClean="0"/>
          </a:p>
          <a:p>
            <a:pPr lvl="1"/>
            <a:r>
              <a:rPr lang="en-US" sz="1867" dirty="0" smtClean="0"/>
              <a:t>What are we looking for?</a:t>
            </a:r>
          </a:p>
          <a:p>
            <a:pPr lvl="2"/>
            <a:r>
              <a:rPr lang="en-US" sz="1600" dirty="0" smtClean="0"/>
              <a:t>Budget versus Expenses. </a:t>
            </a:r>
          </a:p>
          <a:p>
            <a:pPr lvl="2"/>
            <a:r>
              <a:rPr lang="en-US" sz="1600" dirty="0" smtClean="0"/>
              <a:t>Encumbrances- any outstanding Purchase orders.</a:t>
            </a:r>
          </a:p>
          <a:p>
            <a:pPr lvl="2"/>
            <a:r>
              <a:rPr lang="en-US" sz="1600" dirty="0" smtClean="0"/>
              <a:t>Capital Equipment</a:t>
            </a:r>
            <a:r>
              <a:rPr lang="en-US" sz="1333" dirty="0" smtClean="0"/>
              <a:t> – </a:t>
            </a:r>
            <a:r>
              <a:rPr lang="en-US" sz="1600" dirty="0" smtClean="0"/>
              <a:t>is the capital equipment property tagged and logged within Oracle. </a:t>
            </a:r>
          </a:p>
          <a:p>
            <a:pPr lvl="2"/>
            <a:endParaRPr lang="en-US" sz="1600" dirty="0" smtClean="0"/>
          </a:p>
          <a:p>
            <a:pPr marL="609585" lvl="2" indent="0">
              <a:buNone/>
            </a:pPr>
            <a:endParaRPr lang="en-US" sz="1600" dirty="0"/>
          </a:p>
          <a:p>
            <a:pPr lvl="2"/>
            <a:endParaRPr lang="en-US" sz="1600" dirty="0" smtClean="0"/>
          </a:p>
        </p:txBody>
      </p:sp>
      <p:sp>
        <p:nvSpPr>
          <p:cNvPr id="6" name="Title 5">
            <a:extLst>
              <a:ext uri="{FF2B5EF4-FFF2-40B4-BE49-F238E27FC236}">
                <a16:creationId xmlns:a16="http://schemas.microsoft.com/office/drawing/2014/main" id="{EA05CC4F-EB31-3143-9202-0A73C7D23AC6}"/>
              </a:ext>
            </a:extLst>
          </p:cNvPr>
          <p:cNvSpPr>
            <a:spLocks noGrp="1"/>
          </p:cNvSpPr>
          <p:nvPr>
            <p:ph type="title"/>
          </p:nvPr>
        </p:nvSpPr>
        <p:spPr/>
        <p:txBody>
          <a:bodyPr/>
          <a:lstStyle/>
          <a:p>
            <a:r>
              <a:rPr lang="en-US" sz="4000" dirty="0" smtClean="0"/>
              <a:t>Review Current </a:t>
            </a:r>
            <a:r>
              <a:rPr lang="en-US" sz="4000" dirty="0"/>
              <a:t>Grant statement</a:t>
            </a:r>
            <a:endParaRPr lang="en-US" dirty="0"/>
          </a:p>
        </p:txBody>
      </p:sp>
    </p:spTree>
    <p:extLst>
      <p:ext uri="{BB962C8B-B14F-4D97-AF65-F5344CB8AC3E}">
        <p14:creationId xmlns:p14="http://schemas.microsoft.com/office/powerpoint/2010/main" val="27478686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Text Placeholder 2"/>
          <p:cNvSpPr>
            <a:spLocks noGrp="1"/>
          </p:cNvSpPr>
          <p:nvPr>
            <p:ph type="body" sz="quarter" idx="15"/>
          </p:nvPr>
        </p:nvSpPr>
        <p:spPr/>
        <p:txBody>
          <a:bodyPr/>
          <a:lstStyle/>
          <a:p>
            <a:pPr>
              <a:buFont typeface="Arial" panose="020B0604020202020204" pitchFamily="34" charset="0"/>
              <a:buChar char="•"/>
            </a:pPr>
            <a:r>
              <a:rPr lang="en-US" sz="2000" dirty="0" smtClean="0"/>
              <a:t>We will require a justification from the PI. This needs to explain </a:t>
            </a:r>
            <a:r>
              <a:rPr lang="en-US" sz="2000" dirty="0"/>
              <a:t>how </a:t>
            </a:r>
            <a:r>
              <a:rPr lang="en-US" sz="2000" dirty="0" smtClean="0"/>
              <a:t>this expense </a:t>
            </a:r>
            <a:r>
              <a:rPr lang="en-US" sz="2000" dirty="0"/>
              <a:t>benefited the </a:t>
            </a:r>
            <a:r>
              <a:rPr lang="en-US" sz="2000" dirty="0" smtClean="0"/>
              <a:t>project within the remaining time frame and why </a:t>
            </a:r>
            <a:r>
              <a:rPr lang="en-US" sz="2000" dirty="0"/>
              <a:t>it was necessary for the Statement of Work (SOW). </a:t>
            </a:r>
            <a:endParaRPr lang="en-US" sz="2000" dirty="0" smtClean="0"/>
          </a:p>
          <a:p>
            <a:pPr marL="0" indent="0">
              <a:buNone/>
            </a:pPr>
            <a:endParaRPr lang="en-US" sz="2000" dirty="0" smtClean="0"/>
          </a:p>
          <a:p>
            <a:pPr>
              <a:buFont typeface="Arial" panose="020B0604020202020204" pitchFamily="34" charset="0"/>
              <a:buChar char="•"/>
            </a:pPr>
            <a:r>
              <a:rPr lang="en-US" sz="2000" dirty="0" smtClean="0"/>
              <a:t>For any allowable trailing expenses supporting documentation is required. Travel expense reports with receipts; Supply/Equipment receipts; Kronos time cards, etc. </a:t>
            </a:r>
          </a:p>
          <a:p>
            <a:pPr lvl="1">
              <a:buFont typeface="Wingdings" panose="05000000000000000000" pitchFamily="2" charset="2"/>
              <a:buChar char="§"/>
            </a:pPr>
            <a:r>
              <a:rPr lang="en-US" sz="1467" dirty="0" smtClean="0"/>
              <a:t>These are needed to determine if these expenses are allowable as unallowable expenses will need to be moved off with the project to an internal RIT account. </a:t>
            </a:r>
            <a:endParaRPr lang="en-US" sz="1467" dirty="0"/>
          </a:p>
        </p:txBody>
      </p:sp>
      <p:sp>
        <p:nvSpPr>
          <p:cNvPr id="4" name="Title 3"/>
          <p:cNvSpPr>
            <a:spLocks noGrp="1"/>
          </p:cNvSpPr>
          <p:nvPr>
            <p:ph type="title"/>
          </p:nvPr>
        </p:nvSpPr>
        <p:spPr/>
        <p:txBody>
          <a:bodyPr/>
          <a:lstStyle/>
          <a:p>
            <a:r>
              <a:rPr lang="en-US" sz="4000" dirty="0"/>
              <a:t>L</a:t>
            </a:r>
            <a:r>
              <a:rPr lang="en-US" sz="4000" dirty="0" smtClean="0"/>
              <a:t>ast </a:t>
            </a:r>
            <a:r>
              <a:rPr lang="en-US" sz="4000" dirty="0"/>
              <a:t>3 months of expense </a:t>
            </a:r>
            <a:r>
              <a:rPr lang="en-US" sz="4000" dirty="0" smtClean="0"/>
              <a:t>activity</a:t>
            </a:r>
            <a:endParaRPr lang="en-US" dirty="0"/>
          </a:p>
        </p:txBody>
      </p:sp>
    </p:spTree>
    <p:extLst>
      <p:ext uri="{BB962C8B-B14F-4D97-AF65-F5344CB8AC3E}">
        <p14:creationId xmlns:p14="http://schemas.microsoft.com/office/powerpoint/2010/main" val="39777219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Text Placeholder 2"/>
          <p:cNvSpPr>
            <a:spLocks noGrp="1"/>
          </p:cNvSpPr>
          <p:nvPr>
            <p:ph type="body" sz="quarter" idx="15"/>
          </p:nvPr>
        </p:nvSpPr>
        <p:spPr/>
        <p:txBody>
          <a:bodyPr/>
          <a:lstStyle/>
          <a:p>
            <a:pPr>
              <a:buFont typeface="Arial" panose="020B0604020202020204" pitchFamily="34" charset="0"/>
              <a:buChar char="•"/>
            </a:pPr>
            <a:r>
              <a:rPr lang="en-US" sz="2000" dirty="0" smtClean="0"/>
              <a:t>Typically Sponsor requires a Final Invoice or a Final Financial Report </a:t>
            </a:r>
          </a:p>
          <a:p>
            <a:pPr lvl="1">
              <a:buFont typeface="Wingdings" panose="05000000000000000000" pitchFamily="2" charset="2"/>
              <a:buChar char="§"/>
            </a:pPr>
            <a:r>
              <a:rPr lang="en-US" sz="1600" dirty="0" smtClean="0"/>
              <a:t>Time frame is between 30 days up to 120 days.</a:t>
            </a:r>
          </a:p>
          <a:p>
            <a:pPr lvl="1">
              <a:buFont typeface="Wingdings" panose="05000000000000000000" pitchFamily="2" charset="2"/>
              <a:buChar char="§"/>
            </a:pPr>
            <a:r>
              <a:rPr lang="en-US" sz="1600" dirty="0" smtClean="0"/>
              <a:t>Final Grant Statement - PI is signing off that </a:t>
            </a:r>
            <a:r>
              <a:rPr lang="en-US" sz="1600" dirty="0"/>
              <a:t>“I certify that all expenditures reported are for appropriate purposes and in accordance with the provisions of the </a:t>
            </a:r>
            <a:r>
              <a:rPr lang="en-US" sz="1600" dirty="0" smtClean="0"/>
              <a:t>application and </a:t>
            </a:r>
            <a:r>
              <a:rPr lang="en-US" sz="1600" dirty="0"/>
              <a:t>award documents</a:t>
            </a:r>
            <a:r>
              <a:rPr lang="en-US" sz="1600" dirty="0" smtClean="0"/>
              <a:t>.”</a:t>
            </a:r>
          </a:p>
          <a:p>
            <a:pPr lvl="1">
              <a:buFont typeface="Wingdings" panose="05000000000000000000" pitchFamily="2" charset="2"/>
              <a:buChar char="§"/>
            </a:pPr>
            <a:r>
              <a:rPr lang="en-US" sz="1600" dirty="0" smtClean="0"/>
              <a:t>Once the FGS is signed the project is closed and no further activity can be allocated to the project. </a:t>
            </a:r>
          </a:p>
          <a:p>
            <a:pPr lvl="1">
              <a:buFont typeface="Wingdings" panose="05000000000000000000" pitchFamily="2" charset="2"/>
              <a:buChar char="§"/>
            </a:pPr>
            <a:r>
              <a:rPr lang="en-US" sz="1600" dirty="0" smtClean="0"/>
              <a:t>SPA then can submit the Final Financials within the allocated time frame. </a:t>
            </a:r>
            <a:endParaRPr lang="en-US" sz="1600" dirty="0"/>
          </a:p>
          <a:p>
            <a:pPr lvl="1"/>
            <a:endParaRPr lang="en-US" sz="1467" dirty="0"/>
          </a:p>
        </p:txBody>
      </p:sp>
      <p:sp>
        <p:nvSpPr>
          <p:cNvPr id="4" name="Title 3"/>
          <p:cNvSpPr>
            <a:spLocks noGrp="1"/>
          </p:cNvSpPr>
          <p:nvPr>
            <p:ph type="title"/>
          </p:nvPr>
        </p:nvSpPr>
        <p:spPr/>
        <p:txBody>
          <a:bodyPr/>
          <a:lstStyle/>
          <a:p>
            <a:r>
              <a:rPr lang="en-US" sz="4000" dirty="0" smtClean="0"/>
              <a:t>Final Grant Statement &amp; Final Financials</a:t>
            </a:r>
            <a:endParaRPr lang="en-US" dirty="0"/>
          </a:p>
        </p:txBody>
      </p:sp>
    </p:spTree>
    <p:extLst>
      <p:ext uri="{BB962C8B-B14F-4D97-AF65-F5344CB8AC3E}">
        <p14:creationId xmlns:p14="http://schemas.microsoft.com/office/powerpoint/2010/main" val="38524161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D8BB3E2-B26B-E04B-BAB9-AB1BAEE40479}"/>
              </a:ext>
            </a:extLst>
          </p:cNvPr>
          <p:cNvSpPr>
            <a:spLocks noGrp="1"/>
          </p:cNvSpPr>
          <p:nvPr>
            <p:ph type="body" sz="quarter" idx="14"/>
          </p:nvPr>
        </p:nvSpPr>
        <p:spPr/>
        <p:txBody>
          <a:bodyPr/>
          <a:lstStyle/>
          <a:p>
            <a:endParaRPr lang="en-US" dirty="0"/>
          </a:p>
        </p:txBody>
      </p:sp>
      <p:sp>
        <p:nvSpPr>
          <p:cNvPr id="6" name="Title 5">
            <a:extLst>
              <a:ext uri="{FF2B5EF4-FFF2-40B4-BE49-F238E27FC236}">
                <a16:creationId xmlns:a16="http://schemas.microsoft.com/office/drawing/2014/main" id="{C79366A0-F3F8-1649-8884-1C7732F2268F}"/>
              </a:ext>
            </a:extLst>
          </p:cNvPr>
          <p:cNvSpPr>
            <a:spLocks noGrp="1"/>
          </p:cNvSpPr>
          <p:nvPr>
            <p:ph type="title"/>
          </p:nvPr>
        </p:nvSpPr>
        <p:spPr>
          <a:xfrm>
            <a:off x="388463" y="2310845"/>
            <a:ext cx="11589952" cy="1253062"/>
          </a:xfrm>
        </p:spPr>
        <p:txBody>
          <a:bodyPr/>
          <a:lstStyle/>
          <a:p>
            <a:r>
              <a:rPr lang="en-US" dirty="0"/>
              <a:t>	</a:t>
            </a:r>
            <a:r>
              <a:rPr lang="en-US" dirty="0" smtClean="0"/>
              <a:t>				Questions</a:t>
            </a:r>
            <a:endParaRPr lang="en-US" dirty="0"/>
          </a:p>
        </p:txBody>
      </p:sp>
    </p:spTree>
    <p:extLst>
      <p:ext uri="{BB962C8B-B14F-4D97-AF65-F5344CB8AC3E}">
        <p14:creationId xmlns:p14="http://schemas.microsoft.com/office/powerpoint/2010/main" val="2826646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49A56D7-DDA6-714C-B91E-6CEF208E5833}"/>
              </a:ext>
            </a:extLst>
          </p:cNvPr>
          <p:cNvSpPr>
            <a:spLocks noGrp="1"/>
          </p:cNvSpPr>
          <p:nvPr>
            <p:ph type="body" sz="quarter" idx="13"/>
          </p:nvPr>
        </p:nvSpPr>
        <p:spPr/>
        <p:txBody>
          <a:bodyPr/>
          <a:lstStyle/>
          <a:p>
            <a:endParaRPr lang="en-US" dirty="0"/>
          </a:p>
        </p:txBody>
      </p:sp>
      <p:sp>
        <p:nvSpPr>
          <p:cNvPr id="8" name="Text Placeholder 7">
            <a:extLst>
              <a:ext uri="{FF2B5EF4-FFF2-40B4-BE49-F238E27FC236}">
                <a16:creationId xmlns:a16="http://schemas.microsoft.com/office/drawing/2014/main" id="{0CDB409E-0CE0-6549-A418-F4C5B74A2686}"/>
              </a:ext>
            </a:extLst>
          </p:cNvPr>
          <p:cNvSpPr>
            <a:spLocks noGrp="1"/>
          </p:cNvSpPr>
          <p:nvPr>
            <p:ph type="body" sz="quarter" idx="15"/>
          </p:nvPr>
        </p:nvSpPr>
        <p:spPr/>
        <p:txBody>
          <a:bodyPr/>
          <a:lstStyle/>
          <a:p>
            <a:r>
              <a:rPr lang="en-US" b="0" dirty="0" smtClean="0"/>
              <a:t>Responsible </a:t>
            </a:r>
            <a:r>
              <a:rPr lang="en-US" b="0" dirty="0"/>
              <a:t>for the fiscal administration of externally funded </a:t>
            </a:r>
            <a:r>
              <a:rPr lang="en-US" b="0" dirty="0" smtClean="0"/>
              <a:t>projects</a:t>
            </a:r>
          </a:p>
          <a:p>
            <a:pPr lvl="1"/>
            <a:r>
              <a:rPr lang="en-US" dirty="0" smtClean="0"/>
              <a:t>Grants and contracts</a:t>
            </a:r>
          </a:p>
          <a:p>
            <a:r>
              <a:rPr lang="en-US" b="0" dirty="0" smtClean="0"/>
              <a:t>Assist </a:t>
            </a:r>
            <a:r>
              <a:rPr lang="en-US" b="0" dirty="0"/>
              <a:t>principal investigators and administrative staff in navigating through the fiscal and regulatory requirements related to sponsored projects.</a:t>
            </a:r>
            <a:endParaRPr lang="en-US" dirty="0"/>
          </a:p>
        </p:txBody>
      </p:sp>
      <p:sp>
        <p:nvSpPr>
          <p:cNvPr id="6" name="Title 5">
            <a:extLst>
              <a:ext uri="{FF2B5EF4-FFF2-40B4-BE49-F238E27FC236}">
                <a16:creationId xmlns:a16="http://schemas.microsoft.com/office/drawing/2014/main" id="{EA05CC4F-EB31-3143-9202-0A73C7D23AC6}"/>
              </a:ext>
            </a:extLst>
          </p:cNvPr>
          <p:cNvSpPr>
            <a:spLocks noGrp="1"/>
          </p:cNvSpPr>
          <p:nvPr>
            <p:ph type="title"/>
          </p:nvPr>
        </p:nvSpPr>
        <p:spPr/>
        <p:txBody>
          <a:bodyPr/>
          <a:lstStyle/>
          <a:p>
            <a:r>
              <a:rPr lang="en-US" dirty="0" smtClean="0"/>
              <a:t>What is SPA??</a:t>
            </a:r>
            <a:endParaRPr lang="en-US" dirty="0"/>
          </a:p>
        </p:txBody>
      </p:sp>
    </p:spTree>
    <p:extLst>
      <p:ext uri="{BB962C8B-B14F-4D97-AF65-F5344CB8AC3E}">
        <p14:creationId xmlns:p14="http://schemas.microsoft.com/office/powerpoint/2010/main" val="986653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49A56D7-DDA6-714C-B91E-6CEF208E5833}"/>
              </a:ext>
            </a:extLst>
          </p:cNvPr>
          <p:cNvSpPr>
            <a:spLocks noGrp="1"/>
          </p:cNvSpPr>
          <p:nvPr>
            <p:ph type="body" sz="quarter" idx="13"/>
          </p:nvPr>
        </p:nvSpPr>
        <p:spPr/>
        <p:txBody>
          <a:bodyPr/>
          <a:lstStyle/>
          <a:p>
            <a:endParaRPr lang="en-US" dirty="0"/>
          </a:p>
        </p:txBody>
      </p:sp>
      <p:sp>
        <p:nvSpPr>
          <p:cNvPr id="8" name="Text Placeholder 7">
            <a:extLst>
              <a:ext uri="{FF2B5EF4-FFF2-40B4-BE49-F238E27FC236}">
                <a16:creationId xmlns:a16="http://schemas.microsoft.com/office/drawing/2014/main" id="{0CDB409E-0CE0-6549-A418-F4C5B74A2686}"/>
              </a:ext>
            </a:extLst>
          </p:cNvPr>
          <p:cNvSpPr>
            <a:spLocks noGrp="1"/>
          </p:cNvSpPr>
          <p:nvPr>
            <p:ph type="body" sz="quarter" idx="15"/>
          </p:nvPr>
        </p:nvSpPr>
        <p:spPr/>
        <p:txBody>
          <a:bodyPr/>
          <a:lstStyle/>
          <a:p>
            <a:r>
              <a:rPr lang="en-US" b="0" dirty="0" smtClean="0"/>
              <a:t>Read more about SPA</a:t>
            </a:r>
            <a:r>
              <a:rPr lang="en-US" b="0" dirty="0"/>
              <a:t>: </a:t>
            </a:r>
            <a:r>
              <a:rPr lang="en-US" b="0" dirty="0" smtClean="0"/>
              <a:t/>
            </a:r>
            <a:br>
              <a:rPr lang="en-US" b="0" dirty="0" smtClean="0"/>
            </a:br>
            <a:r>
              <a:rPr lang="en-US" b="0" dirty="0" smtClean="0">
                <a:hlinkClick r:id="rId2"/>
              </a:rPr>
              <a:t>https</a:t>
            </a:r>
            <a:r>
              <a:rPr lang="en-US" b="0" dirty="0">
                <a:hlinkClick r:id="rId2"/>
              </a:rPr>
              <a:t>://</a:t>
            </a:r>
            <a:r>
              <a:rPr lang="en-US" b="0" dirty="0" smtClean="0">
                <a:hlinkClick r:id="rId2"/>
              </a:rPr>
              <a:t>www.rit.edu/controller/about-cto</a:t>
            </a:r>
            <a:r>
              <a:rPr lang="en-US" b="0" dirty="0" smtClean="0"/>
              <a:t> </a:t>
            </a:r>
            <a:endParaRPr lang="en-US" b="0" dirty="0" smtClean="0"/>
          </a:p>
          <a:p>
            <a:r>
              <a:rPr lang="en-US" b="0" dirty="0"/>
              <a:t>Meet the team:</a:t>
            </a:r>
            <a:br>
              <a:rPr lang="en-US" b="0" dirty="0"/>
            </a:br>
            <a:r>
              <a:rPr lang="en-US" b="0" dirty="0">
                <a:hlinkClick r:id="rId3"/>
              </a:rPr>
              <a:t>https://</a:t>
            </a:r>
            <a:r>
              <a:rPr lang="en-US" b="0" dirty="0" smtClean="0">
                <a:hlinkClick r:id="rId3"/>
              </a:rPr>
              <a:t>www.rit.edu/controller/cto-staff-directory#sponsored-programs-accounting</a:t>
            </a:r>
            <a:r>
              <a:rPr lang="en-US" b="0" dirty="0" smtClean="0"/>
              <a:t> </a:t>
            </a:r>
            <a:endParaRPr lang="en-US" dirty="0"/>
          </a:p>
        </p:txBody>
      </p:sp>
      <p:sp>
        <p:nvSpPr>
          <p:cNvPr id="6" name="Title 5">
            <a:extLst>
              <a:ext uri="{FF2B5EF4-FFF2-40B4-BE49-F238E27FC236}">
                <a16:creationId xmlns:a16="http://schemas.microsoft.com/office/drawing/2014/main" id="{EA05CC4F-EB31-3143-9202-0A73C7D23AC6}"/>
              </a:ext>
            </a:extLst>
          </p:cNvPr>
          <p:cNvSpPr>
            <a:spLocks noGrp="1"/>
          </p:cNvSpPr>
          <p:nvPr>
            <p:ph type="title"/>
          </p:nvPr>
        </p:nvSpPr>
        <p:spPr/>
        <p:txBody>
          <a:bodyPr/>
          <a:lstStyle/>
          <a:p>
            <a:r>
              <a:rPr lang="en-US" dirty="0" smtClean="0"/>
              <a:t>The SPA Team</a:t>
            </a:r>
            <a:endParaRPr lang="en-US" dirty="0"/>
          </a:p>
        </p:txBody>
      </p:sp>
    </p:spTree>
    <p:extLst>
      <p:ext uri="{BB962C8B-B14F-4D97-AF65-F5344CB8AC3E}">
        <p14:creationId xmlns:p14="http://schemas.microsoft.com/office/powerpoint/2010/main" val="377442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6C7E4199-4816-534F-B1AE-A733D1B4AAAE}"/>
              </a:ext>
            </a:extLst>
          </p:cNvPr>
          <p:cNvSpPr>
            <a:spLocks noGrp="1"/>
          </p:cNvSpPr>
          <p:nvPr>
            <p:ph type="body" sz="quarter" idx="16"/>
          </p:nvPr>
        </p:nvSpPr>
        <p:spPr/>
        <p:txBody>
          <a:bodyPr/>
          <a:lstStyle/>
          <a:p>
            <a:endParaRPr lang="en-US" dirty="0"/>
          </a:p>
        </p:txBody>
      </p:sp>
      <p:sp>
        <p:nvSpPr>
          <p:cNvPr id="19" name="Title 18">
            <a:extLst>
              <a:ext uri="{FF2B5EF4-FFF2-40B4-BE49-F238E27FC236}">
                <a16:creationId xmlns:a16="http://schemas.microsoft.com/office/drawing/2014/main" id="{34EDCCA1-00C8-ED48-B758-406AACEE20A2}"/>
              </a:ext>
            </a:extLst>
          </p:cNvPr>
          <p:cNvSpPr>
            <a:spLocks noGrp="1"/>
          </p:cNvSpPr>
          <p:nvPr>
            <p:ph type="title"/>
          </p:nvPr>
        </p:nvSpPr>
        <p:spPr/>
        <p:txBody>
          <a:bodyPr/>
          <a:lstStyle/>
          <a:p>
            <a:r>
              <a:rPr lang="en-US" dirty="0" smtClean="0"/>
              <a:t>Journal Entry Review and Approval Process</a:t>
            </a:r>
            <a:endParaRPr lang="en-US" dirty="0"/>
          </a:p>
        </p:txBody>
      </p:sp>
    </p:spTree>
    <p:extLst>
      <p:ext uri="{BB962C8B-B14F-4D97-AF65-F5344CB8AC3E}">
        <p14:creationId xmlns:p14="http://schemas.microsoft.com/office/powerpoint/2010/main" val="965986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Text Placeholder 2"/>
          <p:cNvSpPr>
            <a:spLocks noGrp="1"/>
          </p:cNvSpPr>
          <p:nvPr>
            <p:ph type="body" sz="quarter" idx="15"/>
          </p:nvPr>
        </p:nvSpPr>
        <p:spPr/>
        <p:txBody>
          <a:bodyPr/>
          <a:lstStyle/>
          <a:p>
            <a:r>
              <a:rPr lang="en-US" b="0" dirty="0" smtClean="0"/>
              <a:t>Moving an expenditure previously recorded from one account to another via journal entry</a:t>
            </a:r>
          </a:p>
          <a:p>
            <a:pPr lvl="1"/>
            <a:r>
              <a:rPr lang="en-US" dirty="0" smtClean="0"/>
              <a:t>From one sponsored project to another</a:t>
            </a:r>
          </a:p>
          <a:p>
            <a:pPr lvl="1"/>
            <a:r>
              <a:rPr lang="en-US" dirty="0" smtClean="0"/>
              <a:t>From an operating account to a sponsored project</a:t>
            </a:r>
            <a:endParaRPr lang="en-US" dirty="0"/>
          </a:p>
          <a:p>
            <a:pPr marL="304793" lvl="1" indent="0">
              <a:buNone/>
            </a:pPr>
            <a:r>
              <a:rPr lang="en-US" sz="3200" dirty="0" smtClean="0"/>
              <a:t>Receive a great deal of scrutiny</a:t>
            </a:r>
          </a:p>
          <a:p>
            <a:pPr lvl="1"/>
            <a:r>
              <a:rPr lang="en-US" dirty="0" smtClean="0"/>
              <a:t>Sufficient justification and supporting documentation required</a:t>
            </a:r>
          </a:p>
          <a:p>
            <a:pPr lvl="1"/>
            <a:r>
              <a:rPr lang="en-US" dirty="0" smtClean="0"/>
              <a:t>Must be processed with 90 days of original transaction</a:t>
            </a:r>
            <a:endParaRPr lang="en-US" dirty="0"/>
          </a:p>
          <a:p>
            <a:pPr marL="304793" lvl="1" indent="0">
              <a:buNone/>
            </a:pPr>
            <a:endParaRPr lang="en-US" dirty="0" smtClean="0"/>
          </a:p>
        </p:txBody>
      </p:sp>
      <p:sp>
        <p:nvSpPr>
          <p:cNvPr id="4" name="Title 3"/>
          <p:cNvSpPr>
            <a:spLocks noGrp="1"/>
          </p:cNvSpPr>
          <p:nvPr>
            <p:ph type="title"/>
          </p:nvPr>
        </p:nvSpPr>
        <p:spPr/>
        <p:txBody>
          <a:bodyPr/>
          <a:lstStyle/>
          <a:p>
            <a:pPr algn="ctr"/>
            <a:r>
              <a:rPr lang="en-US" dirty="0" smtClean="0"/>
              <a:t>Cost Transfers</a:t>
            </a:r>
            <a:endParaRPr lang="en-US" dirty="0"/>
          </a:p>
        </p:txBody>
      </p:sp>
    </p:spTree>
    <p:extLst>
      <p:ext uri="{BB962C8B-B14F-4D97-AF65-F5344CB8AC3E}">
        <p14:creationId xmlns:p14="http://schemas.microsoft.com/office/powerpoint/2010/main" val="164268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Text Placeholder 2"/>
          <p:cNvSpPr>
            <a:spLocks noGrp="1"/>
          </p:cNvSpPr>
          <p:nvPr>
            <p:ph type="body" sz="quarter" idx="15"/>
          </p:nvPr>
        </p:nvSpPr>
        <p:spPr>
          <a:xfrm>
            <a:off x="301024" y="1212211"/>
            <a:ext cx="11589952" cy="4299590"/>
          </a:xfrm>
        </p:spPr>
        <p:txBody>
          <a:bodyPr/>
          <a:lstStyle/>
          <a:p>
            <a:pPr marL="0" indent="0">
              <a:buNone/>
            </a:pPr>
            <a:r>
              <a:rPr lang="en-US" b="0" dirty="0" smtClean="0"/>
              <a:t>Supporting Documentation</a:t>
            </a:r>
          </a:p>
          <a:p>
            <a:pPr marL="304793" lvl="1" indent="0">
              <a:buNone/>
            </a:pPr>
            <a:r>
              <a:rPr lang="en-US" sz="2267" b="1" dirty="0" smtClean="0"/>
              <a:t>	</a:t>
            </a:r>
            <a:r>
              <a:rPr lang="en-US" sz="2267" b="1" dirty="0" smtClean="0">
                <a:hlinkClick r:id="rId2" action="ppaction://hlinkfile"/>
              </a:rPr>
              <a:t>Cost Transfer </a:t>
            </a:r>
            <a:r>
              <a:rPr lang="en-US" sz="2267" b="1" dirty="0" smtClean="0">
                <a:solidFill>
                  <a:schemeClr val="accent1">
                    <a:lumMod val="75000"/>
                  </a:schemeClr>
                </a:solidFill>
                <a:hlinkClick r:id="rId2" action="ppaction://hlinkfile"/>
              </a:rPr>
              <a:t>Coversheet</a:t>
            </a:r>
            <a:r>
              <a:rPr lang="en-US" sz="2267" b="1" dirty="0" smtClean="0">
                <a:hlinkClick r:id="rId2" action="ppaction://hlinkfile"/>
              </a:rPr>
              <a:t> </a:t>
            </a:r>
            <a:endParaRPr lang="en-US" sz="2267" b="1" dirty="0" smtClean="0"/>
          </a:p>
          <a:p>
            <a:pPr marL="609585" lvl="2" indent="0">
              <a:buNone/>
            </a:pPr>
            <a:r>
              <a:rPr lang="en-US" sz="2000" dirty="0" smtClean="0"/>
              <a:t>	Explanation of how the error occurred. If transfer is beyond 90 days, PI must additionally 	provide an explanation of why the transfer is beyond 90 days and what steps they will take 	to prevent delays in the future.</a:t>
            </a:r>
          </a:p>
          <a:p>
            <a:pPr marL="609585" lvl="2" indent="0">
              <a:buNone/>
            </a:pPr>
            <a:r>
              <a:rPr lang="en-US" sz="2267" b="1" dirty="0" smtClean="0">
                <a:solidFill>
                  <a:srgbClr val="D64900"/>
                </a:solidFill>
              </a:rPr>
              <a:t>PI Approval</a:t>
            </a:r>
          </a:p>
          <a:p>
            <a:pPr marL="609585" lvl="2" indent="0">
              <a:buNone/>
            </a:pPr>
            <a:r>
              <a:rPr lang="en-US" sz="2000" dirty="0" smtClean="0"/>
              <a:t>	PI certification of appropriateness/allowabililty of the charge on the sponsored project. </a:t>
            </a:r>
            <a:endParaRPr lang="en-US" sz="2000" dirty="0"/>
          </a:p>
          <a:p>
            <a:pPr marL="304793" lvl="1" indent="0">
              <a:buNone/>
            </a:pPr>
            <a:r>
              <a:rPr lang="en-US" sz="2267" dirty="0" smtClean="0"/>
              <a:t>	</a:t>
            </a:r>
            <a:r>
              <a:rPr lang="en-US" sz="2267" b="1" dirty="0" smtClean="0">
                <a:solidFill>
                  <a:srgbClr val="D64900"/>
                </a:solidFill>
              </a:rPr>
              <a:t>Grant Statement, Account Analysis, Other </a:t>
            </a:r>
            <a:r>
              <a:rPr lang="en-US" sz="2267" b="1" dirty="0">
                <a:solidFill>
                  <a:srgbClr val="D64900"/>
                </a:solidFill>
              </a:rPr>
              <a:t>Required backup</a:t>
            </a:r>
            <a:r>
              <a:rPr lang="en-US" sz="2267" dirty="0">
                <a:solidFill>
                  <a:srgbClr val="D64900"/>
                </a:solidFill>
              </a:rPr>
              <a:t> (TER, receipts, </a:t>
            </a:r>
            <a:r>
              <a:rPr lang="en-US" sz="2267" dirty="0" smtClean="0">
                <a:solidFill>
                  <a:srgbClr val="D64900"/>
                </a:solidFill>
              </a:rPr>
              <a:t>		invoice</a:t>
            </a:r>
            <a:r>
              <a:rPr lang="en-US" sz="2267" dirty="0">
                <a:solidFill>
                  <a:srgbClr val="D64900"/>
                </a:solidFill>
              </a:rPr>
              <a:t>, etc</a:t>
            </a:r>
            <a:r>
              <a:rPr lang="en-US" sz="2267" dirty="0" smtClean="0">
                <a:solidFill>
                  <a:srgbClr val="D64900"/>
                </a:solidFill>
              </a:rPr>
              <a:t>.)</a:t>
            </a:r>
            <a:br>
              <a:rPr lang="en-US" sz="2267" dirty="0" smtClean="0">
                <a:solidFill>
                  <a:srgbClr val="D64900"/>
                </a:solidFill>
              </a:rPr>
            </a:br>
            <a:endParaRPr lang="en-US" sz="2267" dirty="0">
              <a:solidFill>
                <a:srgbClr val="D64900"/>
              </a:solidFill>
            </a:endParaRPr>
          </a:p>
          <a:p>
            <a:pPr marL="304793" lvl="1" indent="0">
              <a:buNone/>
            </a:pPr>
            <a:r>
              <a:rPr lang="en-US" b="0" dirty="0" smtClean="0">
                <a:hlinkClick r:id="rId3" action="ppaction://hlinkfile"/>
              </a:rPr>
              <a:t>JE Example</a:t>
            </a:r>
            <a:endParaRPr lang="en-US" b="0" dirty="0" smtClean="0"/>
          </a:p>
          <a:p>
            <a:pPr lvl="1"/>
            <a:endParaRPr lang="en-US" b="0" dirty="0" smtClean="0"/>
          </a:p>
        </p:txBody>
      </p:sp>
      <p:sp>
        <p:nvSpPr>
          <p:cNvPr id="4" name="Title 3"/>
          <p:cNvSpPr>
            <a:spLocks noGrp="1"/>
          </p:cNvSpPr>
          <p:nvPr>
            <p:ph type="title"/>
          </p:nvPr>
        </p:nvSpPr>
        <p:spPr>
          <a:xfrm>
            <a:off x="272085" y="610260"/>
            <a:ext cx="10355658" cy="696384"/>
          </a:xfrm>
        </p:spPr>
        <p:txBody>
          <a:bodyPr/>
          <a:lstStyle/>
          <a:p>
            <a:pPr algn="ctr"/>
            <a:r>
              <a:rPr lang="en-US" dirty="0" smtClean="0"/>
              <a:t>Cost Transfer Procedures</a:t>
            </a:r>
            <a:endParaRPr lang="en-US" dirty="0"/>
          </a:p>
        </p:txBody>
      </p:sp>
    </p:spTree>
    <p:extLst>
      <p:ext uri="{BB962C8B-B14F-4D97-AF65-F5344CB8AC3E}">
        <p14:creationId xmlns:p14="http://schemas.microsoft.com/office/powerpoint/2010/main" val="4218270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Text Placeholder 2"/>
          <p:cNvSpPr>
            <a:spLocks noGrp="1"/>
          </p:cNvSpPr>
          <p:nvPr>
            <p:ph type="body" sz="quarter" idx="15"/>
          </p:nvPr>
        </p:nvSpPr>
        <p:spPr>
          <a:xfrm>
            <a:off x="272085" y="1406834"/>
            <a:ext cx="11589952" cy="4029690"/>
          </a:xfrm>
        </p:spPr>
        <p:txBody>
          <a:bodyPr/>
          <a:lstStyle/>
          <a:p>
            <a:pPr marL="0" indent="0">
              <a:buNone/>
            </a:pPr>
            <a:r>
              <a:rPr lang="en-US" b="0" dirty="0" smtClean="0"/>
              <a:t>Dept. admin or PI will send journal entry (JE) to their SPA rep</a:t>
            </a:r>
          </a:p>
          <a:p>
            <a:pPr lvl="1"/>
            <a:r>
              <a:rPr lang="en-US" dirty="0" smtClean="0"/>
              <a:t>Don’t send your JE to accounting. They will not post sponsored project JE’s without SPA approval.</a:t>
            </a:r>
          </a:p>
          <a:p>
            <a:pPr lvl="1"/>
            <a:r>
              <a:rPr lang="en-US" dirty="0" smtClean="0"/>
              <a:t>SPA rep will review it and submit it to SPA Management for approval and posting. Note: JE’s over 90 days need the SPA Executive </a:t>
            </a:r>
            <a:r>
              <a:rPr lang="en-US" dirty="0"/>
              <a:t>D</a:t>
            </a:r>
            <a:r>
              <a:rPr lang="en-US" dirty="0" smtClean="0"/>
              <a:t>irector’s approval.</a:t>
            </a:r>
          </a:p>
          <a:p>
            <a:pPr lvl="1"/>
            <a:r>
              <a:rPr lang="en-US" dirty="0" smtClean="0"/>
              <a:t>Timely submissions – SPA needs time to review and return JEs for corrections. If we don’t have enough time we will push the JE to the next month. </a:t>
            </a:r>
            <a:r>
              <a:rPr lang="en-US" u="sng" dirty="0" smtClean="0">
                <a:solidFill>
                  <a:srgbClr val="D95E00"/>
                </a:solidFill>
              </a:rPr>
              <a:t>Best Practice – Get JE’s in my end of month!</a:t>
            </a:r>
            <a:endParaRPr lang="en-US" u="sng" dirty="0">
              <a:solidFill>
                <a:srgbClr val="D95E00"/>
              </a:solidFill>
            </a:endParaRPr>
          </a:p>
          <a:p>
            <a:pPr marL="304793" lvl="1" indent="0">
              <a:buNone/>
            </a:pPr>
            <a:endParaRPr lang="en-US" dirty="0" smtClean="0"/>
          </a:p>
        </p:txBody>
      </p:sp>
      <p:sp>
        <p:nvSpPr>
          <p:cNvPr id="4" name="Title 3"/>
          <p:cNvSpPr>
            <a:spLocks noGrp="1"/>
          </p:cNvSpPr>
          <p:nvPr>
            <p:ph type="title"/>
          </p:nvPr>
        </p:nvSpPr>
        <p:spPr>
          <a:xfrm>
            <a:off x="272085" y="710450"/>
            <a:ext cx="10355658" cy="696384"/>
          </a:xfrm>
        </p:spPr>
        <p:txBody>
          <a:bodyPr/>
          <a:lstStyle/>
          <a:p>
            <a:pPr algn="ctr"/>
            <a:r>
              <a:rPr lang="en-US" dirty="0" smtClean="0"/>
              <a:t>JE Approval Process</a:t>
            </a:r>
            <a:endParaRPr lang="en-US" dirty="0"/>
          </a:p>
        </p:txBody>
      </p:sp>
    </p:spTree>
    <p:extLst>
      <p:ext uri="{BB962C8B-B14F-4D97-AF65-F5344CB8AC3E}">
        <p14:creationId xmlns:p14="http://schemas.microsoft.com/office/powerpoint/2010/main" val="4165707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6C7E4199-4816-534F-B1AE-A733D1B4AAAE}"/>
              </a:ext>
            </a:extLst>
          </p:cNvPr>
          <p:cNvSpPr>
            <a:spLocks noGrp="1"/>
          </p:cNvSpPr>
          <p:nvPr>
            <p:ph type="body" sz="quarter" idx="16"/>
          </p:nvPr>
        </p:nvSpPr>
        <p:spPr/>
        <p:txBody>
          <a:bodyPr/>
          <a:lstStyle/>
          <a:p>
            <a:endParaRPr lang="en-US" dirty="0"/>
          </a:p>
        </p:txBody>
      </p:sp>
      <p:sp>
        <p:nvSpPr>
          <p:cNvPr id="19" name="Title 18">
            <a:extLst>
              <a:ext uri="{FF2B5EF4-FFF2-40B4-BE49-F238E27FC236}">
                <a16:creationId xmlns:a16="http://schemas.microsoft.com/office/drawing/2014/main" id="{34EDCCA1-00C8-ED48-B758-406AACEE20A2}"/>
              </a:ext>
            </a:extLst>
          </p:cNvPr>
          <p:cNvSpPr>
            <a:spLocks noGrp="1"/>
          </p:cNvSpPr>
          <p:nvPr>
            <p:ph type="title"/>
          </p:nvPr>
        </p:nvSpPr>
        <p:spPr/>
        <p:txBody>
          <a:bodyPr/>
          <a:lstStyle/>
          <a:p>
            <a:r>
              <a:rPr lang="en-US" dirty="0" smtClean="0"/>
              <a:t>Expense Allowability</a:t>
            </a:r>
            <a:endParaRPr lang="en-US" dirty="0"/>
          </a:p>
        </p:txBody>
      </p:sp>
    </p:spTree>
    <p:extLst>
      <p:ext uri="{BB962C8B-B14F-4D97-AF65-F5344CB8AC3E}">
        <p14:creationId xmlns:p14="http://schemas.microsoft.com/office/powerpoint/2010/main" val="1483537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RIT">
  <a:themeElements>
    <a:clrScheme name="RIT">
      <a:dk1>
        <a:srgbClr val="000000"/>
      </a:dk1>
      <a:lt1>
        <a:srgbClr val="FFFFFF"/>
      </a:lt1>
      <a:dk2>
        <a:srgbClr val="6F706F"/>
      </a:dk2>
      <a:lt2>
        <a:srgbClr val="E7E6E6"/>
      </a:lt2>
      <a:accent1>
        <a:srgbClr val="F66900"/>
      </a:accent1>
      <a:accent2>
        <a:srgbClr val="F6BD00"/>
      </a:accent2>
      <a:accent3>
        <a:srgbClr val="C4D500"/>
      </a:accent3>
      <a:accent4>
        <a:srgbClr val="009CBD"/>
      </a:accent4>
      <a:accent5>
        <a:srgbClr val="7D54C7"/>
      </a:accent5>
      <a:accent6>
        <a:srgbClr val="70AD47"/>
      </a:accent6>
      <a:hlink>
        <a:srgbClr val="D64900"/>
      </a:hlink>
      <a:folHlink>
        <a:srgbClr val="7174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update2" id="{F20E58EF-FB97-5148-A8FD-B4FB6FCF6B8D}" vid="{10353D8B-A61E-094B-B01C-9091FA03EF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Presentation6update2</Template>
  <TotalTime>4914</TotalTime>
  <Words>1254</Words>
  <Application>Microsoft Office PowerPoint</Application>
  <PresentationFormat>Widescreen</PresentationFormat>
  <Paragraphs>149</Paragraphs>
  <Slides>29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MS Gothic</vt:lpstr>
      <vt:lpstr>Arial</vt:lpstr>
      <vt:lpstr>Calibri</vt:lpstr>
      <vt:lpstr>Georgia</vt:lpstr>
      <vt:lpstr>System Font Regular</vt:lpstr>
      <vt:lpstr>Wingdings</vt:lpstr>
      <vt:lpstr>RIT</vt:lpstr>
      <vt:lpstr>Best Practices in  Sponsored Programs </vt:lpstr>
      <vt:lpstr>AGENDA</vt:lpstr>
      <vt:lpstr>What is SPA??</vt:lpstr>
      <vt:lpstr>The SPA Team</vt:lpstr>
      <vt:lpstr>Journal Entry Review and Approval Process</vt:lpstr>
      <vt:lpstr>Cost Transfers</vt:lpstr>
      <vt:lpstr>Cost Transfer Procedures</vt:lpstr>
      <vt:lpstr>JE Approval Process</vt:lpstr>
      <vt:lpstr>Expense Allowability</vt:lpstr>
      <vt:lpstr>PowerPoint Presentation</vt:lpstr>
      <vt:lpstr>PowerPoint Presentation</vt:lpstr>
      <vt:lpstr>PowerPoint Presentation</vt:lpstr>
      <vt:lpstr>PowerPoint Presentation</vt:lpstr>
      <vt:lpstr>PowerPoint Presentation</vt:lpstr>
      <vt:lpstr>Participant Support</vt:lpstr>
      <vt:lpstr>What is Participant Support?</vt:lpstr>
      <vt:lpstr>Cost Considerations</vt:lpstr>
      <vt:lpstr>Cost Considerations (cont’d)</vt:lpstr>
      <vt:lpstr>Who is not a participant?</vt:lpstr>
      <vt:lpstr>PowerPoint Presentation</vt:lpstr>
      <vt:lpstr>PowerPoint Presentation</vt:lpstr>
      <vt:lpstr>SPA’s Closeout Process</vt:lpstr>
      <vt:lpstr>Closing a sponsored project</vt:lpstr>
      <vt:lpstr>What happens during the closeout process?</vt:lpstr>
      <vt:lpstr>Disable the object codes</vt:lpstr>
      <vt:lpstr>Review Current Grant statement</vt:lpstr>
      <vt:lpstr>Last 3 months of expense activity</vt:lpstr>
      <vt:lpstr>Final Grant Statement &amp; Final Financials</vt:lpstr>
      <vt:lpstr>     Questions</vt:lpstr>
    </vt:vector>
  </TitlesOfParts>
  <Company>Rochester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in  Sponsored Programs</dc:title>
  <dc:creator>Tracy Zoellick</dc:creator>
  <cp:lastModifiedBy>Justin Ingerick</cp:lastModifiedBy>
  <cp:revision>43</cp:revision>
  <cp:lastPrinted>2018-04-25T02:50:23Z</cp:lastPrinted>
  <dcterms:created xsi:type="dcterms:W3CDTF">2024-11-22T15:40:06Z</dcterms:created>
  <dcterms:modified xsi:type="dcterms:W3CDTF">2025-01-20T13:37:16Z</dcterms:modified>
</cp:coreProperties>
</file>