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23"/>
  </p:notesMasterIdLst>
  <p:handoutMasterIdLst>
    <p:handoutMasterId r:id="rId24"/>
  </p:handoutMasterIdLst>
  <p:sldIdLst>
    <p:sldId id="256" r:id="rId2"/>
    <p:sldId id="264" r:id="rId3"/>
    <p:sldId id="265" r:id="rId4"/>
    <p:sldId id="272" r:id="rId5"/>
    <p:sldId id="287" r:id="rId6"/>
    <p:sldId id="266" r:id="rId7"/>
    <p:sldId id="273" r:id="rId8"/>
    <p:sldId id="285" r:id="rId9"/>
    <p:sldId id="286" r:id="rId10"/>
    <p:sldId id="284" r:id="rId11"/>
    <p:sldId id="288" r:id="rId12"/>
    <p:sldId id="289" r:id="rId13"/>
    <p:sldId id="290" r:id="rId14"/>
    <p:sldId id="291" r:id="rId15"/>
    <p:sldId id="292" r:id="rId16"/>
    <p:sldId id="293" r:id="rId17"/>
    <p:sldId id="282" r:id="rId18"/>
    <p:sldId id="295" r:id="rId19"/>
    <p:sldId id="296" r:id="rId20"/>
    <p:sldId id="294" r:id="rId21"/>
    <p:sldId id="263" r:id="rId22"/>
  </p:sldIdLst>
  <p:sldSz cx="12192000" cy="6858000"/>
  <p:notesSz cx="7023100" cy="93091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E3563-C2AF-044A-8D9B-13463D2643B3}">
          <p14:sldIdLst>
            <p14:sldId id="256"/>
            <p14:sldId id="264"/>
            <p14:sldId id="265"/>
            <p14:sldId id="272"/>
            <p14:sldId id="287"/>
            <p14:sldId id="266"/>
            <p14:sldId id="273"/>
          </p14:sldIdLst>
        </p14:section>
        <p14:section name="Untitled Section" id="{095FFF63-690F-4B27-A2D0-F615A30B860A}">
          <p14:sldIdLst>
            <p14:sldId id="285"/>
            <p14:sldId id="286"/>
            <p14:sldId id="284"/>
            <p14:sldId id="288"/>
            <p14:sldId id="289"/>
            <p14:sldId id="290"/>
            <p14:sldId id="291"/>
            <p14:sldId id="292"/>
            <p14:sldId id="293"/>
            <p14:sldId id="282"/>
            <p14:sldId id="295"/>
            <p14:sldId id="296"/>
            <p14:sldId id="294"/>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102"/>
    <a:srgbClr val="EEEEEE"/>
    <a:srgbClr val="D95E00"/>
    <a:srgbClr val="E56618"/>
    <a:srgbClr val="EF6F2A"/>
    <a:srgbClr val="6869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87410" autoAdjust="0"/>
  </p:normalViewPr>
  <p:slideViewPr>
    <p:cSldViewPr snapToGrid="0" snapToObjects="1">
      <p:cViewPr varScale="1">
        <p:scale>
          <a:sx n="97" d="100"/>
          <a:sy n="97" d="100"/>
        </p:scale>
        <p:origin x="91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238" d="100"/>
          <a:sy n="238" d="100"/>
        </p:scale>
        <p:origin x="6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33BD0-7962-B04A-8E72-AD5168F631E5}"/>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036B94C6-1659-0D42-8942-DAD6793A09D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F9C6931-D0F6-AB40-9D7F-95567148A5C2}" type="datetimeFigureOut">
              <a:rPr lang="en-US" smtClean="0"/>
              <a:t>3/3/2025</a:t>
            </a:fld>
            <a:endParaRPr lang="en-US"/>
          </a:p>
        </p:txBody>
      </p:sp>
      <p:sp>
        <p:nvSpPr>
          <p:cNvPr id="4" name="Footer Placeholder 3">
            <a:extLst>
              <a:ext uri="{FF2B5EF4-FFF2-40B4-BE49-F238E27FC236}">
                <a16:creationId xmlns:a16="http://schemas.microsoft.com/office/drawing/2014/main" id="{8BE64BEA-E2E4-BF48-8CF7-45787CAA5A0C}"/>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9BBDE-4EF8-F14C-8AE0-73BF9B0C336A}"/>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1F64436-003E-284C-9347-5BCE37456516}" type="slidenum">
              <a:rPr lang="en-US" smtClean="0"/>
              <a:t>‹#›</a:t>
            </a:fld>
            <a:endParaRPr lang="en-US"/>
          </a:p>
        </p:txBody>
      </p:sp>
    </p:spTree>
    <p:extLst>
      <p:ext uri="{BB962C8B-B14F-4D97-AF65-F5344CB8AC3E}">
        <p14:creationId xmlns:p14="http://schemas.microsoft.com/office/powerpoint/2010/main" val="23733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36C18F2-6801-5147-A332-A6E1C7D69D18}" type="datetimeFigureOut">
              <a:rPr lang="en-US" smtClean="0"/>
              <a:t>3/3/2025</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DCF60EF-C37D-4D44-90AD-6140AB570E45}" type="slidenum">
              <a:rPr lang="en-US" smtClean="0"/>
              <a:t>‹#›</a:t>
            </a:fld>
            <a:endParaRPr lang="en-US"/>
          </a:p>
        </p:txBody>
      </p:sp>
    </p:spTree>
    <p:extLst>
      <p:ext uri="{BB962C8B-B14F-4D97-AF65-F5344CB8AC3E}">
        <p14:creationId xmlns:p14="http://schemas.microsoft.com/office/powerpoint/2010/main" val="1818248317"/>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Set-up – Open everything in Google Chrome </a:t>
            </a:r>
          </a:p>
        </p:txBody>
      </p:sp>
      <p:sp>
        <p:nvSpPr>
          <p:cNvPr id="4" name="Slide Number Placeholder 3"/>
          <p:cNvSpPr>
            <a:spLocks noGrp="1"/>
          </p:cNvSpPr>
          <p:nvPr>
            <p:ph type="sldNum" sz="quarter" idx="10"/>
          </p:nvPr>
        </p:nvSpPr>
        <p:spPr/>
        <p:txBody>
          <a:bodyPr/>
          <a:lstStyle/>
          <a:p>
            <a:fld id="{8DCF60EF-C37D-4D44-90AD-6140AB570E45}" type="slidenum">
              <a:rPr lang="en-US" smtClean="0"/>
              <a:t>1</a:t>
            </a:fld>
            <a:endParaRPr lang="en-US"/>
          </a:p>
        </p:txBody>
      </p:sp>
    </p:spTree>
    <p:extLst>
      <p:ext uri="{BB962C8B-B14F-4D97-AF65-F5344CB8AC3E}">
        <p14:creationId xmlns:p14="http://schemas.microsoft.com/office/powerpoint/2010/main" val="296646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F0203-DBF3-87C7-90F2-CA2EF91E9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4C896-79F2-C863-0E16-5A3ABE823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E2909B-A723-7148-D3F7-64019B39A6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59CD14-46ED-B135-C31E-87E81D4037EC}"/>
              </a:ext>
            </a:extLst>
          </p:cNvPr>
          <p:cNvSpPr>
            <a:spLocks noGrp="1"/>
          </p:cNvSpPr>
          <p:nvPr>
            <p:ph type="sldNum" sz="quarter" idx="10"/>
          </p:nvPr>
        </p:nvSpPr>
        <p:spPr/>
        <p:txBody>
          <a:bodyPr/>
          <a:lstStyle/>
          <a:p>
            <a:fld id="{8DCF60EF-C37D-4D44-90AD-6140AB570E45}" type="slidenum">
              <a:rPr lang="en-US" smtClean="0"/>
              <a:t>16</a:t>
            </a:fld>
            <a:endParaRPr lang="en-US"/>
          </a:p>
        </p:txBody>
      </p:sp>
    </p:spTree>
    <p:extLst>
      <p:ext uri="{BB962C8B-B14F-4D97-AF65-F5344CB8AC3E}">
        <p14:creationId xmlns:p14="http://schemas.microsoft.com/office/powerpoint/2010/main" val="77861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F60EF-C37D-4D44-90AD-6140AB570E45}" type="slidenum">
              <a:rPr lang="en-US" smtClean="0"/>
              <a:t>17</a:t>
            </a:fld>
            <a:endParaRPr lang="en-US"/>
          </a:p>
        </p:txBody>
      </p:sp>
    </p:spTree>
    <p:extLst>
      <p:ext uri="{BB962C8B-B14F-4D97-AF65-F5344CB8AC3E}">
        <p14:creationId xmlns:p14="http://schemas.microsoft.com/office/powerpoint/2010/main" val="3491099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4910A-0570-0C52-6D49-262C79F68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01A5E-C3EB-2517-7E8E-B300DDDCC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01717-334D-1911-C947-085AE28138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D834FC-EEFB-FC95-96B7-F89CCA7D7A46}"/>
              </a:ext>
            </a:extLst>
          </p:cNvPr>
          <p:cNvSpPr>
            <a:spLocks noGrp="1"/>
          </p:cNvSpPr>
          <p:nvPr>
            <p:ph type="sldNum" sz="quarter" idx="10"/>
          </p:nvPr>
        </p:nvSpPr>
        <p:spPr/>
        <p:txBody>
          <a:bodyPr/>
          <a:lstStyle/>
          <a:p>
            <a:fld id="{8DCF60EF-C37D-4D44-90AD-6140AB570E45}" type="slidenum">
              <a:rPr lang="en-US" smtClean="0"/>
              <a:t>18</a:t>
            </a:fld>
            <a:endParaRPr lang="en-US"/>
          </a:p>
        </p:txBody>
      </p:sp>
    </p:spTree>
    <p:extLst>
      <p:ext uri="{BB962C8B-B14F-4D97-AF65-F5344CB8AC3E}">
        <p14:creationId xmlns:p14="http://schemas.microsoft.com/office/powerpoint/2010/main" val="341773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A77E8-F62C-49D3-714F-01E92B317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0AB65-29A2-E847-D29A-97B57589B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FEB88-C25E-D1DC-9021-D45FC038EA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8AE745-0B54-7DE6-A77E-1CEE62F82076}"/>
              </a:ext>
            </a:extLst>
          </p:cNvPr>
          <p:cNvSpPr>
            <a:spLocks noGrp="1"/>
          </p:cNvSpPr>
          <p:nvPr>
            <p:ph type="sldNum" sz="quarter" idx="10"/>
          </p:nvPr>
        </p:nvSpPr>
        <p:spPr/>
        <p:txBody>
          <a:bodyPr/>
          <a:lstStyle/>
          <a:p>
            <a:fld id="{8DCF60EF-C37D-4D44-90AD-6140AB570E45}" type="slidenum">
              <a:rPr lang="en-US" smtClean="0"/>
              <a:t>19</a:t>
            </a:fld>
            <a:endParaRPr lang="en-US"/>
          </a:p>
        </p:txBody>
      </p:sp>
    </p:spTree>
    <p:extLst>
      <p:ext uri="{BB962C8B-B14F-4D97-AF65-F5344CB8AC3E}">
        <p14:creationId xmlns:p14="http://schemas.microsoft.com/office/powerpoint/2010/main" val="43850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1B049-A45C-5373-9DAB-4728485AC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1AB50-B154-896F-2BC4-DE914C519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FDD60-1527-32F5-6840-81E432AD5E3D}"/>
              </a:ext>
            </a:extLst>
          </p:cNvPr>
          <p:cNvSpPr>
            <a:spLocks noGrp="1"/>
          </p:cNvSpPr>
          <p:nvPr>
            <p:ph type="body" idx="1"/>
          </p:nvPr>
        </p:nvSpPr>
        <p:spPr/>
        <p:txBody>
          <a:bodyPr/>
          <a:lstStyle/>
          <a:p>
            <a:r>
              <a:rPr lang="en-US" dirty="0"/>
              <a:t>Search Items:</a:t>
            </a:r>
          </a:p>
          <a:p>
            <a:endParaRPr lang="en-US" dirty="0"/>
          </a:p>
          <a:p>
            <a:r>
              <a:rPr lang="en-US" dirty="0"/>
              <a:t>Oracle Invoice Adjustments</a:t>
            </a:r>
          </a:p>
          <a:p>
            <a:r>
              <a:rPr lang="en-US" dirty="0"/>
              <a:t>Credit Memo</a:t>
            </a:r>
          </a:p>
        </p:txBody>
      </p:sp>
      <p:sp>
        <p:nvSpPr>
          <p:cNvPr id="4" name="Slide Number Placeholder 3">
            <a:extLst>
              <a:ext uri="{FF2B5EF4-FFF2-40B4-BE49-F238E27FC236}">
                <a16:creationId xmlns:a16="http://schemas.microsoft.com/office/drawing/2014/main" id="{98BB39A2-D06A-AEF2-9B8C-10824F3C079A}"/>
              </a:ext>
            </a:extLst>
          </p:cNvPr>
          <p:cNvSpPr>
            <a:spLocks noGrp="1"/>
          </p:cNvSpPr>
          <p:nvPr>
            <p:ph type="sldNum" sz="quarter" idx="5"/>
          </p:nvPr>
        </p:nvSpPr>
        <p:spPr/>
        <p:txBody>
          <a:bodyPr/>
          <a:lstStyle/>
          <a:p>
            <a:fld id="{8DCF60EF-C37D-4D44-90AD-6140AB570E45}" type="slidenum">
              <a:rPr lang="en-US" smtClean="0"/>
              <a:t>20</a:t>
            </a:fld>
            <a:endParaRPr lang="en-US"/>
          </a:p>
        </p:txBody>
      </p:sp>
    </p:spTree>
    <p:extLst>
      <p:ext uri="{BB962C8B-B14F-4D97-AF65-F5344CB8AC3E}">
        <p14:creationId xmlns:p14="http://schemas.microsoft.com/office/powerpoint/2010/main" val="3663739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F60EF-C37D-4D44-90AD-6140AB570E45}" type="slidenum">
              <a:rPr lang="en-US" smtClean="0"/>
              <a:t>21</a:t>
            </a:fld>
            <a:endParaRPr lang="en-US"/>
          </a:p>
        </p:txBody>
      </p:sp>
    </p:spTree>
    <p:extLst>
      <p:ext uri="{BB962C8B-B14F-4D97-AF65-F5344CB8AC3E}">
        <p14:creationId xmlns:p14="http://schemas.microsoft.com/office/powerpoint/2010/main" val="331224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2</a:t>
            </a:fld>
            <a:endParaRPr lang="en-US"/>
          </a:p>
        </p:txBody>
      </p:sp>
    </p:spTree>
    <p:extLst>
      <p:ext uri="{BB962C8B-B14F-4D97-AF65-F5344CB8AC3E}">
        <p14:creationId xmlns:p14="http://schemas.microsoft.com/office/powerpoint/2010/main" val="58280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F60EF-C37D-4D44-90AD-6140AB570E45}" type="slidenum">
              <a:rPr lang="en-US" smtClean="0"/>
              <a:t>3</a:t>
            </a:fld>
            <a:endParaRPr lang="en-US"/>
          </a:p>
        </p:txBody>
      </p:sp>
    </p:spTree>
    <p:extLst>
      <p:ext uri="{BB962C8B-B14F-4D97-AF65-F5344CB8AC3E}">
        <p14:creationId xmlns:p14="http://schemas.microsoft.com/office/powerpoint/2010/main" val="227000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t>Alicia Johnson - Helps oversee our customer process, reviews and publishes invoices created in Oracle to our general ledger accounts, and maintains much of the information you see in Oracle A/R. A large portion of her role is also managing the invoice creation and submission for all our Sponsored Programs Accounting projects (on average approx. 140/month), which takes up the majority of her days. She is quickly becoming an Oracle guru and is a great resource for asking questions about making invoices.</a:t>
            </a:r>
          </a:p>
          <a:p>
            <a:endParaRPr lang="en-US" sz="1000" baseline="0" dirty="0"/>
          </a:p>
          <a:p>
            <a:r>
              <a:rPr lang="en-US" sz="1000" baseline="0" dirty="0"/>
              <a:t>Kira Broccolo - I help oversee the university’s overall accounts receivable listing, following up with individual departments. I am responsible for many different monthly reconciliations of our receivable accounts, helping customers get set-up for electronic ACH/Wire Transfer payments to RIT, I am able to provide our RIT W-9 to customers who need it, as well as helping our friends in SFS apply payments to invoices. I also oversee our Oracle A/R setup in the system and am available to help departments modify their current A/R process or develop a new A/R process if needed.</a:t>
            </a:r>
          </a:p>
        </p:txBody>
      </p:sp>
      <p:sp>
        <p:nvSpPr>
          <p:cNvPr id="4" name="Slide Number Placeholder 3"/>
          <p:cNvSpPr>
            <a:spLocks noGrp="1"/>
          </p:cNvSpPr>
          <p:nvPr>
            <p:ph type="sldNum" sz="quarter" idx="10"/>
          </p:nvPr>
        </p:nvSpPr>
        <p:spPr/>
        <p:txBody>
          <a:bodyPr/>
          <a:lstStyle/>
          <a:p>
            <a:fld id="{8DCF60EF-C37D-4D44-90AD-6140AB570E45}" type="slidenum">
              <a:rPr lang="en-US" smtClean="0"/>
              <a:t>4</a:t>
            </a:fld>
            <a:endParaRPr lang="en-US"/>
          </a:p>
        </p:txBody>
      </p:sp>
    </p:spTree>
    <p:extLst>
      <p:ext uri="{BB962C8B-B14F-4D97-AF65-F5344CB8AC3E}">
        <p14:creationId xmlns:p14="http://schemas.microsoft.com/office/powerpoint/2010/main" val="47560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D1355-D5DC-7447-C227-E722E8812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041209-1C83-29CF-429D-1F84F7588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3A2F6-C496-168C-BD04-6D53E3A204F2}"/>
              </a:ext>
            </a:extLst>
          </p:cNvPr>
          <p:cNvSpPr>
            <a:spLocks noGrp="1"/>
          </p:cNvSpPr>
          <p:nvPr>
            <p:ph type="body" idx="1"/>
          </p:nvPr>
        </p:nvSpPr>
        <p:spPr/>
        <p:txBody>
          <a:bodyPr/>
          <a:lstStyle/>
          <a:p>
            <a:endParaRPr lang="en-US" sz="1000" baseline="0" dirty="0"/>
          </a:p>
        </p:txBody>
      </p:sp>
      <p:sp>
        <p:nvSpPr>
          <p:cNvPr id="4" name="Slide Number Placeholder 3">
            <a:extLst>
              <a:ext uri="{FF2B5EF4-FFF2-40B4-BE49-F238E27FC236}">
                <a16:creationId xmlns:a16="http://schemas.microsoft.com/office/drawing/2014/main" id="{A2FB854D-E7F2-29E3-D2E6-DA94DB52D001}"/>
              </a:ext>
            </a:extLst>
          </p:cNvPr>
          <p:cNvSpPr>
            <a:spLocks noGrp="1"/>
          </p:cNvSpPr>
          <p:nvPr>
            <p:ph type="sldNum" sz="quarter" idx="10"/>
          </p:nvPr>
        </p:nvSpPr>
        <p:spPr/>
        <p:txBody>
          <a:bodyPr/>
          <a:lstStyle/>
          <a:p>
            <a:fld id="{8DCF60EF-C37D-4D44-90AD-6140AB570E45}" type="slidenum">
              <a:rPr lang="en-US" smtClean="0"/>
              <a:t>5</a:t>
            </a:fld>
            <a:endParaRPr lang="en-US"/>
          </a:p>
        </p:txBody>
      </p:sp>
    </p:spTree>
    <p:extLst>
      <p:ext uri="{BB962C8B-B14F-4D97-AF65-F5344CB8AC3E}">
        <p14:creationId xmlns:p14="http://schemas.microsoft.com/office/powerpoint/2010/main" val="21630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At RIT, each department is responsible for the creation, submission, and management of their outstanding invoices. </a:t>
            </a:r>
          </a:p>
          <a:p>
            <a:endParaRPr lang="en-US" sz="1200" baseline="0" dirty="0"/>
          </a:p>
          <a:p>
            <a:r>
              <a:rPr lang="en-US" sz="1200" baseline="0" dirty="0"/>
              <a:t>Generally speaking, the cycle will be as shown:</a:t>
            </a:r>
          </a:p>
          <a:p>
            <a:endParaRPr lang="en-US" sz="1200" baseline="0" dirty="0"/>
          </a:p>
          <a:p>
            <a:pPr marL="349964" indent="-349964">
              <a:buAutoNum type="arabicParenR"/>
            </a:pPr>
            <a:r>
              <a:rPr lang="en-US" sz="1200" baseline="0" dirty="0"/>
              <a:t>Make sure your customers are set-up, or set-up any new customers/addresses needed. </a:t>
            </a:r>
          </a:p>
          <a:p>
            <a:pPr marL="349964" indent="-349964">
              <a:buAutoNum type="arabicParenR"/>
            </a:pPr>
            <a:r>
              <a:rPr lang="en-US" sz="1200" baseline="0" dirty="0"/>
              <a:t>Create the invoice in Oracle using the RIT Receivables Entry responsibility. </a:t>
            </a:r>
          </a:p>
          <a:p>
            <a:pPr marL="349964" indent="-349964">
              <a:buAutoNum type="arabicParenR"/>
            </a:pPr>
            <a:r>
              <a:rPr lang="en-US" sz="1200" baseline="0" dirty="0"/>
              <a:t>Once created, submit the invoice to the customer in their preferred format (email, online portal, </a:t>
            </a:r>
            <a:r>
              <a:rPr lang="en-US" sz="1200" baseline="0" dirty="0" err="1"/>
              <a:t>etc</a:t>
            </a:r>
            <a:r>
              <a:rPr lang="en-US" sz="1200" baseline="0" dirty="0"/>
              <a:t>).</a:t>
            </a:r>
          </a:p>
          <a:p>
            <a:pPr marL="349964" indent="-349964">
              <a:buAutoNum type="arabicParenR"/>
            </a:pPr>
            <a:r>
              <a:rPr lang="en-US" sz="1200" baseline="0" dirty="0"/>
              <a:t>Departments should monitor their outstanding receivables using Oracle invoicing (or your own internal tracking method).</a:t>
            </a:r>
          </a:p>
          <a:p>
            <a:pPr marL="349964" indent="-349964">
              <a:buAutoNum type="arabicParenR"/>
            </a:pPr>
            <a:r>
              <a:rPr lang="en-US" sz="1200" baseline="0" dirty="0"/>
              <a:t>When a payment is received and applied to the invoice by SFS, Oracle will send an automatic notification to the invoice creator.</a:t>
            </a:r>
          </a:p>
          <a:p>
            <a:pPr marL="349964" indent="-349964">
              <a:buAutoNum type="arabicParenR"/>
            </a:pPr>
            <a:r>
              <a:rPr lang="en-US" sz="1200" baseline="0" dirty="0"/>
              <a:t>If any adjustments are needed on an invoice, I have a form to work through that.  We will talk through that a little later on this morning. </a:t>
            </a:r>
          </a:p>
          <a:p>
            <a:pPr marL="349964" indent="-349964">
              <a:buAutoNum type="arabicParenR"/>
            </a:pPr>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6</a:t>
            </a:fld>
            <a:endParaRPr lang="en-US"/>
          </a:p>
        </p:txBody>
      </p:sp>
    </p:spTree>
    <p:extLst>
      <p:ext uri="{BB962C8B-B14F-4D97-AF65-F5344CB8AC3E}">
        <p14:creationId xmlns:p14="http://schemas.microsoft.com/office/powerpoint/2010/main" val="342458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an invoice is created, the transaction will:</a:t>
            </a:r>
          </a:p>
          <a:p>
            <a:pPr marL="291636" indent="-291636">
              <a:buFont typeface="Arial" panose="020B0604020202020204" pitchFamily="34" charset="0"/>
              <a:buChar char="•"/>
            </a:pPr>
            <a:r>
              <a:rPr lang="en-US" sz="1200" b="1" dirty="0"/>
              <a:t>Debit/Increase</a:t>
            </a:r>
            <a:r>
              <a:rPr lang="en-US" sz="1200" dirty="0"/>
              <a:t> the </a:t>
            </a:r>
            <a:r>
              <a:rPr lang="en-US" sz="1200" i="1" dirty="0"/>
              <a:t>Receivable </a:t>
            </a:r>
            <a:r>
              <a:rPr lang="en-US" sz="1200" dirty="0"/>
              <a:t>General Ledger account</a:t>
            </a:r>
          </a:p>
          <a:p>
            <a:pPr marL="291636" indent="-291636">
              <a:buFont typeface="Arial" panose="020B0604020202020204" pitchFamily="34" charset="0"/>
              <a:buChar char="•"/>
            </a:pPr>
            <a:r>
              <a:rPr lang="en-US" sz="1200" b="1" dirty="0"/>
              <a:t>Credit/Increase</a:t>
            </a:r>
            <a:r>
              <a:rPr lang="en-US" sz="1200" dirty="0"/>
              <a:t> the </a:t>
            </a:r>
            <a:r>
              <a:rPr lang="en-US" sz="1200" i="1" dirty="0"/>
              <a:t>Revenue </a:t>
            </a:r>
            <a:r>
              <a:rPr lang="en-US" sz="1200" dirty="0"/>
              <a:t>General Ledger account – This GL is a field that the department enters on the invoice, so it’s important they make sure they are using the appropriate account. Each department has their own revenue accounts enabled so A/R cannot advise you on which GL is appropriate for your individual circumstance. </a:t>
            </a:r>
          </a:p>
          <a:p>
            <a:endParaRPr lang="en-US" sz="1200" dirty="0"/>
          </a:p>
          <a:p>
            <a:r>
              <a:rPr lang="en-US" sz="1200" dirty="0"/>
              <a:t>This means that the </a:t>
            </a:r>
            <a:r>
              <a:rPr lang="en-US" sz="1200" i="1" dirty="0"/>
              <a:t>Revenue </a:t>
            </a:r>
            <a:r>
              <a:rPr lang="en-US" sz="1200" dirty="0"/>
              <a:t>from an invoice will be allocated to the department at the time the invoice is created (not when the payment is received).</a:t>
            </a:r>
          </a:p>
          <a:p>
            <a:endParaRPr lang="en-US" sz="1200" dirty="0"/>
          </a:p>
          <a:p>
            <a:r>
              <a:rPr lang="en-US" sz="1200" dirty="0"/>
              <a:t>When an invoice is paid, the transaction will:</a:t>
            </a:r>
          </a:p>
          <a:p>
            <a:pPr marL="291636" indent="-291636">
              <a:buFont typeface="Arial" panose="020B0604020202020204" pitchFamily="34" charset="0"/>
              <a:buChar char="•"/>
            </a:pPr>
            <a:r>
              <a:rPr lang="en-US" sz="1200" b="1" dirty="0"/>
              <a:t>Debit/Increase</a:t>
            </a:r>
            <a:r>
              <a:rPr lang="en-US" sz="1200" dirty="0"/>
              <a:t> the </a:t>
            </a:r>
            <a:r>
              <a:rPr lang="en-US" sz="1200" i="1" dirty="0"/>
              <a:t>Cash </a:t>
            </a:r>
            <a:r>
              <a:rPr lang="en-US" sz="1200" dirty="0"/>
              <a:t>General Ledger account</a:t>
            </a:r>
          </a:p>
          <a:p>
            <a:pPr marL="291636" indent="-291636">
              <a:buFont typeface="Arial" panose="020B0604020202020204" pitchFamily="34" charset="0"/>
              <a:buChar char="•"/>
            </a:pPr>
            <a:r>
              <a:rPr lang="en-US" sz="1200" b="1" dirty="0"/>
              <a:t>Credit/Decrease</a:t>
            </a:r>
            <a:r>
              <a:rPr lang="en-US" sz="1200" dirty="0"/>
              <a:t> the </a:t>
            </a:r>
            <a:r>
              <a:rPr lang="en-US" sz="1200" i="1" dirty="0"/>
              <a:t>Receivable</a:t>
            </a:r>
            <a:r>
              <a:rPr lang="en-US" sz="1200" dirty="0"/>
              <a:t> General Ledger account</a:t>
            </a:r>
          </a:p>
          <a:p>
            <a:endParaRPr lang="en-US" dirty="0"/>
          </a:p>
        </p:txBody>
      </p:sp>
      <p:sp>
        <p:nvSpPr>
          <p:cNvPr id="4" name="Slide Number Placeholder 3"/>
          <p:cNvSpPr>
            <a:spLocks noGrp="1"/>
          </p:cNvSpPr>
          <p:nvPr>
            <p:ph type="sldNum" sz="quarter" idx="10"/>
          </p:nvPr>
        </p:nvSpPr>
        <p:spPr/>
        <p:txBody>
          <a:bodyPr/>
          <a:lstStyle/>
          <a:p>
            <a:fld id="{8DCF60EF-C37D-4D44-90AD-6140AB570E45}" type="slidenum">
              <a:rPr lang="en-US" smtClean="0"/>
              <a:t>7</a:t>
            </a:fld>
            <a:endParaRPr lang="en-US"/>
          </a:p>
        </p:txBody>
      </p:sp>
    </p:spTree>
    <p:extLst>
      <p:ext uri="{BB962C8B-B14F-4D97-AF65-F5344CB8AC3E}">
        <p14:creationId xmlns:p14="http://schemas.microsoft.com/office/powerpoint/2010/main" val="185011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C9C85-168A-E25E-A984-D114ABC4D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3DAAF-1224-5996-C192-373363125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982D9-7E5D-61D7-FAED-EF744B49FE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732412-C6C6-4FB7-0F3D-C501708ECD21}"/>
              </a:ext>
            </a:extLst>
          </p:cNvPr>
          <p:cNvSpPr>
            <a:spLocks noGrp="1"/>
          </p:cNvSpPr>
          <p:nvPr>
            <p:ph type="sldNum" sz="quarter" idx="10"/>
          </p:nvPr>
        </p:nvSpPr>
        <p:spPr/>
        <p:txBody>
          <a:bodyPr/>
          <a:lstStyle/>
          <a:p>
            <a:fld id="{8DCF60EF-C37D-4D44-90AD-6140AB570E45}" type="slidenum">
              <a:rPr lang="en-US" smtClean="0"/>
              <a:t>8</a:t>
            </a:fld>
            <a:endParaRPr lang="en-US"/>
          </a:p>
        </p:txBody>
      </p:sp>
    </p:spTree>
    <p:extLst>
      <p:ext uri="{BB962C8B-B14F-4D97-AF65-F5344CB8AC3E}">
        <p14:creationId xmlns:p14="http://schemas.microsoft.com/office/powerpoint/2010/main" val="279573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Items:</a:t>
            </a:r>
          </a:p>
          <a:p>
            <a:endParaRPr lang="en-US" dirty="0"/>
          </a:p>
          <a:p>
            <a:r>
              <a:rPr lang="en-US" dirty="0"/>
              <a:t>Create an invoice</a:t>
            </a:r>
          </a:p>
          <a:p>
            <a:r>
              <a:rPr lang="en-US" dirty="0"/>
              <a:t>Add a customer</a:t>
            </a:r>
          </a:p>
        </p:txBody>
      </p:sp>
      <p:sp>
        <p:nvSpPr>
          <p:cNvPr id="4" name="Slide Number Placeholder 3"/>
          <p:cNvSpPr>
            <a:spLocks noGrp="1"/>
          </p:cNvSpPr>
          <p:nvPr>
            <p:ph type="sldNum" sz="quarter" idx="5"/>
          </p:nvPr>
        </p:nvSpPr>
        <p:spPr/>
        <p:txBody>
          <a:bodyPr/>
          <a:lstStyle/>
          <a:p>
            <a:fld id="{8DCF60EF-C37D-4D44-90AD-6140AB570E45}" type="slidenum">
              <a:rPr lang="en-US" smtClean="0"/>
              <a:t>15</a:t>
            </a:fld>
            <a:endParaRPr lang="en-US"/>
          </a:p>
        </p:txBody>
      </p:sp>
    </p:spTree>
    <p:extLst>
      <p:ext uri="{BB962C8B-B14F-4D97-AF65-F5344CB8AC3E}">
        <p14:creationId xmlns:p14="http://schemas.microsoft.com/office/powerpoint/2010/main" val="6961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65779A-B719-7C4A-A375-C5C366FBD8FB}"/>
              </a:ext>
            </a:extLst>
          </p:cNvPr>
          <p:cNvSpPr/>
          <p:nvPr userDrawn="1"/>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nip Diagonal Corner Rectangle 12">
            <a:extLst>
              <a:ext uri="{FF2B5EF4-FFF2-40B4-BE49-F238E27FC236}">
                <a16:creationId xmlns:a16="http://schemas.microsoft.com/office/drawing/2014/main" id="{020C264A-7DBD-3748-8BA6-B822004C3BA9}"/>
              </a:ext>
            </a:extLst>
          </p:cNvPr>
          <p:cNvSpPr/>
          <p:nvPr userDrawn="1"/>
        </p:nvSpPr>
        <p:spPr>
          <a:xfrm>
            <a:off x="-1380888" y="-725215"/>
            <a:ext cx="5874927" cy="5874927"/>
          </a:xfrm>
          <a:prstGeom prst="snip2DiagRect">
            <a:avLst>
              <a:gd name="adj1" fmla="val 0"/>
              <a:gd name="adj2"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nip Diagonal Corner Rectangle 13">
            <a:extLst>
              <a:ext uri="{FF2B5EF4-FFF2-40B4-BE49-F238E27FC236}">
                <a16:creationId xmlns:a16="http://schemas.microsoft.com/office/drawing/2014/main" id="{BB4E24D9-CB30-8C40-A9E1-E4F331742399}"/>
              </a:ext>
            </a:extLst>
          </p:cNvPr>
          <p:cNvSpPr/>
          <p:nvPr userDrawn="1"/>
        </p:nvSpPr>
        <p:spPr>
          <a:xfrm>
            <a:off x="1216990" y="1053318"/>
            <a:ext cx="5874927" cy="5874927"/>
          </a:xfrm>
          <a:prstGeom prst="snip2DiagRect">
            <a:avLst>
              <a:gd name="adj1" fmla="val 0"/>
              <a:gd name="adj2" fmla="val 50000"/>
            </a:avLst>
          </a:prstGeom>
          <a:solidFill>
            <a:srgbClr val="FC6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2C1E5DA-5453-0448-B4B2-2DAB14963FA3}"/>
              </a:ext>
            </a:extLst>
          </p:cNvPr>
          <p:cNvPicPr>
            <a:picLocks noChangeAspect="1"/>
          </p:cNvPicPr>
          <p:nvPr userDrawn="1"/>
        </p:nvPicPr>
        <p:blipFill>
          <a:blip r:embed="rId2">
            <a:alphaModFix amt="50000"/>
          </a:blip>
          <a:stretch>
            <a:fillRect/>
          </a:stretch>
        </p:blipFill>
        <p:spPr>
          <a:xfrm>
            <a:off x="1216990" y="1053318"/>
            <a:ext cx="3276600" cy="4089400"/>
          </a:xfrm>
          <a:prstGeom prst="rect">
            <a:avLst/>
          </a:prstGeom>
        </p:spPr>
      </p:pic>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10" name="Picture 9">
            <a:extLst>
              <a:ext uri="{FF2B5EF4-FFF2-40B4-BE49-F238E27FC236}">
                <a16:creationId xmlns:a16="http://schemas.microsoft.com/office/drawing/2014/main" id="{909AEDF4-372E-2B4D-9DAD-C322D7FC3796}"/>
              </a:ext>
            </a:extLst>
          </p:cNvPr>
          <p:cNvPicPr>
            <a:picLocks noChangeAspect="1"/>
          </p:cNvPicPr>
          <p:nvPr userDrawn="1"/>
        </p:nvPicPr>
        <p:blipFill>
          <a:blip r:embed="rId3"/>
          <a:stretch>
            <a:fillRect/>
          </a:stretch>
        </p:blipFill>
        <p:spPr>
          <a:xfrm>
            <a:off x="11348959" y="145901"/>
            <a:ext cx="601912" cy="229944"/>
          </a:xfrm>
          <a:prstGeom prst="rect">
            <a:avLst/>
          </a:prstGeom>
        </p:spPr>
      </p:pic>
      <p:sp>
        <p:nvSpPr>
          <p:cNvPr id="9" name="Title 1">
            <a:extLst>
              <a:ext uri="{FF2B5EF4-FFF2-40B4-BE49-F238E27FC236}">
                <a16:creationId xmlns:a16="http://schemas.microsoft.com/office/drawing/2014/main" id="{26F887FA-537A-814D-A61F-4377E6C2AC8D}"/>
              </a:ext>
            </a:extLst>
          </p:cNvPr>
          <p:cNvSpPr>
            <a:spLocks noGrp="1"/>
          </p:cNvSpPr>
          <p:nvPr>
            <p:ph type="title" hasCustomPrompt="1"/>
          </p:nvPr>
        </p:nvSpPr>
        <p:spPr>
          <a:xfrm>
            <a:off x="1277095" y="1193883"/>
            <a:ext cx="9434083" cy="2713837"/>
          </a:xfrm>
          <a:prstGeom prst="rect">
            <a:avLst/>
          </a:prstGeom>
          <a:noFill/>
        </p:spPr>
        <p:txBody>
          <a:bodyPr/>
          <a:lstStyle>
            <a:lvl1pPr marL="182880" algn="l">
              <a:defRPr sz="5867" b="1" i="0" baseline="0">
                <a:solidFill>
                  <a:schemeClr val="bg1"/>
                </a:solidFill>
              </a:defRPr>
            </a:lvl1pPr>
          </a:lstStyle>
          <a:p>
            <a:r>
              <a:rPr lang="en-US" dirty="0"/>
              <a:t>Click to add Presentation </a:t>
            </a:r>
            <a:br>
              <a:rPr lang="en-US" dirty="0"/>
            </a:br>
            <a:r>
              <a:rPr lang="en-US" dirty="0"/>
              <a:t>Title</a:t>
            </a:r>
          </a:p>
        </p:txBody>
      </p:sp>
      <p:sp>
        <p:nvSpPr>
          <p:cNvPr id="12" name="Text Placeholder 11">
            <a:extLst>
              <a:ext uri="{FF2B5EF4-FFF2-40B4-BE49-F238E27FC236}">
                <a16:creationId xmlns:a16="http://schemas.microsoft.com/office/drawing/2014/main" id="{7E8323FE-E7B1-1F44-9745-0F8EFFDBDF9C}"/>
              </a:ext>
            </a:extLst>
          </p:cNvPr>
          <p:cNvSpPr>
            <a:spLocks noGrp="1"/>
          </p:cNvSpPr>
          <p:nvPr>
            <p:ph type="body" sz="quarter" idx="17" hasCustomPrompt="1"/>
          </p:nvPr>
        </p:nvSpPr>
        <p:spPr>
          <a:xfrm>
            <a:off x="6450447" y="4344682"/>
            <a:ext cx="3800475" cy="415925"/>
          </a:xfrm>
          <a:prstGeom prst="rect">
            <a:avLst/>
          </a:prstGeom>
        </p:spPr>
        <p:txBody>
          <a:bodyPr/>
          <a:lstStyle>
            <a:lvl1pPr marL="0" indent="0">
              <a:buFontTx/>
              <a:buNone/>
              <a:defRPr sz="2200" b="1" i="0" baseline="0">
                <a:solidFill>
                  <a:schemeClr val="bg1"/>
                </a:solidFill>
              </a:defRPr>
            </a:lvl1pPr>
          </a:lstStyle>
          <a:p>
            <a:pPr lvl="0"/>
            <a:r>
              <a:rPr lang="en-US" dirty="0"/>
              <a:t>Click to add Subhead</a:t>
            </a:r>
          </a:p>
        </p:txBody>
      </p:sp>
      <p:sp>
        <p:nvSpPr>
          <p:cNvPr id="22" name="Text Placeholder 11">
            <a:extLst>
              <a:ext uri="{FF2B5EF4-FFF2-40B4-BE49-F238E27FC236}">
                <a16:creationId xmlns:a16="http://schemas.microsoft.com/office/drawing/2014/main" id="{4F33997F-9275-5A47-AE72-28E56ED6D4B2}"/>
              </a:ext>
            </a:extLst>
          </p:cNvPr>
          <p:cNvSpPr>
            <a:spLocks noGrp="1"/>
          </p:cNvSpPr>
          <p:nvPr>
            <p:ph type="body" sz="quarter" idx="18" hasCustomPrompt="1"/>
          </p:nvPr>
        </p:nvSpPr>
        <p:spPr>
          <a:xfrm>
            <a:off x="6450446" y="4846579"/>
            <a:ext cx="3800475" cy="415925"/>
          </a:xfrm>
          <a:prstGeom prst="rect">
            <a:avLst/>
          </a:prstGeom>
        </p:spPr>
        <p:txBody>
          <a:bodyPr/>
          <a:lstStyle>
            <a:lvl1pPr marL="0" indent="0">
              <a:buFontTx/>
              <a:buNone/>
              <a:defRPr sz="2200" b="0" i="0" baseline="0">
                <a:solidFill>
                  <a:schemeClr val="bg1"/>
                </a:solidFill>
              </a:defRPr>
            </a:lvl1pPr>
          </a:lstStyle>
          <a:p>
            <a:pPr lvl="0"/>
            <a:r>
              <a:rPr lang="en-US" dirty="0"/>
              <a:t>Click to add Subhead</a:t>
            </a:r>
          </a:p>
        </p:txBody>
      </p:sp>
    </p:spTree>
    <p:extLst>
      <p:ext uri="{BB962C8B-B14F-4D97-AF65-F5344CB8AC3E}">
        <p14:creationId xmlns:p14="http://schemas.microsoft.com/office/powerpoint/2010/main" val="24433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chemeClr val="accent1"/>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dirty="0"/>
              <a:t>Click to add bullet</a:t>
            </a:r>
          </a:p>
          <a:p>
            <a:pPr lvl="1"/>
            <a:r>
              <a:rPr lang="en-US" dirty="0"/>
              <a:t>Click to add sub-bullet</a:t>
            </a:r>
          </a:p>
          <a:p>
            <a:pPr lvl="2"/>
            <a:r>
              <a:rPr lang="en-US" dirty="0"/>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cxnSp>
        <p:nvCxnSpPr>
          <p:cNvPr id="10" name="Straight Connector 9">
            <a:extLst>
              <a:ext uri="{FF2B5EF4-FFF2-40B4-BE49-F238E27FC236}">
                <a16:creationId xmlns:a16="http://schemas.microsoft.com/office/drawing/2014/main" id="{F6856AB1-AAB5-DD41-A548-FB33E6E9490C}"/>
              </a:ext>
            </a:extLst>
          </p:cNvPr>
          <p:cNvCxnSpPr/>
          <p:nvPr userDrawn="1"/>
        </p:nvCxnSpPr>
        <p:spPr>
          <a:xfrm>
            <a:off x="272085" y="512494"/>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BF8741-1247-824C-927C-EC3E8FDB5013}"/>
              </a:ext>
            </a:extLst>
          </p:cNvPr>
          <p:cNvCxnSpPr/>
          <p:nvPr userDrawn="1"/>
        </p:nvCxnSpPr>
        <p:spPr>
          <a:xfrm>
            <a:off x="3376635" y="512494"/>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E63B3BD3-FFCD-2847-A680-FC79E81D1E2F}"/>
              </a:ext>
            </a:extLst>
          </p:cNvPr>
          <p:cNvSpPr>
            <a:spLocks noGrp="1"/>
          </p:cNvSpPr>
          <p:nvPr>
            <p:ph type="title" hasCustomPrompt="1"/>
          </p:nvPr>
        </p:nvSpPr>
        <p:spPr>
          <a:xfrm>
            <a:off x="272085" y="984154"/>
            <a:ext cx="3607765" cy="4525843"/>
          </a:xfrm>
          <a:prstGeom prst="rect">
            <a:avLst/>
          </a:prstGeom>
        </p:spPr>
        <p:txBody>
          <a:bodyPr/>
          <a:lstStyle>
            <a:lvl1pPr algn="l">
              <a:defRPr sz="4267" b="1" i="0" baseline="0">
                <a:solidFill>
                  <a:schemeClr val="accent1"/>
                </a:solidFill>
              </a:defRPr>
            </a:lvl1pPr>
          </a:lstStyle>
          <a:p>
            <a:r>
              <a:rPr lang="en-US" dirty="0"/>
              <a:t>Click to add Main Header</a:t>
            </a:r>
          </a:p>
        </p:txBody>
      </p:sp>
    </p:spTree>
    <p:extLst>
      <p:ext uri="{BB962C8B-B14F-4D97-AF65-F5344CB8AC3E}">
        <p14:creationId xmlns:p14="http://schemas.microsoft.com/office/powerpoint/2010/main" val="27720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chemeClr val="accent1"/>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dirty="0"/>
              <a:t>Click to add bullet</a:t>
            </a:r>
          </a:p>
          <a:p>
            <a:pPr lvl="1"/>
            <a:r>
              <a:rPr lang="en-US" dirty="0"/>
              <a:t>Click to add sub-bullet</a:t>
            </a:r>
          </a:p>
          <a:p>
            <a:pPr lvl="2"/>
            <a:r>
              <a:rPr lang="en-US" dirty="0"/>
              <a:t>Click to add sub-sub bullet</a:t>
            </a:r>
          </a:p>
        </p:txBody>
      </p:sp>
      <p:sp>
        <p:nvSpPr>
          <p:cNvPr id="2" name="Title 1">
            <a:extLst>
              <a:ext uri="{FF2B5EF4-FFF2-40B4-BE49-F238E27FC236}">
                <a16:creationId xmlns:a16="http://schemas.microsoft.com/office/drawing/2014/main" id="{73FD7795-12BD-2D42-B73A-5BFF0F917929}"/>
              </a:ext>
            </a:extLst>
          </p:cNvPr>
          <p:cNvSpPr>
            <a:spLocks noGrp="1"/>
          </p:cNvSpPr>
          <p:nvPr>
            <p:ph type="title" hasCustomPrompt="1"/>
          </p:nvPr>
        </p:nvSpPr>
        <p:spPr>
          <a:xfrm>
            <a:off x="272085" y="958452"/>
            <a:ext cx="10355658" cy="696384"/>
          </a:xfrm>
          <a:prstGeom prst="rect">
            <a:avLst/>
          </a:prstGeom>
        </p:spPr>
        <p:txBody>
          <a:bodyPr/>
          <a:lstStyle>
            <a:lvl1pPr algn="l">
              <a:defRPr sz="3733" b="1" i="0" baseline="0">
                <a:solidFill>
                  <a:schemeClr val="accent1"/>
                </a:solidFill>
              </a:defRPr>
            </a:lvl1pPr>
          </a:lstStyle>
          <a:p>
            <a:r>
              <a:rPr lang="en-US" dirty="0"/>
              <a:t>Click to add Header</a:t>
            </a:r>
          </a:p>
        </p:txBody>
      </p:sp>
    </p:spTree>
    <p:extLst>
      <p:ext uri="{BB962C8B-B14F-4D97-AF65-F5344CB8AC3E}">
        <p14:creationId xmlns:p14="http://schemas.microsoft.com/office/powerpoint/2010/main" val="241982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10443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105773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dirty="0"/>
              <a:t>Place image/chart here</a:t>
            </a:r>
          </a:p>
        </p:txBody>
      </p:sp>
      <p:sp>
        <p:nvSpPr>
          <p:cNvPr id="2" name="Title 1">
            <a:extLst>
              <a:ext uri="{FF2B5EF4-FFF2-40B4-BE49-F238E27FC236}">
                <a16:creationId xmlns:a16="http://schemas.microsoft.com/office/drawing/2014/main" id="{58D9BD4C-94EB-2343-8337-134562E2917A}"/>
              </a:ext>
            </a:extLst>
          </p:cNvPr>
          <p:cNvSpPr>
            <a:spLocks noGrp="1"/>
          </p:cNvSpPr>
          <p:nvPr>
            <p:ph type="title" hasCustomPrompt="1"/>
          </p:nvPr>
        </p:nvSpPr>
        <p:spPr>
          <a:xfrm>
            <a:off x="264584" y="862676"/>
            <a:ext cx="3471333" cy="803182"/>
          </a:xfrm>
          <a:prstGeom prst="rect">
            <a:avLst/>
          </a:prstGeom>
        </p:spPr>
        <p:txBody>
          <a:bodyPr/>
          <a:lstStyle>
            <a:lvl1pPr algn="l">
              <a:defRPr sz="4267" b="1" i="0" baseline="0">
                <a:solidFill>
                  <a:schemeClr val="accent1"/>
                </a:solidFill>
              </a:defRPr>
            </a:lvl1pPr>
          </a:lstStyle>
          <a:p>
            <a:r>
              <a:rPr lang="en-US" dirty="0"/>
              <a:t>Main Header</a:t>
            </a:r>
          </a:p>
        </p:txBody>
      </p:sp>
    </p:spTree>
    <p:extLst>
      <p:ext uri="{BB962C8B-B14F-4D97-AF65-F5344CB8AC3E}">
        <p14:creationId xmlns:p14="http://schemas.microsoft.com/office/powerpoint/2010/main" val="67610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72085" y="513091"/>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3376635" y="513091"/>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9" name="Picture 8">
            <a:extLst>
              <a:ext uri="{FF2B5EF4-FFF2-40B4-BE49-F238E27FC236}">
                <a16:creationId xmlns:a16="http://schemas.microsoft.com/office/drawing/2014/main" id="{1282F3CD-3D17-914E-88EA-A50C55E2370A}"/>
              </a:ext>
            </a:extLst>
          </p:cNvPr>
          <p:cNvPicPr>
            <a:picLocks noChangeAspect="1"/>
          </p:cNvPicPr>
          <p:nvPr userDrawn="1"/>
        </p:nvPicPr>
        <p:blipFill>
          <a:blip r:embed="rId2"/>
          <a:stretch>
            <a:fillRect/>
          </a:stretch>
        </p:blipFill>
        <p:spPr>
          <a:xfrm>
            <a:off x="358433" y="198708"/>
            <a:ext cx="556192" cy="218591"/>
          </a:xfrm>
          <a:prstGeom prst="rect">
            <a:avLst/>
          </a:prstGeom>
        </p:spPr>
      </p:pic>
      <p:sp>
        <p:nvSpPr>
          <p:cNvPr id="2" name="Title 1">
            <a:extLst>
              <a:ext uri="{FF2B5EF4-FFF2-40B4-BE49-F238E27FC236}">
                <a16:creationId xmlns:a16="http://schemas.microsoft.com/office/drawing/2014/main" id="{C9CC0E3C-2123-DD4D-931C-F62C3737E69F}"/>
              </a:ext>
            </a:extLst>
          </p:cNvPr>
          <p:cNvSpPr>
            <a:spLocks noGrp="1"/>
          </p:cNvSpPr>
          <p:nvPr>
            <p:ph type="title" hasCustomPrompt="1"/>
          </p:nvPr>
        </p:nvSpPr>
        <p:spPr>
          <a:xfrm>
            <a:off x="272085" y="3987798"/>
            <a:ext cx="11589952" cy="1524000"/>
          </a:xfrm>
          <a:prstGeom prst="rect">
            <a:avLst/>
          </a:prstGeom>
        </p:spPr>
        <p:txBody>
          <a:bodyPr/>
          <a:lstStyle>
            <a:lvl1pPr algn="l">
              <a:defRPr sz="5330" b="1" i="0" baseline="0"/>
            </a:lvl1pPr>
          </a:lstStyle>
          <a:p>
            <a:r>
              <a:rPr lang="en-US" dirty="0"/>
              <a:t>Click to add Transition Title</a:t>
            </a:r>
          </a:p>
        </p:txBody>
      </p:sp>
    </p:spTree>
    <p:extLst>
      <p:ext uri="{BB962C8B-B14F-4D97-AF65-F5344CB8AC3E}">
        <p14:creationId xmlns:p14="http://schemas.microsoft.com/office/powerpoint/2010/main" val="397700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8" name="Picture 7">
            <a:extLst>
              <a:ext uri="{FF2B5EF4-FFF2-40B4-BE49-F238E27FC236}">
                <a16:creationId xmlns:a16="http://schemas.microsoft.com/office/drawing/2014/main" id="{519EDA26-0ACE-9A47-99A2-05436A5D85B4}"/>
              </a:ext>
            </a:extLst>
          </p:cNvPr>
          <p:cNvPicPr>
            <a:picLocks noChangeAspect="1"/>
          </p:cNvPicPr>
          <p:nvPr userDrawn="1"/>
        </p:nvPicPr>
        <p:blipFill>
          <a:blip r:embed="rId2"/>
          <a:stretch>
            <a:fillRect/>
          </a:stretch>
        </p:blipFill>
        <p:spPr>
          <a:xfrm>
            <a:off x="358433" y="198708"/>
            <a:ext cx="556192" cy="218591"/>
          </a:xfrm>
          <a:prstGeom prst="rect">
            <a:avLst/>
          </a:prstGeom>
        </p:spPr>
      </p:pic>
      <p:sp>
        <p:nvSpPr>
          <p:cNvPr id="2" name="Title 1">
            <a:extLst>
              <a:ext uri="{FF2B5EF4-FFF2-40B4-BE49-F238E27FC236}">
                <a16:creationId xmlns:a16="http://schemas.microsoft.com/office/drawing/2014/main" id="{21A29C41-3442-1A46-B586-6B645C5B9FCD}"/>
              </a:ext>
            </a:extLst>
          </p:cNvPr>
          <p:cNvSpPr>
            <a:spLocks noGrp="1"/>
          </p:cNvSpPr>
          <p:nvPr>
            <p:ph type="title" hasCustomPrompt="1"/>
          </p:nvPr>
        </p:nvSpPr>
        <p:spPr>
          <a:xfrm>
            <a:off x="272085" y="4256023"/>
            <a:ext cx="11589952" cy="1253062"/>
          </a:xfrm>
          <a:prstGeom prst="rect">
            <a:avLst/>
          </a:prstGeom>
        </p:spPr>
        <p:txBody>
          <a:bodyPr/>
          <a:lstStyle>
            <a:lvl1pPr algn="l">
              <a:defRPr sz="7200" b="1" i="0" baseline="0">
                <a:solidFill>
                  <a:schemeClr val="bg1"/>
                </a:solidFill>
              </a:defRPr>
            </a:lvl1pPr>
          </a:lstStyle>
          <a:p>
            <a:r>
              <a:rPr lang="en-US" dirty="0"/>
              <a:t>Click to add Section Title</a:t>
            </a:r>
          </a:p>
        </p:txBody>
      </p:sp>
    </p:spTree>
    <p:extLst>
      <p:ext uri="{BB962C8B-B14F-4D97-AF65-F5344CB8AC3E}">
        <p14:creationId xmlns:p14="http://schemas.microsoft.com/office/powerpoint/2010/main" val="242578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11476827" y="257543"/>
            <a:ext cx="1241077" cy="240066"/>
          </a:xfrm>
          <a:prstGeom prst="rect">
            <a:avLst/>
          </a:prstGeom>
          <a:noFill/>
        </p:spPr>
        <p:txBody>
          <a:bodyPr vert="horz" wrap="square" rtlCol="0">
            <a:spAutoFit/>
          </a:bodyPr>
          <a:lstStyle/>
          <a:p>
            <a:pPr algn="l">
              <a:lnSpc>
                <a:spcPct val="80000"/>
              </a:lnSpc>
            </a:pPr>
            <a:r>
              <a:rPr lang="en-US" sz="1200" dirty="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l">
                <a:lnSpc>
                  <a:spcPct val="80000"/>
                </a:lnSpc>
              </a:pPr>
              <a:t>‹#›</a:t>
            </a:fld>
            <a:endParaRPr lang="en-US" sz="1133" dirty="0">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ED145F7-0212-424C-84CF-3AAA37DF7A2C}"/>
              </a:ext>
            </a:extLst>
          </p:cNvPr>
          <p:cNvPicPr>
            <a:picLocks noChangeAspect="1"/>
          </p:cNvPicPr>
          <p:nvPr userDrawn="1"/>
        </p:nvPicPr>
        <p:blipFill>
          <a:blip r:embed="rId10"/>
          <a:stretch>
            <a:fillRect/>
          </a:stretch>
        </p:blipFill>
        <p:spPr>
          <a:xfrm>
            <a:off x="358433" y="198708"/>
            <a:ext cx="556192" cy="218591"/>
          </a:xfrm>
          <a:prstGeom prst="rect">
            <a:avLst/>
          </a:prstGeom>
        </p:spPr>
      </p:pic>
      <p:pic>
        <p:nvPicPr>
          <p:cNvPr id="10" name="Picture 9">
            <a:extLst>
              <a:ext uri="{FF2B5EF4-FFF2-40B4-BE49-F238E27FC236}">
                <a16:creationId xmlns:a16="http://schemas.microsoft.com/office/drawing/2014/main" id="{2CF6F6C9-18D5-3341-8495-872E5DE457C6}"/>
              </a:ext>
            </a:extLst>
          </p:cNvPr>
          <p:cNvPicPr>
            <a:picLocks noChangeAspect="1"/>
          </p:cNvPicPr>
          <p:nvPr userDrawn="1"/>
        </p:nvPicPr>
        <p:blipFill>
          <a:blip r:embed="rId11"/>
          <a:stretch>
            <a:fillRect/>
          </a:stretch>
        </p:blipFill>
        <p:spPr>
          <a:xfrm>
            <a:off x="9218566" y="304811"/>
            <a:ext cx="2258261" cy="134956"/>
          </a:xfrm>
          <a:prstGeom prst="rect">
            <a:avLst/>
          </a:prstGeom>
        </p:spPr>
      </p:pic>
    </p:spTree>
    <p:extLst>
      <p:ext uri="{BB962C8B-B14F-4D97-AF65-F5344CB8AC3E}">
        <p14:creationId xmlns:p14="http://schemas.microsoft.com/office/powerpoint/2010/main" val="1699808712"/>
      </p:ext>
    </p:extLst>
  </p:cSld>
  <p:clrMap bg1="lt1" tx1="dk1" bg2="lt2" tx2="dk2" accent1="accent1" accent2="accent2" accent3="accent3" accent4="accent4" accent5="accent5" accent6="accent6" hlink="hlink" folHlink="folHlink"/>
  <p:sldLayoutIdLst>
    <p:sldLayoutId id="2147483665"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elp.rit.edu/sp?id=kb_article&amp;table=kb_knowledge&amp;sysparm_article=KB0044572" TargetMode="External"/><Relationship Id="rId2" Type="http://schemas.openxmlformats.org/officeDocument/2006/relationships/hyperlink" Target="https://help.rit.edu/sp?id=kb_article&amp;table=kb_knowledge&amp;sysparm_article=KB0044540" TargetMode="External"/><Relationship Id="rId1" Type="http://schemas.openxmlformats.org/officeDocument/2006/relationships/slideLayout" Target="../slideLayouts/slideLayout6.xml"/><Relationship Id="rId5" Type="http://schemas.openxmlformats.org/officeDocument/2006/relationships/hyperlink" Target="https://help.rit.edu/sp?id=kb_article&amp;table=kb_knowledge&amp;sysparm_article=KB0044566" TargetMode="External"/><Relationship Id="rId4" Type="http://schemas.openxmlformats.org/officeDocument/2006/relationships/hyperlink" Target="https://help.rit.edu/sp?id=kb_article&amp;table=kb_knowledge&amp;sysparm_article=KB004450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elp.rit.edu/sp?id=kb_article&amp;table=kb_knowledge&amp;sysparm_article=KB0044573" TargetMode="External"/><Relationship Id="rId2" Type="http://schemas.openxmlformats.org/officeDocument/2006/relationships/hyperlink" Target="https://help.rit.edu/sp?id=kb_article&amp;table=kb_knowledge&amp;sysparm_article=KB0044494"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help.rit.edu/sp?id=kb_article&amp;table=kb_knowledge&amp;sysparm_article=KB0044501" TargetMode="External"/><Relationship Id="rId7" Type="http://schemas.openxmlformats.org/officeDocument/2006/relationships/hyperlink" Target="https://help.rit.edu/sp?id=kb_article&amp;table=kb_knowledge&amp;sysparm_article=KB0044499" TargetMode="External"/><Relationship Id="rId2" Type="http://schemas.openxmlformats.org/officeDocument/2006/relationships/hyperlink" Target="https://help.rit.edu/sp?id=kb_article&amp;table=kb_knowledge&amp;sysparm_article=KB0044498" TargetMode="External"/><Relationship Id="rId1" Type="http://schemas.openxmlformats.org/officeDocument/2006/relationships/slideLayout" Target="../slideLayouts/slideLayout6.xml"/><Relationship Id="rId6" Type="http://schemas.openxmlformats.org/officeDocument/2006/relationships/hyperlink" Target="https://help.rit.edu/sp?id=kb_article&amp;table=kb_knowledge&amp;sysparm_article=KB0044503" TargetMode="External"/><Relationship Id="rId5" Type="http://schemas.openxmlformats.org/officeDocument/2006/relationships/hyperlink" Target="https://help.rit.edu/sp?id=kb_article&amp;table=kb_knowledge&amp;sysparm_article=KB0044505" TargetMode="External"/><Relationship Id="rId4" Type="http://schemas.openxmlformats.org/officeDocument/2006/relationships/hyperlink" Target="https://help.rit.edu/sp?id=kb_article&amp;table=kb_knowledge&amp;sysparm_article=KB004457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elp.rit.edu/sp?id=kb_article&amp;table=kb_knowledge&amp;sysparm_article=KB0044553" TargetMode="External"/><Relationship Id="rId2" Type="http://schemas.openxmlformats.org/officeDocument/2006/relationships/hyperlink" Target="https://help.rit.edu/sp?id=kb_article&amp;table=kb_knowledge&amp;sysparm_article=KB0044555" TargetMode="External"/><Relationship Id="rId1" Type="http://schemas.openxmlformats.org/officeDocument/2006/relationships/slideLayout" Target="../slideLayouts/slideLayout6.xml"/><Relationship Id="rId6" Type="http://schemas.openxmlformats.org/officeDocument/2006/relationships/hyperlink" Target="https://help.rit.edu/sp?id=kb_article&amp;table=kb_knowledge&amp;sysparm_article=KB0044565" TargetMode="External"/><Relationship Id="rId5" Type="http://schemas.openxmlformats.org/officeDocument/2006/relationships/hyperlink" Target="https://help.rit.edu/sp?id=kb_article&amp;table=kb_knowledge&amp;sysparm_article=KB0044559" TargetMode="External"/><Relationship Id="rId4" Type="http://schemas.openxmlformats.org/officeDocument/2006/relationships/hyperlink" Target="https://help.rit.edu/sp?id=kb_article&amp;table=kb_knowledge&amp;sysparm_article=KB0044560"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help.rit.edu/sp?id=kb_article&amp;table=kb_knowledge&amp;sysparm_article=KB0044579"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help.rit.edu/"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help.rit.edu/"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help.rit.edu/sp?id=kb_article&amp;table=kb_knowledge&amp;sysparm_article=KB004454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C7E4199-4816-534F-B1AE-A733D1B4AAAE}"/>
              </a:ext>
            </a:extLst>
          </p:cNvPr>
          <p:cNvSpPr>
            <a:spLocks noGrp="1"/>
          </p:cNvSpPr>
          <p:nvPr>
            <p:ph type="body" sz="quarter" idx="16"/>
          </p:nvPr>
        </p:nvSpPr>
        <p:spPr/>
        <p:txBody>
          <a:bodyPr/>
          <a:lstStyle/>
          <a:p>
            <a:endParaRPr lang="en-US"/>
          </a:p>
        </p:txBody>
      </p:sp>
      <p:sp>
        <p:nvSpPr>
          <p:cNvPr id="19" name="Title 18">
            <a:extLst>
              <a:ext uri="{FF2B5EF4-FFF2-40B4-BE49-F238E27FC236}">
                <a16:creationId xmlns:a16="http://schemas.microsoft.com/office/drawing/2014/main" id="{34EDCCA1-00C8-ED48-B758-406AACEE20A2}"/>
              </a:ext>
            </a:extLst>
          </p:cNvPr>
          <p:cNvSpPr>
            <a:spLocks noGrp="1"/>
          </p:cNvSpPr>
          <p:nvPr>
            <p:ph type="title"/>
          </p:nvPr>
        </p:nvSpPr>
        <p:spPr/>
        <p:txBody>
          <a:bodyPr/>
          <a:lstStyle/>
          <a:p>
            <a:r>
              <a:rPr lang="en-US" sz="4800" dirty="0"/>
              <a:t>CTO Community of Practice</a:t>
            </a:r>
            <a:br>
              <a:rPr lang="en-US" sz="4800" dirty="0"/>
            </a:br>
            <a:r>
              <a:rPr lang="en-US" sz="3200" dirty="0"/>
              <a:t>Accounts Receivable Onboarding to the RIT Service Center</a:t>
            </a:r>
            <a:endParaRPr lang="en-US" sz="4800" dirty="0"/>
          </a:p>
        </p:txBody>
      </p:sp>
      <p:sp>
        <p:nvSpPr>
          <p:cNvPr id="21" name="Text Placeholder 20">
            <a:extLst>
              <a:ext uri="{FF2B5EF4-FFF2-40B4-BE49-F238E27FC236}">
                <a16:creationId xmlns:a16="http://schemas.microsoft.com/office/drawing/2014/main" id="{D879D41A-1866-4844-9F5E-B68C433DF85F}"/>
              </a:ext>
            </a:extLst>
          </p:cNvPr>
          <p:cNvSpPr>
            <a:spLocks noGrp="1"/>
          </p:cNvSpPr>
          <p:nvPr>
            <p:ph type="body" sz="quarter" idx="17"/>
          </p:nvPr>
        </p:nvSpPr>
        <p:spPr/>
        <p:txBody>
          <a:bodyPr/>
          <a:lstStyle/>
          <a:p>
            <a:r>
              <a:rPr lang="en-US" dirty="0"/>
              <a:t>February 20, 2025</a:t>
            </a:r>
          </a:p>
        </p:txBody>
      </p:sp>
      <p:sp>
        <p:nvSpPr>
          <p:cNvPr id="22" name="Text Placeholder 21">
            <a:extLst>
              <a:ext uri="{FF2B5EF4-FFF2-40B4-BE49-F238E27FC236}">
                <a16:creationId xmlns:a16="http://schemas.microsoft.com/office/drawing/2014/main" id="{CCDF1F3B-CAF1-0D47-B184-A6D1B00DA6B9}"/>
              </a:ext>
            </a:extLst>
          </p:cNvPr>
          <p:cNvSpPr>
            <a:spLocks noGrp="1"/>
          </p:cNvSpPr>
          <p:nvPr>
            <p:ph type="body" sz="quarter" idx="18"/>
          </p:nvPr>
        </p:nvSpPr>
        <p:spPr/>
        <p:txBody>
          <a:bodyPr/>
          <a:lstStyle/>
          <a:p>
            <a:r>
              <a:rPr lang="en-US" dirty="0"/>
              <a:t>Kira Broccolo</a:t>
            </a:r>
          </a:p>
        </p:txBody>
      </p:sp>
    </p:spTree>
    <p:extLst>
      <p:ext uri="{BB962C8B-B14F-4D97-AF65-F5344CB8AC3E}">
        <p14:creationId xmlns:p14="http://schemas.microsoft.com/office/powerpoint/2010/main" val="398490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0338326-E40F-187E-C7BB-18DC53196846}"/>
              </a:ext>
            </a:extLst>
          </p:cNvPr>
          <p:cNvSpPr>
            <a:spLocks noGrp="1"/>
          </p:cNvSpPr>
          <p:nvPr>
            <p:ph type="body" sz="quarter" idx="13"/>
          </p:nvPr>
        </p:nvSpPr>
        <p:spPr>
          <a:xfrm>
            <a:off x="0" y="5511801"/>
            <a:ext cx="12192000" cy="1401233"/>
          </a:xfrm>
        </p:spPr>
        <p:txBody>
          <a:bodyPr/>
          <a:lstStyle/>
          <a:p>
            <a:endParaRPr lang="en-US"/>
          </a:p>
        </p:txBody>
      </p:sp>
      <p:sp>
        <p:nvSpPr>
          <p:cNvPr id="4" name="Title 3">
            <a:extLst>
              <a:ext uri="{FF2B5EF4-FFF2-40B4-BE49-F238E27FC236}">
                <a16:creationId xmlns:a16="http://schemas.microsoft.com/office/drawing/2014/main" id="{A28B8D24-C136-C9CB-8CE3-55E6B7D25334}"/>
              </a:ext>
            </a:extLst>
          </p:cNvPr>
          <p:cNvSpPr>
            <a:spLocks noGrp="1"/>
          </p:cNvSpPr>
          <p:nvPr>
            <p:ph type="title"/>
          </p:nvPr>
        </p:nvSpPr>
        <p:spPr>
          <a:xfrm>
            <a:off x="264584" y="862676"/>
            <a:ext cx="5672390" cy="803182"/>
          </a:xfrm>
        </p:spPr>
        <p:txBody>
          <a:bodyPr>
            <a:normAutofit fontScale="90000"/>
          </a:bodyPr>
          <a:lstStyle/>
          <a:p>
            <a:pPr>
              <a:lnSpc>
                <a:spcPct val="90000"/>
              </a:lnSpc>
            </a:pPr>
            <a:r>
              <a:rPr lang="en-US" sz="3000" dirty="0"/>
              <a:t>Knowledge Articles (with links)</a:t>
            </a:r>
          </a:p>
        </p:txBody>
      </p:sp>
      <p:graphicFrame>
        <p:nvGraphicFramePr>
          <p:cNvPr id="3" name="Table 2">
            <a:extLst>
              <a:ext uri="{FF2B5EF4-FFF2-40B4-BE49-F238E27FC236}">
                <a16:creationId xmlns:a16="http://schemas.microsoft.com/office/drawing/2014/main" id="{98A17748-20B1-2AA3-99C2-DE5A729078BF}"/>
              </a:ext>
            </a:extLst>
          </p:cNvPr>
          <p:cNvGraphicFramePr>
            <a:graphicFrameLocks noGrp="1"/>
          </p:cNvGraphicFramePr>
          <p:nvPr>
            <p:extLst>
              <p:ext uri="{D42A27DB-BD31-4B8C-83A1-F6EECF244321}">
                <p14:modId xmlns:p14="http://schemas.microsoft.com/office/powerpoint/2010/main" val="679041170"/>
              </p:ext>
            </p:extLst>
          </p:nvPr>
        </p:nvGraphicFramePr>
        <p:xfrm>
          <a:off x="264584" y="1665858"/>
          <a:ext cx="11662832" cy="2572770"/>
        </p:xfrm>
        <a:graphic>
          <a:graphicData uri="http://schemas.openxmlformats.org/drawingml/2006/table">
            <a:tbl>
              <a:tblPr>
                <a:tableStyleId>{5C22544A-7EE6-4342-B048-85BDC9FD1C3A}</a:tableStyleId>
              </a:tblPr>
              <a:tblGrid>
                <a:gridCol w="1297189">
                  <a:extLst>
                    <a:ext uri="{9D8B030D-6E8A-4147-A177-3AD203B41FA5}">
                      <a16:colId xmlns:a16="http://schemas.microsoft.com/office/drawing/2014/main" val="3970715568"/>
                    </a:ext>
                  </a:extLst>
                </a:gridCol>
                <a:gridCol w="1154814">
                  <a:extLst>
                    <a:ext uri="{9D8B030D-6E8A-4147-A177-3AD203B41FA5}">
                      <a16:colId xmlns:a16="http://schemas.microsoft.com/office/drawing/2014/main" val="3549640198"/>
                    </a:ext>
                  </a:extLst>
                </a:gridCol>
                <a:gridCol w="7118717">
                  <a:extLst>
                    <a:ext uri="{9D8B030D-6E8A-4147-A177-3AD203B41FA5}">
                      <a16:colId xmlns:a16="http://schemas.microsoft.com/office/drawing/2014/main" val="3835380546"/>
                    </a:ext>
                  </a:extLst>
                </a:gridCol>
                <a:gridCol w="1079672">
                  <a:extLst>
                    <a:ext uri="{9D8B030D-6E8A-4147-A177-3AD203B41FA5}">
                      <a16:colId xmlns:a16="http://schemas.microsoft.com/office/drawing/2014/main" val="1638654474"/>
                    </a:ext>
                  </a:extLst>
                </a:gridCol>
                <a:gridCol w="1012440">
                  <a:extLst>
                    <a:ext uri="{9D8B030D-6E8A-4147-A177-3AD203B41FA5}">
                      <a16:colId xmlns:a16="http://schemas.microsoft.com/office/drawing/2014/main" val="2735964211"/>
                    </a:ext>
                  </a:extLst>
                </a:gridCol>
              </a:tblGrid>
              <a:tr h="514554">
                <a:tc>
                  <a:txBody>
                    <a:bodyPr/>
                    <a:lstStyle/>
                    <a:p>
                      <a:pPr algn="l" fontAlgn="ctr"/>
                      <a:r>
                        <a:rPr lang="en-US" sz="1400" b="1" u="none" strike="noStrike" dirty="0">
                          <a:effectLst/>
                          <a:latin typeface="Arial (Body)"/>
                        </a:rPr>
                        <a:t>Topic</a:t>
                      </a:r>
                      <a:endParaRPr lang="en-US" sz="1400" b="1" i="0" u="none" strike="noStrike" dirty="0">
                        <a:solidFill>
                          <a:srgbClr val="FFFFFF"/>
                        </a:solidFill>
                        <a:effectLst/>
                        <a:latin typeface="Arial (Body)"/>
                      </a:endParaRPr>
                    </a:p>
                  </a:txBody>
                  <a:tcPr marL="9525" marR="9525" marT="9525" marB="0" anchor="ctr"/>
                </a:tc>
                <a:tc>
                  <a:txBody>
                    <a:bodyPr/>
                    <a:lstStyle/>
                    <a:p>
                      <a:pPr algn="l" fontAlgn="ctr"/>
                      <a:r>
                        <a:rPr lang="en-US" sz="1400" b="1" u="none" strike="noStrike" dirty="0">
                          <a:effectLst/>
                          <a:latin typeface="Arial (Body)"/>
                        </a:rPr>
                        <a:t>Number</a:t>
                      </a:r>
                      <a:endParaRPr lang="en-US" sz="1400" b="1" i="0" u="none" strike="noStrike" dirty="0">
                        <a:solidFill>
                          <a:srgbClr val="FFFFFF"/>
                        </a:solidFill>
                        <a:effectLst/>
                        <a:latin typeface="Arial (Body)"/>
                      </a:endParaRPr>
                    </a:p>
                  </a:txBody>
                  <a:tcPr marL="9525" marR="9525" marT="9525" marB="0" anchor="ctr"/>
                </a:tc>
                <a:tc>
                  <a:txBody>
                    <a:bodyPr/>
                    <a:lstStyle/>
                    <a:p>
                      <a:pPr algn="l" fontAlgn="ctr"/>
                      <a:r>
                        <a:rPr lang="en-US" sz="1400" b="1" u="none" strike="noStrike" dirty="0">
                          <a:effectLst/>
                          <a:latin typeface="Arial (Body)"/>
                        </a:rPr>
                        <a:t>Short description (title)</a:t>
                      </a:r>
                      <a:endParaRPr lang="en-US" sz="1400" b="1" i="0" u="none" strike="noStrike" dirty="0">
                        <a:solidFill>
                          <a:srgbClr val="FFFFFF"/>
                        </a:solidFill>
                        <a:effectLst/>
                        <a:latin typeface="Arial (Body)"/>
                      </a:endParaRPr>
                    </a:p>
                  </a:txBody>
                  <a:tcPr marL="9525" marR="9525" marT="9525" marB="0" anchor="ctr"/>
                </a:tc>
                <a:tc>
                  <a:txBody>
                    <a:bodyPr/>
                    <a:lstStyle/>
                    <a:p>
                      <a:pPr algn="l" fontAlgn="ctr"/>
                      <a:r>
                        <a:rPr lang="en-US" sz="1400" b="1" u="none" strike="noStrike" dirty="0">
                          <a:effectLst/>
                          <a:latin typeface="Arial (Body)"/>
                        </a:rPr>
                        <a:t>Knowledge base</a:t>
                      </a:r>
                      <a:endParaRPr lang="en-US" sz="1400" b="1" i="0" u="none" strike="noStrike" dirty="0">
                        <a:solidFill>
                          <a:srgbClr val="FFFFFF"/>
                        </a:solidFill>
                        <a:effectLst/>
                        <a:latin typeface="Arial (Body)"/>
                      </a:endParaRPr>
                    </a:p>
                  </a:txBody>
                  <a:tcPr marL="9525" marR="9525" marT="9525" marB="0" anchor="ctr"/>
                </a:tc>
                <a:tc>
                  <a:txBody>
                    <a:bodyPr/>
                    <a:lstStyle/>
                    <a:p>
                      <a:pPr algn="l" fontAlgn="ctr"/>
                      <a:r>
                        <a:rPr lang="en-US" sz="1400" b="1" u="none" strike="noStrike" dirty="0">
                          <a:effectLst/>
                          <a:latin typeface="Arial (Body)"/>
                        </a:rPr>
                        <a:t>Category</a:t>
                      </a:r>
                      <a:endParaRPr lang="en-US" sz="1400" b="1" i="0" u="none" strike="noStrike" dirty="0">
                        <a:solidFill>
                          <a:srgbClr val="FFFFFF"/>
                        </a:solidFill>
                        <a:effectLst/>
                        <a:latin typeface="Arial (Body)"/>
                      </a:endParaRPr>
                    </a:p>
                  </a:txBody>
                  <a:tcPr marL="9525" marR="9525" marT="9525" marB="0" anchor="ctr"/>
                </a:tc>
                <a:extLst>
                  <a:ext uri="{0D108BD9-81ED-4DB2-BD59-A6C34878D82A}">
                    <a16:rowId xmlns:a16="http://schemas.microsoft.com/office/drawing/2014/main" val="1382122485"/>
                  </a:ext>
                </a:extLst>
              </a:tr>
              <a:tr h="514554">
                <a:tc>
                  <a:txBody>
                    <a:bodyPr/>
                    <a:lstStyle/>
                    <a:p>
                      <a:pPr algn="l" fontAlgn="ctr"/>
                      <a:r>
                        <a:rPr lang="en-US" sz="1400" u="none" strike="noStrike">
                          <a:effectLst/>
                          <a:latin typeface="Arial (Body)"/>
                        </a:rPr>
                        <a:t>1. General AR</a:t>
                      </a:r>
                      <a:endParaRPr lang="en-US" sz="1400" b="0" i="0" u="none" strike="noStrike">
                        <a:solidFill>
                          <a:srgbClr val="000000"/>
                        </a:solidFill>
                        <a:effectLst/>
                        <a:latin typeface="Arial (Body)"/>
                      </a:endParaRPr>
                    </a:p>
                  </a:txBody>
                  <a:tcPr marL="9525" marR="9525" marT="9525" marB="0" anchor="ctr"/>
                </a:tc>
                <a:tc>
                  <a:txBody>
                    <a:bodyPr/>
                    <a:lstStyle/>
                    <a:p>
                      <a:pPr algn="l" fontAlgn="ctr"/>
                      <a:r>
                        <a:rPr lang="en-US" sz="1400" u="none" strike="noStrike" dirty="0">
                          <a:effectLst/>
                          <a:latin typeface="Arial (Body)"/>
                        </a:rPr>
                        <a:t>KB0044540</a:t>
                      </a:r>
                      <a:endParaRPr lang="en-US" sz="1400" b="0" i="0" u="none" strike="noStrike" dirty="0">
                        <a:solidFill>
                          <a:srgbClr val="000000"/>
                        </a:solidFill>
                        <a:effectLst/>
                        <a:latin typeface="Arial (Body)"/>
                      </a:endParaRPr>
                    </a:p>
                  </a:txBody>
                  <a:tcPr marL="9525" marR="9525" marT="9525" marB="0" anchor="ctr"/>
                </a:tc>
                <a:tc>
                  <a:txBody>
                    <a:bodyPr/>
                    <a:lstStyle/>
                    <a:p>
                      <a:pPr algn="l" fontAlgn="ctr"/>
                      <a:r>
                        <a:rPr lang="en-US" sz="1400" u="sng" strike="noStrike" dirty="0">
                          <a:effectLst/>
                          <a:latin typeface="Arial (Body)"/>
                          <a:hlinkClick r:id="rId2"/>
                        </a:rPr>
                        <a:t>Oracle Accounts Receivable Access &amp; Training</a:t>
                      </a:r>
                      <a:endParaRPr lang="en-US" sz="1400" b="0" i="0" u="sng" strike="noStrike" dirty="0">
                        <a:solidFill>
                          <a:srgbClr val="467886"/>
                        </a:solidFill>
                        <a:effectLst/>
                        <a:latin typeface="Arial (Body)"/>
                      </a:endParaRPr>
                    </a:p>
                  </a:txBody>
                  <a:tcPr marL="9525" marR="9525" marT="9525" marB="0" anchor="ctr"/>
                </a:tc>
                <a:tc>
                  <a:txBody>
                    <a:bodyPr/>
                    <a:lstStyle/>
                    <a:p>
                      <a:pPr algn="l" fontAlgn="ctr"/>
                      <a:r>
                        <a:rPr lang="en-US" sz="1400" u="none" strike="noStrike">
                          <a:effectLst/>
                          <a:latin typeface="Arial (Body)"/>
                        </a:rPr>
                        <a:t>Controller's Office</a:t>
                      </a:r>
                      <a:endParaRPr lang="en-US" sz="1400" b="0" i="0" u="none" strike="noStrike">
                        <a:solidFill>
                          <a:srgbClr val="000000"/>
                        </a:solidFill>
                        <a:effectLst/>
                        <a:latin typeface="Arial (Body)"/>
                      </a:endParaRPr>
                    </a:p>
                  </a:txBody>
                  <a:tcPr marL="9525" marR="9525" marT="9525" marB="0" anchor="ctr"/>
                </a:tc>
                <a:tc>
                  <a:txBody>
                    <a:bodyPr/>
                    <a:lstStyle/>
                    <a:p>
                      <a:pPr algn="l" fontAlgn="ctr"/>
                      <a:r>
                        <a:rPr lang="en-US" sz="1400" u="none" strike="noStrike">
                          <a:effectLst/>
                          <a:latin typeface="Arial (Body)"/>
                        </a:rPr>
                        <a:t>Accounts Receivable</a:t>
                      </a:r>
                      <a:endParaRPr lang="en-US" sz="1400" b="0" i="0" u="none" strike="noStrike">
                        <a:solidFill>
                          <a:srgbClr val="000000"/>
                        </a:solidFill>
                        <a:effectLst/>
                        <a:latin typeface="Arial (Body)"/>
                      </a:endParaRPr>
                    </a:p>
                  </a:txBody>
                  <a:tcPr marL="9525" marR="9525" marT="9525" marB="0" anchor="ctr"/>
                </a:tc>
                <a:extLst>
                  <a:ext uri="{0D108BD9-81ED-4DB2-BD59-A6C34878D82A}">
                    <a16:rowId xmlns:a16="http://schemas.microsoft.com/office/drawing/2014/main" val="511219596"/>
                  </a:ext>
                </a:extLst>
              </a:tr>
              <a:tr h="514554">
                <a:tc>
                  <a:txBody>
                    <a:bodyPr/>
                    <a:lstStyle/>
                    <a:p>
                      <a:pPr algn="l" fontAlgn="ctr"/>
                      <a:r>
                        <a:rPr lang="en-US" sz="1400" u="none" strike="noStrike">
                          <a:effectLst/>
                          <a:latin typeface="Arial (Body)"/>
                        </a:rPr>
                        <a:t>1. General AR</a:t>
                      </a:r>
                      <a:endParaRPr lang="en-US" sz="1400" b="0" i="0" u="none" strike="noStrike">
                        <a:solidFill>
                          <a:srgbClr val="000000"/>
                        </a:solidFill>
                        <a:effectLst/>
                        <a:latin typeface="Arial (Body)"/>
                      </a:endParaRPr>
                    </a:p>
                  </a:txBody>
                  <a:tcPr marL="9525" marR="9525" marT="9525" marB="0" anchor="ctr"/>
                </a:tc>
                <a:tc>
                  <a:txBody>
                    <a:bodyPr/>
                    <a:lstStyle/>
                    <a:p>
                      <a:pPr algn="l" fontAlgn="ctr"/>
                      <a:r>
                        <a:rPr lang="en-US" sz="1400" u="none" strike="noStrike">
                          <a:effectLst/>
                          <a:latin typeface="Arial (Body)"/>
                        </a:rPr>
                        <a:t>KB0044572</a:t>
                      </a:r>
                      <a:endParaRPr lang="en-US" sz="1400" b="0" i="0" u="none" strike="noStrike">
                        <a:solidFill>
                          <a:srgbClr val="000000"/>
                        </a:solidFill>
                        <a:effectLst/>
                        <a:latin typeface="Arial (Body)"/>
                      </a:endParaRPr>
                    </a:p>
                  </a:txBody>
                  <a:tcPr marL="9525" marR="9525" marT="9525" marB="0" anchor="ctr"/>
                </a:tc>
                <a:tc>
                  <a:txBody>
                    <a:bodyPr/>
                    <a:lstStyle/>
                    <a:p>
                      <a:pPr algn="l" fontAlgn="ctr"/>
                      <a:r>
                        <a:rPr lang="en-US" sz="1400" u="sng" strike="noStrike" dirty="0">
                          <a:effectLst/>
                          <a:latin typeface="Arial (Body)"/>
                          <a:hlinkClick r:id="rId3"/>
                        </a:rPr>
                        <a:t>The invoicing cycle for Oracle invoices</a:t>
                      </a:r>
                      <a:endParaRPr lang="en-US" sz="1400" b="0" i="0" u="sng" strike="noStrike" dirty="0">
                        <a:solidFill>
                          <a:srgbClr val="467886"/>
                        </a:solidFill>
                        <a:effectLst/>
                        <a:latin typeface="Arial (Body)"/>
                      </a:endParaRPr>
                    </a:p>
                  </a:txBody>
                  <a:tcPr marL="9525" marR="9525" marT="9525" marB="0" anchor="ctr"/>
                </a:tc>
                <a:tc>
                  <a:txBody>
                    <a:bodyPr/>
                    <a:lstStyle/>
                    <a:p>
                      <a:pPr algn="l" fontAlgn="ctr"/>
                      <a:r>
                        <a:rPr lang="en-US" sz="1400" u="none" strike="noStrike" dirty="0">
                          <a:effectLst/>
                          <a:latin typeface="Arial (Body)"/>
                        </a:rPr>
                        <a:t>Controller's Office</a:t>
                      </a:r>
                      <a:endParaRPr lang="en-US" sz="1400" b="0" i="0" u="none" strike="noStrike" dirty="0">
                        <a:solidFill>
                          <a:srgbClr val="000000"/>
                        </a:solidFill>
                        <a:effectLst/>
                        <a:latin typeface="Arial (Body)"/>
                      </a:endParaRPr>
                    </a:p>
                  </a:txBody>
                  <a:tcPr marL="9525" marR="9525" marT="9525" marB="0" anchor="ctr"/>
                </a:tc>
                <a:tc>
                  <a:txBody>
                    <a:bodyPr/>
                    <a:lstStyle/>
                    <a:p>
                      <a:pPr algn="l" fontAlgn="ctr"/>
                      <a:r>
                        <a:rPr lang="en-US" sz="1400" u="none" strike="noStrike">
                          <a:effectLst/>
                          <a:latin typeface="Arial (Body)"/>
                        </a:rPr>
                        <a:t>Accounts Receivable</a:t>
                      </a:r>
                      <a:endParaRPr lang="en-US" sz="1400" b="0" i="0" u="none" strike="noStrike">
                        <a:solidFill>
                          <a:srgbClr val="000000"/>
                        </a:solidFill>
                        <a:effectLst/>
                        <a:latin typeface="Arial (Body)"/>
                      </a:endParaRPr>
                    </a:p>
                  </a:txBody>
                  <a:tcPr marL="9525" marR="9525" marT="9525" marB="0" anchor="ctr"/>
                </a:tc>
                <a:extLst>
                  <a:ext uri="{0D108BD9-81ED-4DB2-BD59-A6C34878D82A}">
                    <a16:rowId xmlns:a16="http://schemas.microsoft.com/office/drawing/2014/main" val="1957358047"/>
                  </a:ext>
                </a:extLst>
              </a:tr>
              <a:tr h="514554">
                <a:tc>
                  <a:txBody>
                    <a:bodyPr/>
                    <a:lstStyle/>
                    <a:p>
                      <a:pPr algn="l" fontAlgn="ctr"/>
                      <a:r>
                        <a:rPr lang="en-US" sz="1400" u="none" strike="noStrike">
                          <a:effectLst/>
                          <a:latin typeface="Arial (Body)"/>
                        </a:rPr>
                        <a:t>1. General AR</a:t>
                      </a:r>
                      <a:endParaRPr lang="en-US" sz="1400" b="0" i="0" u="none" strike="noStrike">
                        <a:solidFill>
                          <a:srgbClr val="000000"/>
                        </a:solidFill>
                        <a:effectLst/>
                        <a:latin typeface="Arial (Body)"/>
                      </a:endParaRPr>
                    </a:p>
                  </a:txBody>
                  <a:tcPr marL="9525" marR="9525" marT="9525" marB="0" anchor="ctr"/>
                </a:tc>
                <a:tc>
                  <a:txBody>
                    <a:bodyPr/>
                    <a:lstStyle/>
                    <a:p>
                      <a:pPr algn="l" fontAlgn="ctr"/>
                      <a:r>
                        <a:rPr lang="en-US" sz="1400" u="none" strike="noStrike">
                          <a:effectLst/>
                          <a:latin typeface="Arial (Body)"/>
                        </a:rPr>
                        <a:t>KB0044504</a:t>
                      </a:r>
                      <a:endParaRPr lang="en-US" sz="1400" b="0" i="0" u="none" strike="noStrike">
                        <a:solidFill>
                          <a:srgbClr val="000000"/>
                        </a:solidFill>
                        <a:effectLst/>
                        <a:latin typeface="Arial (Body)"/>
                      </a:endParaRPr>
                    </a:p>
                  </a:txBody>
                  <a:tcPr marL="9525" marR="9525" marT="9525" marB="0" anchor="ctr"/>
                </a:tc>
                <a:tc>
                  <a:txBody>
                    <a:bodyPr/>
                    <a:lstStyle/>
                    <a:p>
                      <a:pPr algn="l" fontAlgn="ctr"/>
                      <a:r>
                        <a:rPr lang="en-US" sz="1400" u="sng" strike="noStrike">
                          <a:effectLst/>
                          <a:latin typeface="Arial (Body)"/>
                          <a:hlinkClick r:id="rId4"/>
                        </a:rPr>
                        <a:t>How do customers pay an Oracle Accounts Receivable invoice (Remittances)</a:t>
                      </a:r>
                      <a:endParaRPr lang="en-US" sz="1400" b="0" i="0" u="sng" strike="noStrike">
                        <a:solidFill>
                          <a:srgbClr val="467886"/>
                        </a:solidFill>
                        <a:effectLst/>
                        <a:latin typeface="Arial (Body)"/>
                      </a:endParaRPr>
                    </a:p>
                  </a:txBody>
                  <a:tcPr marL="9525" marR="9525" marT="9525" marB="0" anchor="ctr"/>
                </a:tc>
                <a:tc>
                  <a:txBody>
                    <a:bodyPr/>
                    <a:lstStyle/>
                    <a:p>
                      <a:pPr algn="l" fontAlgn="ctr"/>
                      <a:r>
                        <a:rPr lang="en-US" sz="1400" u="none" strike="noStrike" dirty="0">
                          <a:effectLst/>
                          <a:latin typeface="Arial (Body)"/>
                        </a:rPr>
                        <a:t>Controller's Office</a:t>
                      </a:r>
                      <a:endParaRPr lang="en-US" sz="1400" b="0" i="0" u="none" strike="noStrike" dirty="0">
                        <a:solidFill>
                          <a:srgbClr val="000000"/>
                        </a:solidFill>
                        <a:effectLst/>
                        <a:latin typeface="Arial (Body)"/>
                      </a:endParaRPr>
                    </a:p>
                  </a:txBody>
                  <a:tcPr marL="9525" marR="9525" marT="9525" marB="0" anchor="ctr"/>
                </a:tc>
                <a:tc>
                  <a:txBody>
                    <a:bodyPr/>
                    <a:lstStyle/>
                    <a:p>
                      <a:pPr algn="l" fontAlgn="ctr"/>
                      <a:r>
                        <a:rPr lang="en-US" sz="1400" u="none" strike="noStrike" dirty="0">
                          <a:effectLst/>
                          <a:latin typeface="Arial (Body)"/>
                        </a:rPr>
                        <a:t>Accounts Receivable</a:t>
                      </a:r>
                      <a:endParaRPr lang="en-US" sz="1400" b="0" i="0" u="none" strike="noStrike" dirty="0">
                        <a:solidFill>
                          <a:srgbClr val="000000"/>
                        </a:solidFill>
                        <a:effectLst/>
                        <a:latin typeface="Arial (Body)"/>
                      </a:endParaRPr>
                    </a:p>
                  </a:txBody>
                  <a:tcPr marL="9525" marR="9525" marT="9525" marB="0" anchor="ctr"/>
                </a:tc>
                <a:extLst>
                  <a:ext uri="{0D108BD9-81ED-4DB2-BD59-A6C34878D82A}">
                    <a16:rowId xmlns:a16="http://schemas.microsoft.com/office/drawing/2014/main" val="73208478"/>
                  </a:ext>
                </a:extLst>
              </a:tr>
              <a:tr h="514554">
                <a:tc>
                  <a:txBody>
                    <a:bodyPr/>
                    <a:lstStyle/>
                    <a:p>
                      <a:pPr algn="l" fontAlgn="ctr"/>
                      <a:r>
                        <a:rPr lang="en-US" sz="1400" u="none" strike="noStrike">
                          <a:effectLst/>
                          <a:latin typeface="Arial (Body)"/>
                        </a:rPr>
                        <a:t>1. General AR</a:t>
                      </a:r>
                      <a:endParaRPr lang="en-US" sz="1400" b="0" i="0" u="none" strike="noStrike">
                        <a:solidFill>
                          <a:srgbClr val="000000"/>
                        </a:solidFill>
                        <a:effectLst/>
                        <a:latin typeface="Arial (Body)"/>
                      </a:endParaRPr>
                    </a:p>
                  </a:txBody>
                  <a:tcPr marL="9525" marR="9525" marT="9525" marB="0" anchor="ctr"/>
                </a:tc>
                <a:tc>
                  <a:txBody>
                    <a:bodyPr/>
                    <a:lstStyle/>
                    <a:p>
                      <a:pPr algn="l" fontAlgn="ctr"/>
                      <a:r>
                        <a:rPr lang="en-US" sz="1400" u="none" strike="noStrike">
                          <a:effectLst/>
                          <a:latin typeface="Arial (Body)"/>
                        </a:rPr>
                        <a:t>KB0044566</a:t>
                      </a:r>
                      <a:endParaRPr lang="en-US" sz="1400" b="0" i="0" u="none" strike="noStrike">
                        <a:solidFill>
                          <a:srgbClr val="000000"/>
                        </a:solidFill>
                        <a:effectLst/>
                        <a:latin typeface="Arial (Body)"/>
                      </a:endParaRPr>
                    </a:p>
                  </a:txBody>
                  <a:tcPr marL="9525" marR="9525" marT="9525" marB="0" anchor="ctr"/>
                </a:tc>
                <a:tc>
                  <a:txBody>
                    <a:bodyPr/>
                    <a:lstStyle/>
                    <a:p>
                      <a:pPr algn="l" fontAlgn="ctr"/>
                      <a:r>
                        <a:rPr lang="en-US" sz="1400" u="sng" strike="noStrike">
                          <a:effectLst/>
                          <a:latin typeface="Arial (Body)"/>
                          <a:hlinkClick r:id="rId5"/>
                        </a:rPr>
                        <a:t>How to pull Oracle AR reports to manage your receivables</a:t>
                      </a:r>
                      <a:endParaRPr lang="en-US" sz="1400" b="0" i="0" u="sng" strike="noStrike">
                        <a:solidFill>
                          <a:srgbClr val="467886"/>
                        </a:solidFill>
                        <a:effectLst/>
                        <a:latin typeface="Arial (Body)"/>
                      </a:endParaRPr>
                    </a:p>
                  </a:txBody>
                  <a:tcPr marL="9525" marR="9525" marT="9525" marB="0" anchor="ctr"/>
                </a:tc>
                <a:tc>
                  <a:txBody>
                    <a:bodyPr/>
                    <a:lstStyle/>
                    <a:p>
                      <a:pPr algn="l" fontAlgn="ctr"/>
                      <a:r>
                        <a:rPr lang="en-US" sz="1400" u="none" strike="noStrike">
                          <a:effectLst/>
                          <a:latin typeface="Arial (Body)"/>
                        </a:rPr>
                        <a:t>Controller's Office</a:t>
                      </a:r>
                      <a:endParaRPr lang="en-US" sz="1400" b="0" i="0" u="none" strike="noStrike">
                        <a:solidFill>
                          <a:srgbClr val="000000"/>
                        </a:solidFill>
                        <a:effectLst/>
                        <a:latin typeface="Arial (Body)"/>
                      </a:endParaRPr>
                    </a:p>
                  </a:txBody>
                  <a:tcPr marL="9525" marR="9525" marT="9525" marB="0" anchor="ctr"/>
                </a:tc>
                <a:tc>
                  <a:txBody>
                    <a:bodyPr/>
                    <a:lstStyle/>
                    <a:p>
                      <a:pPr algn="l" fontAlgn="ctr"/>
                      <a:r>
                        <a:rPr lang="en-US" sz="1400" u="none" strike="noStrike" dirty="0">
                          <a:effectLst/>
                          <a:latin typeface="Arial (Body)"/>
                        </a:rPr>
                        <a:t>Accounts Receivable</a:t>
                      </a:r>
                      <a:endParaRPr lang="en-US" sz="1400" b="0" i="0" u="none" strike="noStrike" dirty="0">
                        <a:solidFill>
                          <a:srgbClr val="000000"/>
                        </a:solidFill>
                        <a:effectLst/>
                        <a:latin typeface="Arial (Body)"/>
                      </a:endParaRPr>
                    </a:p>
                  </a:txBody>
                  <a:tcPr marL="9525" marR="9525" marT="9525" marB="0" anchor="ctr"/>
                </a:tc>
                <a:extLst>
                  <a:ext uri="{0D108BD9-81ED-4DB2-BD59-A6C34878D82A}">
                    <a16:rowId xmlns:a16="http://schemas.microsoft.com/office/drawing/2014/main" val="723921357"/>
                  </a:ext>
                </a:extLst>
              </a:tr>
            </a:tbl>
          </a:graphicData>
        </a:graphic>
      </p:graphicFrame>
    </p:spTree>
    <p:extLst>
      <p:ext uri="{BB962C8B-B14F-4D97-AF65-F5344CB8AC3E}">
        <p14:creationId xmlns:p14="http://schemas.microsoft.com/office/powerpoint/2010/main" val="31450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61BF7-D0BE-08E6-535A-40373EFCDD16}"/>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56ADE34E-F552-87E3-66FB-95E4855C3A69}"/>
              </a:ext>
            </a:extLst>
          </p:cNvPr>
          <p:cNvSpPr>
            <a:spLocks noGrp="1"/>
          </p:cNvSpPr>
          <p:nvPr>
            <p:ph type="body" sz="quarter" idx="13"/>
          </p:nvPr>
        </p:nvSpPr>
        <p:spPr>
          <a:xfrm>
            <a:off x="0" y="5511801"/>
            <a:ext cx="12192000" cy="1401233"/>
          </a:xfrm>
        </p:spPr>
        <p:txBody>
          <a:bodyPr/>
          <a:lstStyle/>
          <a:p>
            <a:endParaRPr lang="en-US"/>
          </a:p>
        </p:txBody>
      </p:sp>
      <p:sp>
        <p:nvSpPr>
          <p:cNvPr id="4" name="Title 3">
            <a:extLst>
              <a:ext uri="{FF2B5EF4-FFF2-40B4-BE49-F238E27FC236}">
                <a16:creationId xmlns:a16="http://schemas.microsoft.com/office/drawing/2014/main" id="{4CB86858-D98F-389A-7B42-3205D1BD59B2}"/>
              </a:ext>
            </a:extLst>
          </p:cNvPr>
          <p:cNvSpPr>
            <a:spLocks noGrp="1"/>
          </p:cNvSpPr>
          <p:nvPr>
            <p:ph type="title"/>
          </p:nvPr>
        </p:nvSpPr>
        <p:spPr>
          <a:xfrm>
            <a:off x="264584" y="862676"/>
            <a:ext cx="5672390" cy="803182"/>
          </a:xfrm>
        </p:spPr>
        <p:txBody>
          <a:bodyPr>
            <a:normAutofit fontScale="90000"/>
          </a:bodyPr>
          <a:lstStyle/>
          <a:p>
            <a:pPr>
              <a:lnSpc>
                <a:spcPct val="90000"/>
              </a:lnSpc>
            </a:pPr>
            <a:r>
              <a:rPr lang="en-US" sz="3000" dirty="0"/>
              <a:t>Knowledge Articles (with links)</a:t>
            </a:r>
          </a:p>
        </p:txBody>
      </p:sp>
      <p:graphicFrame>
        <p:nvGraphicFramePr>
          <p:cNvPr id="3" name="Table 2">
            <a:extLst>
              <a:ext uri="{FF2B5EF4-FFF2-40B4-BE49-F238E27FC236}">
                <a16:creationId xmlns:a16="http://schemas.microsoft.com/office/drawing/2014/main" id="{BD2D87E5-3B68-73C4-AEE9-CA97A3DEE803}"/>
              </a:ext>
            </a:extLst>
          </p:cNvPr>
          <p:cNvGraphicFramePr>
            <a:graphicFrameLocks noGrp="1"/>
          </p:cNvGraphicFramePr>
          <p:nvPr>
            <p:extLst>
              <p:ext uri="{D42A27DB-BD31-4B8C-83A1-F6EECF244321}">
                <p14:modId xmlns:p14="http://schemas.microsoft.com/office/powerpoint/2010/main" val="3738237205"/>
              </p:ext>
            </p:extLst>
          </p:nvPr>
        </p:nvGraphicFramePr>
        <p:xfrm>
          <a:off x="264584" y="1665858"/>
          <a:ext cx="11662832" cy="1543662"/>
        </p:xfrm>
        <a:graphic>
          <a:graphicData uri="http://schemas.openxmlformats.org/drawingml/2006/table">
            <a:tbl>
              <a:tblPr>
                <a:tableStyleId>{5C22544A-7EE6-4342-B048-85BDC9FD1C3A}</a:tableStyleId>
              </a:tblPr>
              <a:tblGrid>
                <a:gridCol w="1297189">
                  <a:extLst>
                    <a:ext uri="{9D8B030D-6E8A-4147-A177-3AD203B41FA5}">
                      <a16:colId xmlns:a16="http://schemas.microsoft.com/office/drawing/2014/main" val="3970715568"/>
                    </a:ext>
                  </a:extLst>
                </a:gridCol>
                <a:gridCol w="1154814">
                  <a:extLst>
                    <a:ext uri="{9D8B030D-6E8A-4147-A177-3AD203B41FA5}">
                      <a16:colId xmlns:a16="http://schemas.microsoft.com/office/drawing/2014/main" val="3549640198"/>
                    </a:ext>
                  </a:extLst>
                </a:gridCol>
                <a:gridCol w="7118717">
                  <a:extLst>
                    <a:ext uri="{9D8B030D-6E8A-4147-A177-3AD203B41FA5}">
                      <a16:colId xmlns:a16="http://schemas.microsoft.com/office/drawing/2014/main" val="3835380546"/>
                    </a:ext>
                  </a:extLst>
                </a:gridCol>
                <a:gridCol w="1079672">
                  <a:extLst>
                    <a:ext uri="{9D8B030D-6E8A-4147-A177-3AD203B41FA5}">
                      <a16:colId xmlns:a16="http://schemas.microsoft.com/office/drawing/2014/main" val="1638654474"/>
                    </a:ext>
                  </a:extLst>
                </a:gridCol>
                <a:gridCol w="1012440">
                  <a:extLst>
                    <a:ext uri="{9D8B030D-6E8A-4147-A177-3AD203B41FA5}">
                      <a16:colId xmlns:a16="http://schemas.microsoft.com/office/drawing/2014/main" val="2735964211"/>
                    </a:ext>
                  </a:extLst>
                </a:gridCol>
              </a:tblGrid>
              <a:tr h="514554">
                <a:tc>
                  <a:txBody>
                    <a:bodyPr/>
                    <a:lstStyle/>
                    <a:p>
                      <a:pPr algn="l" fontAlgn="ctr"/>
                      <a:r>
                        <a:rPr lang="en-US" sz="1400" b="1" u="none" strike="noStrike" dirty="0">
                          <a:effectLst/>
                          <a:latin typeface="+mn-lt"/>
                        </a:rPr>
                        <a:t>Topic</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Number</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Short description (title)</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a:effectLst/>
                          <a:latin typeface="+mn-lt"/>
                        </a:rPr>
                        <a:t>Knowledge base</a:t>
                      </a:r>
                      <a:endParaRPr lang="en-US" sz="1400" b="1" i="0" u="none" strike="noStrike">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Category</a:t>
                      </a:r>
                      <a:endParaRPr lang="en-US" sz="1400" b="1" i="0" u="none" strike="noStrike" dirty="0">
                        <a:solidFill>
                          <a:srgbClr val="FFFFFF"/>
                        </a:solidFill>
                        <a:effectLst/>
                        <a:latin typeface="+mn-lt"/>
                      </a:endParaRPr>
                    </a:p>
                  </a:txBody>
                  <a:tcPr marL="9525" marR="9525" marT="9525" marB="0" anchor="ctr"/>
                </a:tc>
                <a:extLst>
                  <a:ext uri="{0D108BD9-81ED-4DB2-BD59-A6C34878D82A}">
                    <a16:rowId xmlns:a16="http://schemas.microsoft.com/office/drawing/2014/main" val="1382122485"/>
                  </a:ext>
                </a:extLst>
              </a:tr>
              <a:tr h="514554">
                <a:tc>
                  <a:txBody>
                    <a:bodyPr/>
                    <a:lstStyle/>
                    <a:p>
                      <a:pPr algn="l" fontAlgn="ctr"/>
                      <a:r>
                        <a:rPr lang="en-US" sz="1400" b="0" i="0" u="none" strike="noStrike" dirty="0">
                          <a:solidFill>
                            <a:srgbClr val="000000"/>
                          </a:solidFill>
                          <a:effectLst/>
                          <a:latin typeface="+mn-lt"/>
                        </a:rPr>
                        <a:t>2. Customers</a:t>
                      </a:r>
                    </a:p>
                  </a:txBody>
                  <a:tcPr marL="9525" marR="9525" marT="9525" marB="0" anchor="ctr"/>
                </a:tc>
                <a:tc>
                  <a:txBody>
                    <a:bodyPr/>
                    <a:lstStyle/>
                    <a:p>
                      <a:pPr algn="l" fontAlgn="ctr"/>
                      <a:r>
                        <a:rPr lang="en-US" sz="1400" b="0" i="0" u="none" strike="noStrike">
                          <a:solidFill>
                            <a:srgbClr val="000000"/>
                          </a:solidFill>
                          <a:effectLst/>
                          <a:latin typeface="+mn-lt"/>
                        </a:rPr>
                        <a:t>KB0044494</a:t>
                      </a:r>
                    </a:p>
                  </a:txBody>
                  <a:tcPr marL="9525" marR="9525" marT="9525" marB="0" anchor="ctr"/>
                </a:tc>
                <a:tc>
                  <a:txBody>
                    <a:bodyPr/>
                    <a:lstStyle/>
                    <a:p>
                      <a:pPr algn="l" fontAlgn="ctr"/>
                      <a:r>
                        <a:rPr lang="en-US" sz="1400" b="0" i="0" u="sng" strike="noStrike" dirty="0">
                          <a:solidFill>
                            <a:srgbClr val="467886"/>
                          </a:solidFill>
                          <a:effectLst/>
                          <a:latin typeface="+mn-lt"/>
                          <a:hlinkClick r:id="rId2"/>
                        </a:rPr>
                        <a:t>How to view, add, or change customers in Oracle Accounts Receivable</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b="0" i="0" u="none" strike="noStrike" dirty="0">
                          <a:solidFill>
                            <a:srgbClr val="000000"/>
                          </a:solidFill>
                          <a:effectLst/>
                          <a:latin typeface="+mn-lt"/>
                        </a:rPr>
                        <a:t>Controller's Office</a:t>
                      </a:r>
                    </a:p>
                  </a:txBody>
                  <a:tcPr marL="9525" marR="9525" marT="9525" marB="0" anchor="ctr"/>
                </a:tc>
                <a:tc>
                  <a:txBody>
                    <a:bodyPr/>
                    <a:lstStyle/>
                    <a:p>
                      <a:pPr algn="l" fontAlgn="ctr"/>
                      <a:r>
                        <a:rPr lang="en-US" sz="1400" b="0" i="0" u="none" strike="noStrike">
                          <a:solidFill>
                            <a:srgbClr val="000000"/>
                          </a:solidFill>
                          <a:effectLst/>
                          <a:latin typeface="+mn-lt"/>
                        </a:rPr>
                        <a:t>Accounts Receivable</a:t>
                      </a:r>
                    </a:p>
                  </a:txBody>
                  <a:tcPr marL="9525" marR="9525" marT="9525" marB="0" anchor="ctr"/>
                </a:tc>
                <a:extLst>
                  <a:ext uri="{0D108BD9-81ED-4DB2-BD59-A6C34878D82A}">
                    <a16:rowId xmlns:a16="http://schemas.microsoft.com/office/drawing/2014/main" val="511219596"/>
                  </a:ext>
                </a:extLst>
              </a:tr>
              <a:tr h="514554">
                <a:tc>
                  <a:txBody>
                    <a:bodyPr/>
                    <a:lstStyle/>
                    <a:p>
                      <a:pPr algn="l" fontAlgn="ctr"/>
                      <a:r>
                        <a:rPr lang="en-US" sz="1400" b="0" i="0" u="none" strike="noStrike">
                          <a:solidFill>
                            <a:srgbClr val="000000"/>
                          </a:solidFill>
                          <a:effectLst/>
                          <a:latin typeface="+mn-lt"/>
                        </a:rPr>
                        <a:t>2. Customers</a:t>
                      </a:r>
                    </a:p>
                  </a:txBody>
                  <a:tcPr marL="9525" marR="9525" marT="9525" marB="0" anchor="ctr"/>
                </a:tc>
                <a:tc>
                  <a:txBody>
                    <a:bodyPr/>
                    <a:lstStyle/>
                    <a:p>
                      <a:pPr algn="l" fontAlgn="ctr"/>
                      <a:r>
                        <a:rPr lang="en-US" sz="1400" b="0" i="0" u="none" strike="noStrike">
                          <a:solidFill>
                            <a:srgbClr val="000000"/>
                          </a:solidFill>
                          <a:effectLst/>
                          <a:latin typeface="+mn-lt"/>
                        </a:rPr>
                        <a:t>KB0044573</a:t>
                      </a:r>
                    </a:p>
                  </a:txBody>
                  <a:tcPr marL="9525" marR="9525" marT="9525" marB="0" anchor="ctr"/>
                </a:tc>
                <a:tc>
                  <a:txBody>
                    <a:bodyPr/>
                    <a:lstStyle/>
                    <a:p>
                      <a:pPr algn="l" fontAlgn="ctr"/>
                      <a:r>
                        <a:rPr lang="en-US" sz="1400" b="0" i="0" u="sng" strike="noStrike">
                          <a:solidFill>
                            <a:srgbClr val="467886"/>
                          </a:solidFill>
                          <a:effectLst/>
                          <a:latin typeface="+mn-lt"/>
                          <a:hlinkClick r:id="rId3"/>
                        </a:rPr>
                        <a:t>My department isn't listed as an option under "Collector Name" in the Customer Request portal</a:t>
                      </a:r>
                      <a:endParaRPr lang="en-US" sz="1400" b="0" i="0" u="sng" strike="noStrike">
                        <a:solidFill>
                          <a:srgbClr val="467886"/>
                        </a:solidFill>
                        <a:effectLst/>
                        <a:latin typeface="+mn-lt"/>
                      </a:endParaRPr>
                    </a:p>
                  </a:txBody>
                  <a:tcPr marL="9525" marR="9525" marT="9525" marB="0" anchor="ctr"/>
                </a:tc>
                <a:tc>
                  <a:txBody>
                    <a:bodyPr/>
                    <a:lstStyle/>
                    <a:p>
                      <a:pPr algn="l" fontAlgn="ctr"/>
                      <a:r>
                        <a:rPr lang="en-US" sz="1400" b="0" i="0" u="none" strike="noStrike" dirty="0">
                          <a:solidFill>
                            <a:srgbClr val="000000"/>
                          </a:solidFill>
                          <a:effectLst/>
                          <a:latin typeface="+mn-lt"/>
                        </a:rPr>
                        <a:t>Controller's Office</a:t>
                      </a:r>
                    </a:p>
                  </a:txBody>
                  <a:tcPr marL="9525" marR="9525" marT="9525" marB="0" anchor="ctr"/>
                </a:tc>
                <a:tc>
                  <a:txBody>
                    <a:bodyPr/>
                    <a:lstStyle/>
                    <a:p>
                      <a:pPr algn="l" fontAlgn="ctr"/>
                      <a:r>
                        <a:rPr lang="en-US" sz="1400" b="0" i="0" u="none" strike="noStrike" dirty="0">
                          <a:solidFill>
                            <a:srgbClr val="000000"/>
                          </a:solidFill>
                          <a:effectLst/>
                          <a:latin typeface="+mn-lt"/>
                        </a:rPr>
                        <a:t>Accounts Receivable</a:t>
                      </a:r>
                    </a:p>
                  </a:txBody>
                  <a:tcPr marL="9525" marR="9525" marT="9525" marB="0" anchor="ctr"/>
                </a:tc>
                <a:extLst>
                  <a:ext uri="{0D108BD9-81ED-4DB2-BD59-A6C34878D82A}">
                    <a16:rowId xmlns:a16="http://schemas.microsoft.com/office/drawing/2014/main" val="1957358047"/>
                  </a:ext>
                </a:extLst>
              </a:tr>
            </a:tbl>
          </a:graphicData>
        </a:graphic>
      </p:graphicFrame>
    </p:spTree>
    <p:extLst>
      <p:ext uri="{BB962C8B-B14F-4D97-AF65-F5344CB8AC3E}">
        <p14:creationId xmlns:p14="http://schemas.microsoft.com/office/powerpoint/2010/main" val="236960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EA77-2D0D-A8C0-0BFB-CE55625259BE}"/>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AF0FB423-EC37-0BC4-3966-1D44285A0ADA}"/>
              </a:ext>
            </a:extLst>
          </p:cNvPr>
          <p:cNvSpPr>
            <a:spLocks noGrp="1"/>
          </p:cNvSpPr>
          <p:nvPr>
            <p:ph type="body" sz="quarter" idx="13"/>
          </p:nvPr>
        </p:nvSpPr>
        <p:spPr>
          <a:xfrm>
            <a:off x="0" y="5511801"/>
            <a:ext cx="12192000" cy="1401233"/>
          </a:xfrm>
        </p:spPr>
        <p:txBody>
          <a:bodyPr/>
          <a:lstStyle/>
          <a:p>
            <a:endParaRPr lang="en-US"/>
          </a:p>
        </p:txBody>
      </p:sp>
      <p:sp>
        <p:nvSpPr>
          <p:cNvPr id="4" name="Title 3">
            <a:extLst>
              <a:ext uri="{FF2B5EF4-FFF2-40B4-BE49-F238E27FC236}">
                <a16:creationId xmlns:a16="http://schemas.microsoft.com/office/drawing/2014/main" id="{76D207BF-E438-F23D-9B4C-805788D362A3}"/>
              </a:ext>
            </a:extLst>
          </p:cNvPr>
          <p:cNvSpPr>
            <a:spLocks noGrp="1"/>
          </p:cNvSpPr>
          <p:nvPr>
            <p:ph type="title"/>
          </p:nvPr>
        </p:nvSpPr>
        <p:spPr>
          <a:xfrm>
            <a:off x="264584" y="862676"/>
            <a:ext cx="5672390" cy="803182"/>
          </a:xfrm>
        </p:spPr>
        <p:txBody>
          <a:bodyPr>
            <a:normAutofit fontScale="90000"/>
          </a:bodyPr>
          <a:lstStyle/>
          <a:p>
            <a:pPr>
              <a:lnSpc>
                <a:spcPct val="90000"/>
              </a:lnSpc>
            </a:pPr>
            <a:r>
              <a:rPr lang="en-US" sz="3000" dirty="0"/>
              <a:t>Knowledge Articles (with links)</a:t>
            </a:r>
          </a:p>
        </p:txBody>
      </p:sp>
      <p:graphicFrame>
        <p:nvGraphicFramePr>
          <p:cNvPr id="2" name="Table 1">
            <a:extLst>
              <a:ext uri="{FF2B5EF4-FFF2-40B4-BE49-F238E27FC236}">
                <a16:creationId xmlns:a16="http://schemas.microsoft.com/office/drawing/2014/main" id="{A44D2DDE-D22F-C404-D570-62761D0D0925}"/>
              </a:ext>
            </a:extLst>
          </p:cNvPr>
          <p:cNvGraphicFramePr>
            <a:graphicFrameLocks noGrp="1"/>
          </p:cNvGraphicFramePr>
          <p:nvPr>
            <p:extLst>
              <p:ext uri="{D42A27DB-BD31-4B8C-83A1-F6EECF244321}">
                <p14:modId xmlns:p14="http://schemas.microsoft.com/office/powerpoint/2010/main" val="1260843146"/>
              </p:ext>
            </p:extLst>
          </p:nvPr>
        </p:nvGraphicFramePr>
        <p:xfrm>
          <a:off x="264584" y="1665858"/>
          <a:ext cx="11662832" cy="3085369"/>
        </p:xfrm>
        <a:graphic>
          <a:graphicData uri="http://schemas.openxmlformats.org/drawingml/2006/table">
            <a:tbl>
              <a:tblPr>
                <a:tableStyleId>{5C22544A-7EE6-4342-B048-85BDC9FD1C3A}</a:tableStyleId>
              </a:tblPr>
              <a:tblGrid>
                <a:gridCol w="1297189">
                  <a:extLst>
                    <a:ext uri="{9D8B030D-6E8A-4147-A177-3AD203B41FA5}">
                      <a16:colId xmlns:a16="http://schemas.microsoft.com/office/drawing/2014/main" val="2622048045"/>
                    </a:ext>
                  </a:extLst>
                </a:gridCol>
                <a:gridCol w="1154815">
                  <a:extLst>
                    <a:ext uri="{9D8B030D-6E8A-4147-A177-3AD203B41FA5}">
                      <a16:colId xmlns:a16="http://schemas.microsoft.com/office/drawing/2014/main" val="2217110547"/>
                    </a:ext>
                  </a:extLst>
                </a:gridCol>
                <a:gridCol w="7118717">
                  <a:extLst>
                    <a:ext uri="{9D8B030D-6E8A-4147-A177-3AD203B41FA5}">
                      <a16:colId xmlns:a16="http://schemas.microsoft.com/office/drawing/2014/main" val="2142962460"/>
                    </a:ext>
                  </a:extLst>
                </a:gridCol>
                <a:gridCol w="1079671">
                  <a:extLst>
                    <a:ext uri="{9D8B030D-6E8A-4147-A177-3AD203B41FA5}">
                      <a16:colId xmlns:a16="http://schemas.microsoft.com/office/drawing/2014/main" val="3815138810"/>
                    </a:ext>
                  </a:extLst>
                </a:gridCol>
                <a:gridCol w="1012440">
                  <a:extLst>
                    <a:ext uri="{9D8B030D-6E8A-4147-A177-3AD203B41FA5}">
                      <a16:colId xmlns:a16="http://schemas.microsoft.com/office/drawing/2014/main" val="2514225601"/>
                    </a:ext>
                  </a:extLst>
                </a:gridCol>
              </a:tblGrid>
              <a:tr h="440767">
                <a:tc>
                  <a:txBody>
                    <a:bodyPr/>
                    <a:lstStyle/>
                    <a:p>
                      <a:pPr algn="l" fontAlgn="ctr"/>
                      <a:r>
                        <a:rPr lang="en-US" sz="1400" b="1" u="none" strike="noStrike" dirty="0">
                          <a:effectLst/>
                          <a:latin typeface="+mn-lt"/>
                        </a:rPr>
                        <a:t>Topic</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Number</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a:effectLst/>
                          <a:latin typeface="+mn-lt"/>
                        </a:rPr>
                        <a:t>Short description (title)</a:t>
                      </a:r>
                      <a:endParaRPr lang="en-US" sz="1400" b="1" i="0" u="none" strike="noStrike">
                        <a:solidFill>
                          <a:srgbClr val="FFFFFF"/>
                        </a:solidFill>
                        <a:effectLst/>
                        <a:latin typeface="+mn-lt"/>
                      </a:endParaRPr>
                    </a:p>
                  </a:txBody>
                  <a:tcPr marL="9525" marR="9525" marT="9525" marB="0" anchor="ctr"/>
                </a:tc>
                <a:tc>
                  <a:txBody>
                    <a:bodyPr/>
                    <a:lstStyle/>
                    <a:p>
                      <a:pPr algn="l" fontAlgn="ctr"/>
                      <a:r>
                        <a:rPr lang="en-US" sz="1400" b="1" u="none" strike="noStrike">
                          <a:effectLst/>
                          <a:latin typeface="+mn-lt"/>
                        </a:rPr>
                        <a:t>Knowledge base</a:t>
                      </a:r>
                      <a:endParaRPr lang="en-US" sz="1400" b="1" i="0" u="none" strike="noStrike">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Category</a:t>
                      </a:r>
                      <a:endParaRPr lang="en-US" sz="1400" b="1" i="0" u="none" strike="noStrike" dirty="0">
                        <a:solidFill>
                          <a:srgbClr val="FFFFFF"/>
                        </a:solidFill>
                        <a:effectLst/>
                        <a:latin typeface="+mn-lt"/>
                      </a:endParaRPr>
                    </a:p>
                  </a:txBody>
                  <a:tcPr marL="9525" marR="9525" marT="9525" marB="0" anchor="ctr"/>
                </a:tc>
                <a:extLst>
                  <a:ext uri="{0D108BD9-81ED-4DB2-BD59-A6C34878D82A}">
                    <a16:rowId xmlns:a16="http://schemas.microsoft.com/office/drawing/2014/main" val="3286638886"/>
                  </a:ext>
                </a:extLst>
              </a:tr>
              <a:tr h="440767">
                <a:tc>
                  <a:txBody>
                    <a:bodyPr/>
                    <a:lstStyle/>
                    <a:p>
                      <a:pPr algn="l" fontAlgn="ctr"/>
                      <a:r>
                        <a:rPr lang="en-US" sz="1400" u="none" strike="noStrike">
                          <a:effectLst/>
                          <a:latin typeface="+mn-lt"/>
                        </a:rPr>
                        <a:t>3. Invoicing</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KB0044498</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sng" strike="noStrike" dirty="0">
                          <a:effectLst/>
                          <a:latin typeface="+mn-lt"/>
                          <a:hlinkClick r:id="rId2"/>
                        </a:rPr>
                        <a:t>How to create an invoice in Oracle Accounts Receivable</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u="none" strike="noStrike">
                          <a:effectLst/>
                          <a:latin typeface="+mn-lt"/>
                        </a:rPr>
                        <a:t>Controller's Office</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Accounts Receivable</a:t>
                      </a:r>
                      <a:endParaRPr lang="en-US" sz="14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372033261"/>
                  </a:ext>
                </a:extLst>
              </a:tr>
              <a:tr h="440767">
                <a:tc>
                  <a:txBody>
                    <a:bodyPr/>
                    <a:lstStyle/>
                    <a:p>
                      <a:pPr algn="l" fontAlgn="ctr"/>
                      <a:r>
                        <a:rPr lang="en-US" sz="1400" u="none" strike="noStrike">
                          <a:effectLst/>
                          <a:latin typeface="+mn-lt"/>
                        </a:rPr>
                        <a:t>3. Invoicing</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KB0044501</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sng" strike="noStrike" dirty="0">
                          <a:effectLst/>
                          <a:latin typeface="+mn-lt"/>
                          <a:hlinkClick r:id="rId3"/>
                        </a:rPr>
                        <a:t>How does revenue get recorded in Oracle Accounts Receivable</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u="none" strike="noStrike">
                          <a:effectLst/>
                          <a:latin typeface="+mn-lt"/>
                        </a:rPr>
                        <a:t>Controller's Office</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Accounts Receivable</a:t>
                      </a:r>
                      <a:endParaRPr lang="en-US" sz="14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173921367"/>
                  </a:ext>
                </a:extLst>
              </a:tr>
              <a:tr h="440767">
                <a:tc>
                  <a:txBody>
                    <a:bodyPr/>
                    <a:lstStyle/>
                    <a:p>
                      <a:pPr algn="l" fontAlgn="ctr"/>
                      <a:r>
                        <a:rPr lang="en-US" sz="1400" u="none" strike="noStrike">
                          <a:effectLst/>
                          <a:latin typeface="+mn-lt"/>
                        </a:rPr>
                        <a:t>3. Invoicing</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KB0044574</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sng" strike="noStrike" dirty="0">
                          <a:effectLst/>
                          <a:latin typeface="+mn-lt"/>
                          <a:hlinkClick r:id="rId4"/>
                        </a:rPr>
                        <a:t>How to add sales tax to an Oracle invoice</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u="none" strike="noStrike">
                          <a:effectLst/>
                          <a:latin typeface="+mn-lt"/>
                        </a:rPr>
                        <a:t>Controller's Office</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Accounts Receivable</a:t>
                      </a:r>
                      <a:endParaRPr lang="en-US" sz="14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4253668921"/>
                  </a:ext>
                </a:extLst>
              </a:tr>
              <a:tr h="440767">
                <a:tc>
                  <a:txBody>
                    <a:bodyPr/>
                    <a:lstStyle/>
                    <a:p>
                      <a:pPr algn="l" fontAlgn="ctr"/>
                      <a:r>
                        <a:rPr lang="en-US" sz="1400" u="none" strike="noStrike">
                          <a:effectLst/>
                          <a:latin typeface="+mn-lt"/>
                        </a:rPr>
                        <a:t>3. Invoicing</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KB0044505</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sng" strike="noStrike" dirty="0">
                          <a:effectLst/>
                          <a:latin typeface="+mn-lt"/>
                          <a:hlinkClick r:id="rId5"/>
                        </a:rPr>
                        <a:t>How to edit or delete (zero out) an invoice in Oracle Accounts Receivable</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u="none" strike="noStrike">
                          <a:effectLst/>
                          <a:latin typeface="+mn-lt"/>
                        </a:rPr>
                        <a:t>Controller's Office</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Accounts Receivable</a:t>
                      </a:r>
                      <a:endParaRPr lang="en-US" sz="14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613624265"/>
                  </a:ext>
                </a:extLst>
              </a:tr>
              <a:tr h="440767">
                <a:tc>
                  <a:txBody>
                    <a:bodyPr/>
                    <a:lstStyle/>
                    <a:p>
                      <a:pPr algn="l" fontAlgn="ctr"/>
                      <a:r>
                        <a:rPr lang="en-US" sz="1400" u="none" strike="noStrike">
                          <a:effectLst/>
                          <a:latin typeface="+mn-lt"/>
                        </a:rPr>
                        <a:t>3. Invoicing</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KB0044503</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sng" strike="noStrike" dirty="0">
                          <a:effectLst/>
                          <a:latin typeface="+mn-lt"/>
                          <a:hlinkClick r:id="rId6"/>
                        </a:rPr>
                        <a:t>How to print an invoice in Oracle Accounts Receivable</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u="none" strike="noStrike">
                          <a:effectLst/>
                          <a:latin typeface="+mn-lt"/>
                        </a:rPr>
                        <a:t>Controller's Office</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Accounts Receivable</a:t>
                      </a:r>
                      <a:endParaRPr lang="en-US" sz="14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353684052"/>
                  </a:ext>
                </a:extLst>
              </a:tr>
              <a:tr h="440767">
                <a:tc>
                  <a:txBody>
                    <a:bodyPr/>
                    <a:lstStyle/>
                    <a:p>
                      <a:pPr algn="l" fontAlgn="ctr"/>
                      <a:r>
                        <a:rPr lang="en-US" sz="1400" u="none" strike="noStrike">
                          <a:effectLst/>
                          <a:latin typeface="+mn-lt"/>
                        </a:rPr>
                        <a:t>3. Invoicing</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latin typeface="+mn-lt"/>
                        </a:rPr>
                        <a:t>KB0044499</a:t>
                      </a:r>
                      <a:endParaRPr lang="en-US" sz="1400" b="0" i="0" u="none" strike="noStrike">
                        <a:solidFill>
                          <a:srgbClr val="000000"/>
                        </a:solidFill>
                        <a:effectLst/>
                        <a:latin typeface="+mn-lt"/>
                      </a:endParaRPr>
                    </a:p>
                  </a:txBody>
                  <a:tcPr marL="9525" marR="9525" marT="9525" marB="0" anchor="ctr"/>
                </a:tc>
                <a:tc>
                  <a:txBody>
                    <a:bodyPr/>
                    <a:lstStyle/>
                    <a:p>
                      <a:pPr algn="l" fontAlgn="ctr"/>
                      <a:r>
                        <a:rPr lang="en-US" sz="1400" u="sng" strike="noStrike">
                          <a:effectLst/>
                          <a:latin typeface="+mn-lt"/>
                          <a:hlinkClick r:id="rId7"/>
                        </a:rPr>
                        <a:t>How to view an invoice in Oracle Accounts Receivable</a:t>
                      </a:r>
                      <a:endParaRPr lang="en-US" sz="1400" b="0" i="0" u="sng" strike="noStrike">
                        <a:solidFill>
                          <a:srgbClr val="467886"/>
                        </a:solidFill>
                        <a:effectLst/>
                        <a:latin typeface="+mn-lt"/>
                      </a:endParaRPr>
                    </a:p>
                  </a:txBody>
                  <a:tcPr marL="9525" marR="9525" marT="9525" marB="0" anchor="ctr"/>
                </a:tc>
                <a:tc>
                  <a:txBody>
                    <a:bodyPr/>
                    <a:lstStyle/>
                    <a:p>
                      <a:pPr algn="l" fontAlgn="ctr"/>
                      <a:r>
                        <a:rPr lang="en-US" sz="1400" u="none" strike="noStrike" dirty="0">
                          <a:effectLst/>
                          <a:latin typeface="+mn-lt"/>
                        </a:rPr>
                        <a:t>Controller's Office</a:t>
                      </a:r>
                      <a:endParaRPr lang="en-US" sz="1400" b="0"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latin typeface="+mn-lt"/>
                        </a:rPr>
                        <a:t>Accounts Receivable</a:t>
                      </a:r>
                      <a:endParaRPr lang="en-US"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289572701"/>
                  </a:ext>
                </a:extLst>
              </a:tr>
            </a:tbl>
          </a:graphicData>
        </a:graphic>
      </p:graphicFrame>
    </p:spTree>
    <p:extLst>
      <p:ext uri="{BB962C8B-B14F-4D97-AF65-F5344CB8AC3E}">
        <p14:creationId xmlns:p14="http://schemas.microsoft.com/office/powerpoint/2010/main" val="28532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D734-17CF-ECDC-7E63-CDAFCD9B18E1}"/>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2AE6C12D-C804-C350-B81D-883A16CB94D3}"/>
              </a:ext>
            </a:extLst>
          </p:cNvPr>
          <p:cNvSpPr>
            <a:spLocks noGrp="1"/>
          </p:cNvSpPr>
          <p:nvPr>
            <p:ph type="body" sz="quarter" idx="13"/>
          </p:nvPr>
        </p:nvSpPr>
        <p:spPr>
          <a:xfrm>
            <a:off x="0" y="5511801"/>
            <a:ext cx="12192000" cy="1401233"/>
          </a:xfrm>
        </p:spPr>
        <p:txBody>
          <a:bodyPr/>
          <a:lstStyle/>
          <a:p>
            <a:endParaRPr lang="en-US"/>
          </a:p>
        </p:txBody>
      </p:sp>
      <p:sp>
        <p:nvSpPr>
          <p:cNvPr id="4" name="Title 3">
            <a:extLst>
              <a:ext uri="{FF2B5EF4-FFF2-40B4-BE49-F238E27FC236}">
                <a16:creationId xmlns:a16="http://schemas.microsoft.com/office/drawing/2014/main" id="{65C10318-1207-AEDD-39AB-287C0492B8FA}"/>
              </a:ext>
            </a:extLst>
          </p:cNvPr>
          <p:cNvSpPr>
            <a:spLocks noGrp="1"/>
          </p:cNvSpPr>
          <p:nvPr>
            <p:ph type="title"/>
          </p:nvPr>
        </p:nvSpPr>
        <p:spPr>
          <a:xfrm>
            <a:off x="264584" y="862676"/>
            <a:ext cx="5672390" cy="803182"/>
          </a:xfrm>
        </p:spPr>
        <p:txBody>
          <a:bodyPr>
            <a:normAutofit fontScale="90000"/>
          </a:bodyPr>
          <a:lstStyle/>
          <a:p>
            <a:pPr>
              <a:lnSpc>
                <a:spcPct val="90000"/>
              </a:lnSpc>
            </a:pPr>
            <a:r>
              <a:rPr lang="en-US" sz="3000" dirty="0"/>
              <a:t>Knowledge Articles (with links)</a:t>
            </a:r>
          </a:p>
        </p:txBody>
      </p:sp>
      <p:graphicFrame>
        <p:nvGraphicFramePr>
          <p:cNvPr id="2" name="Table 1">
            <a:extLst>
              <a:ext uri="{FF2B5EF4-FFF2-40B4-BE49-F238E27FC236}">
                <a16:creationId xmlns:a16="http://schemas.microsoft.com/office/drawing/2014/main" id="{BBA8C2DB-90C0-8055-01E6-12BFF0C171CC}"/>
              </a:ext>
            </a:extLst>
          </p:cNvPr>
          <p:cNvGraphicFramePr>
            <a:graphicFrameLocks noGrp="1"/>
          </p:cNvGraphicFramePr>
          <p:nvPr>
            <p:extLst>
              <p:ext uri="{D42A27DB-BD31-4B8C-83A1-F6EECF244321}">
                <p14:modId xmlns:p14="http://schemas.microsoft.com/office/powerpoint/2010/main" val="2227010984"/>
              </p:ext>
            </p:extLst>
          </p:nvPr>
        </p:nvGraphicFramePr>
        <p:xfrm>
          <a:off x="264584" y="1665858"/>
          <a:ext cx="11662832" cy="2644602"/>
        </p:xfrm>
        <a:graphic>
          <a:graphicData uri="http://schemas.openxmlformats.org/drawingml/2006/table">
            <a:tbl>
              <a:tblPr>
                <a:tableStyleId>{5C22544A-7EE6-4342-B048-85BDC9FD1C3A}</a:tableStyleId>
              </a:tblPr>
              <a:tblGrid>
                <a:gridCol w="1297189">
                  <a:extLst>
                    <a:ext uri="{9D8B030D-6E8A-4147-A177-3AD203B41FA5}">
                      <a16:colId xmlns:a16="http://schemas.microsoft.com/office/drawing/2014/main" val="2622048045"/>
                    </a:ext>
                  </a:extLst>
                </a:gridCol>
                <a:gridCol w="1154815">
                  <a:extLst>
                    <a:ext uri="{9D8B030D-6E8A-4147-A177-3AD203B41FA5}">
                      <a16:colId xmlns:a16="http://schemas.microsoft.com/office/drawing/2014/main" val="2217110547"/>
                    </a:ext>
                  </a:extLst>
                </a:gridCol>
                <a:gridCol w="7118717">
                  <a:extLst>
                    <a:ext uri="{9D8B030D-6E8A-4147-A177-3AD203B41FA5}">
                      <a16:colId xmlns:a16="http://schemas.microsoft.com/office/drawing/2014/main" val="2142962460"/>
                    </a:ext>
                  </a:extLst>
                </a:gridCol>
                <a:gridCol w="1079671">
                  <a:extLst>
                    <a:ext uri="{9D8B030D-6E8A-4147-A177-3AD203B41FA5}">
                      <a16:colId xmlns:a16="http://schemas.microsoft.com/office/drawing/2014/main" val="3815138810"/>
                    </a:ext>
                  </a:extLst>
                </a:gridCol>
                <a:gridCol w="1012440">
                  <a:extLst>
                    <a:ext uri="{9D8B030D-6E8A-4147-A177-3AD203B41FA5}">
                      <a16:colId xmlns:a16="http://schemas.microsoft.com/office/drawing/2014/main" val="2514225601"/>
                    </a:ext>
                  </a:extLst>
                </a:gridCol>
              </a:tblGrid>
              <a:tr h="440767">
                <a:tc>
                  <a:txBody>
                    <a:bodyPr/>
                    <a:lstStyle/>
                    <a:p>
                      <a:pPr algn="l" fontAlgn="ctr"/>
                      <a:r>
                        <a:rPr lang="en-US" sz="1400" b="1" u="none" strike="noStrike" dirty="0">
                          <a:effectLst/>
                          <a:latin typeface="+mn-lt"/>
                        </a:rPr>
                        <a:t>Topic</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Number</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a:effectLst/>
                          <a:latin typeface="+mn-lt"/>
                        </a:rPr>
                        <a:t>Short description (title)</a:t>
                      </a:r>
                      <a:endParaRPr lang="en-US" sz="1400" b="1" i="0" u="none" strike="noStrike">
                        <a:solidFill>
                          <a:srgbClr val="FFFFFF"/>
                        </a:solidFill>
                        <a:effectLst/>
                        <a:latin typeface="+mn-lt"/>
                      </a:endParaRPr>
                    </a:p>
                  </a:txBody>
                  <a:tcPr marL="9525" marR="9525" marT="9525" marB="0" anchor="ctr"/>
                </a:tc>
                <a:tc>
                  <a:txBody>
                    <a:bodyPr/>
                    <a:lstStyle/>
                    <a:p>
                      <a:pPr algn="l" fontAlgn="ctr"/>
                      <a:r>
                        <a:rPr lang="en-US" sz="1400" b="1" u="none" strike="noStrike">
                          <a:effectLst/>
                          <a:latin typeface="+mn-lt"/>
                        </a:rPr>
                        <a:t>Knowledge base</a:t>
                      </a:r>
                      <a:endParaRPr lang="en-US" sz="1400" b="1" i="0" u="none" strike="noStrike">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Category</a:t>
                      </a:r>
                      <a:endParaRPr lang="en-US" sz="1400" b="1" i="0" u="none" strike="noStrike" dirty="0">
                        <a:solidFill>
                          <a:srgbClr val="FFFFFF"/>
                        </a:solidFill>
                        <a:effectLst/>
                        <a:latin typeface="+mn-lt"/>
                      </a:endParaRPr>
                    </a:p>
                  </a:txBody>
                  <a:tcPr marL="9525" marR="9525" marT="9525" marB="0" anchor="ctr"/>
                </a:tc>
                <a:extLst>
                  <a:ext uri="{0D108BD9-81ED-4DB2-BD59-A6C34878D82A}">
                    <a16:rowId xmlns:a16="http://schemas.microsoft.com/office/drawing/2014/main" val="3286638886"/>
                  </a:ext>
                </a:extLst>
              </a:tr>
              <a:tr h="440767">
                <a:tc>
                  <a:txBody>
                    <a:bodyPr/>
                    <a:lstStyle/>
                    <a:p>
                      <a:pPr algn="l" fontAlgn="ctr"/>
                      <a:r>
                        <a:rPr lang="en-US" sz="1400" b="0" i="0" u="none" strike="noStrike">
                          <a:solidFill>
                            <a:srgbClr val="000000"/>
                          </a:solidFill>
                          <a:effectLst/>
                          <a:latin typeface="+mn-lt"/>
                        </a:rPr>
                        <a:t>4. Adjustments to Invoices</a:t>
                      </a:r>
                    </a:p>
                  </a:txBody>
                  <a:tcPr marL="9525" marR="9525" marT="9525" marB="0" anchor="ctr"/>
                </a:tc>
                <a:tc>
                  <a:txBody>
                    <a:bodyPr/>
                    <a:lstStyle/>
                    <a:p>
                      <a:pPr algn="l" fontAlgn="ctr"/>
                      <a:r>
                        <a:rPr lang="en-US" sz="1400" b="0" i="0" u="none" strike="noStrike" dirty="0">
                          <a:solidFill>
                            <a:srgbClr val="000000"/>
                          </a:solidFill>
                          <a:effectLst/>
                          <a:latin typeface="+mn-lt"/>
                        </a:rPr>
                        <a:t>KB0044555</a:t>
                      </a:r>
                    </a:p>
                  </a:txBody>
                  <a:tcPr marL="9525" marR="9525" marT="9525" marB="0" anchor="ctr"/>
                </a:tc>
                <a:tc>
                  <a:txBody>
                    <a:bodyPr/>
                    <a:lstStyle/>
                    <a:p>
                      <a:pPr algn="l" fontAlgn="ctr"/>
                      <a:r>
                        <a:rPr lang="en-US" sz="1400" b="0" i="0" u="sng" strike="noStrike" dirty="0">
                          <a:solidFill>
                            <a:srgbClr val="467886"/>
                          </a:solidFill>
                          <a:effectLst/>
                          <a:latin typeface="+mn-lt"/>
                          <a:hlinkClick r:id="rId2"/>
                        </a:rPr>
                        <a:t>Which Oracle invoice adjustment request should I submit?</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b="0" i="0" u="none" strike="noStrike">
                          <a:solidFill>
                            <a:srgbClr val="000000"/>
                          </a:solidFill>
                          <a:effectLst/>
                          <a:latin typeface="+mn-lt"/>
                        </a:rPr>
                        <a:t>Controller's Office</a:t>
                      </a:r>
                    </a:p>
                  </a:txBody>
                  <a:tcPr marL="9525" marR="9525" marT="9525" marB="0" anchor="ctr"/>
                </a:tc>
                <a:tc>
                  <a:txBody>
                    <a:bodyPr/>
                    <a:lstStyle/>
                    <a:p>
                      <a:pPr algn="l" fontAlgn="ctr"/>
                      <a:r>
                        <a:rPr lang="en-US" sz="1400" b="0" i="0" u="none" strike="noStrike">
                          <a:solidFill>
                            <a:srgbClr val="000000"/>
                          </a:solidFill>
                          <a:effectLst/>
                          <a:latin typeface="+mn-lt"/>
                        </a:rPr>
                        <a:t>Accounts Receivable</a:t>
                      </a:r>
                    </a:p>
                  </a:txBody>
                  <a:tcPr marL="9525" marR="9525" marT="9525" marB="0" anchor="ctr"/>
                </a:tc>
                <a:extLst>
                  <a:ext uri="{0D108BD9-81ED-4DB2-BD59-A6C34878D82A}">
                    <a16:rowId xmlns:a16="http://schemas.microsoft.com/office/drawing/2014/main" val="3372033261"/>
                  </a:ext>
                </a:extLst>
              </a:tr>
              <a:tr h="440767">
                <a:tc>
                  <a:txBody>
                    <a:bodyPr/>
                    <a:lstStyle/>
                    <a:p>
                      <a:pPr algn="l" fontAlgn="ctr"/>
                      <a:r>
                        <a:rPr lang="en-US" sz="1400" b="0" i="0" u="none" strike="noStrike">
                          <a:solidFill>
                            <a:srgbClr val="000000"/>
                          </a:solidFill>
                          <a:effectLst/>
                          <a:latin typeface="+mn-lt"/>
                        </a:rPr>
                        <a:t>4. Adjustments to Invoices</a:t>
                      </a:r>
                    </a:p>
                  </a:txBody>
                  <a:tcPr marL="9525" marR="9525" marT="9525" marB="0" anchor="ctr"/>
                </a:tc>
                <a:tc>
                  <a:txBody>
                    <a:bodyPr/>
                    <a:lstStyle/>
                    <a:p>
                      <a:pPr algn="l" fontAlgn="ctr"/>
                      <a:r>
                        <a:rPr lang="en-US" sz="1400" b="0" i="0" u="none" strike="noStrike">
                          <a:solidFill>
                            <a:srgbClr val="000000"/>
                          </a:solidFill>
                          <a:effectLst/>
                          <a:latin typeface="+mn-lt"/>
                        </a:rPr>
                        <a:t>KB0044553</a:t>
                      </a:r>
                    </a:p>
                  </a:txBody>
                  <a:tcPr marL="9525" marR="9525" marT="9525" marB="0" anchor="ctr"/>
                </a:tc>
                <a:tc>
                  <a:txBody>
                    <a:bodyPr/>
                    <a:lstStyle/>
                    <a:p>
                      <a:pPr algn="l" fontAlgn="ctr"/>
                      <a:r>
                        <a:rPr lang="en-US" sz="1400" b="0" i="0" u="sng" strike="noStrike" dirty="0">
                          <a:solidFill>
                            <a:srgbClr val="467886"/>
                          </a:solidFill>
                          <a:effectLst/>
                          <a:latin typeface="+mn-lt"/>
                          <a:hlinkClick r:id="rId3"/>
                        </a:rPr>
                        <a:t>How to submit a credit memo request for an Oracle invoice</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b="0" i="0" u="none" strike="noStrike">
                          <a:solidFill>
                            <a:srgbClr val="000000"/>
                          </a:solidFill>
                          <a:effectLst/>
                          <a:latin typeface="+mn-lt"/>
                        </a:rPr>
                        <a:t>Controller's Office</a:t>
                      </a:r>
                    </a:p>
                  </a:txBody>
                  <a:tcPr marL="9525" marR="9525" marT="9525" marB="0" anchor="ctr"/>
                </a:tc>
                <a:tc>
                  <a:txBody>
                    <a:bodyPr/>
                    <a:lstStyle/>
                    <a:p>
                      <a:pPr algn="l" fontAlgn="ctr"/>
                      <a:r>
                        <a:rPr lang="en-US" sz="1400" b="0" i="0" u="none" strike="noStrike">
                          <a:solidFill>
                            <a:srgbClr val="000000"/>
                          </a:solidFill>
                          <a:effectLst/>
                          <a:latin typeface="+mn-lt"/>
                        </a:rPr>
                        <a:t>Accounts Receivable</a:t>
                      </a:r>
                    </a:p>
                  </a:txBody>
                  <a:tcPr marL="9525" marR="9525" marT="9525" marB="0" anchor="ctr"/>
                </a:tc>
                <a:extLst>
                  <a:ext uri="{0D108BD9-81ED-4DB2-BD59-A6C34878D82A}">
                    <a16:rowId xmlns:a16="http://schemas.microsoft.com/office/drawing/2014/main" val="1173921367"/>
                  </a:ext>
                </a:extLst>
              </a:tr>
              <a:tr h="440767">
                <a:tc>
                  <a:txBody>
                    <a:bodyPr/>
                    <a:lstStyle/>
                    <a:p>
                      <a:pPr algn="l" fontAlgn="ctr"/>
                      <a:r>
                        <a:rPr lang="en-US" sz="1400" b="0" i="0" u="none" strike="noStrike">
                          <a:solidFill>
                            <a:srgbClr val="000000"/>
                          </a:solidFill>
                          <a:effectLst/>
                          <a:latin typeface="+mn-lt"/>
                        </a:rPr>
                        <a:t>4. Adjustments to Invoices</a:t>
                      </a:r>
                    </a:p>
                  </a:txBody>
                  <a:tcPr marL="9525" marR="9525" marT="9525" marB="0" anchor="ctr"/>
                </a:tc>
                <a:tc>
                  <a:txBody>
                    <a:bodyPr/>
                    <a:lstStyle/>
                    <a:p>
                      <a:pPr algn="l" fontAlgn="ctr"/>
                      <a:r>
                        <a:rPr lang="en-US" sz="1400" b="0" i="0" u="none" strike="noStrike">
                          <a:solidFill>
                            <a:srgbClr val="000000"/>
                          </a:solidFill>
                          <a:effectLst/>
                          <a:latin typeface="+mn-lt"/>
                        </a:rPr>
                        <a:t>KB0044560</a:t>
                      </a:r>
                    </a:p>
                  </a:txBody>
                  <a:tcPr marL="9525" marR="9525" marT="9525" marB="0" anchor="ctr"/>
                </a:tc>
                <a:tc>
                  <a:txBody>
                    <a:bodyPr/>
                    <a:lstStyle/>
                    <a:p>
                      <a:pPr algn="l" fontAlgn="ctr"/>
                      <a:r>
                        <a:rPr lang="en-US" sz="1400" b="0" i="0" u="sng" strike="noStrike" dirty="0">
                          <a:solidFill>
                            <a:srgbClr val="467886"/>
                          </a:solidFill>
                          <a:effectLst/>
                          <a:latin typeface="+mn-lt"/>
                          <a:hlinkClick r:id="rId4"/>
                        </a:rPr>
                        <a:t>How to submit a small balance write off request for an Oracle invoice</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b="0" i="0" u="none" strike="noStrike">
                          <a:solidFill>
                            <a:srgbClr val="000000"/>
                          </a:solidFill>
                          <a:effectLst/>
                          <a:latin typeface="+mn-lt"/>
                        </a:rPr>
                        <a:t>Controller's Office</a:t>
                      </a:r>
                    </a:p>
                  </a:txBody>
                  <a:tcPr marL="9525" marR="9525" marT="9525" marB="0" anchor="ctr"/>
                </a:tc>
                <a:tc>
                  <a:txBody>
                    <a:bodyPr/>
                    <a:lstStyle/>
                    <a:p>
                      <a:pPr algn="l" fontAlgn="ctr"/>
                      <a:r>
                        <a:rPr lang="en-US" sz="1400" b="0" i="0" u="none" strike="noStrike">
                          <a:solidFill>
                            <a:srgbClr val="000000"/>
                          </a:solidFill>
                          <a:effectLst/>
                          <a:latin typeface="+mn-lt"/>
                        </a:rPr>
                        <a:t>Accounts Receivable</a:t>
                      </a:r>
                    </a:p>
                  </a:txBody>
                  <a:tcPr marL="9525" marR="9525" marT="9525" marB="0" anchor="ctr"/>
                </a:tc>
                <a:extLst>
                  <a:ext uri="{0D108BD9-81ED-4DB2-BD59-A6C34878D82A}">
                    <a16:rowId xmlns:a16="http://schemas.microsoft.com/office/drawing/2014/main" val="4253668921"/>
                  </a:ext>
                </a:extLst>
              </a:tr>
              <a:tr h="440767">
                <a:tc>
                  <a:txBody>
                    <a:bodyPr/>
                    <a:lstStyle/>
                    <a:p>
                      <a:pPr algn="l" fontAlgn="ctr"/>
                      <a:r>
                        <a:rPr lang="en-US" sz="1400" b="0" i="0" u="none" strike="noStrike">
                          <a:solidFill>
                            <a:srgbClr val="000000"/>
                          </a:solidFill>
                          <a:effectLst/>
                          <a:latin typeface="+mn-lt"/>
                        </a:rPr>
                        <a:t>4. Adjustments to Invoices</a:t>
                      </a:r>
                    </a:p>
                  </a:txBody>
                  <a:tcPr marL="9525" marR="9525" marT="9525" marB="0" anchor="ctr"/>
                </a:tc>
                <a:tc>
                  <a:txBody>
                    <a:bodyPr/>
                    <a:lstStyle/>
                    <a:p>
                      <a:pPr algn="l" fontAlgn="ctr"/>
                      <a:r>
                        <a:rPr lang="en-US" sz="1400" b="0" i="0" u="none" strike="noStrike">
                          <a:solidFill>
                            <a:srgbClr val="000000"/>
                          </a:solidFill>
                          <a:effectLst/>
                          <a:latin typeface="+mn-lt"/>
                        </a:rPr>
                        <a:t>KB0044559</a:t>
                      </a:r>
                    </a:p>
                  </a:txBody>
                  <a:tcPr marL="9525" marR="9525" marT="9525" marB="0" anchor="ctr"/>
                </a:tc>
                <a:tc>
                  <a:txBody>
                    <a:bodyPr/>
                    <a:lstStyle/>
                    <a:p>
                      <a:pPr algn="l" fontAlgn="ctr"/>
                      <a:r>
                        <a:rPr lang="en-US" sz="1400" b="0" i="0" u="sng" strike="noStrike" dirty="0">
                          <a:solidFill>
                            <a:srgbClr val="467886"/>
                          </a:solidFill>
                          <a:effectLst/>
                          <a:latin typeface="+mn-lt"/>
                          <a:hlinkClick r:id="rId5"/>
                        </a:rPr>
                        <a:t>How to submit a bank fee adjustment for an Oracle invoice</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b="0" i="0" u="none" strike="noStrike" dirty="0">
                          <a:solidFill>
                            <a:srgbClr val="000000"/>
                          </a:solidFill>
                          <a:effectLst/>
                          <a:latin typeface="+mn-lt"/>
                        </a:rPr>
                        <a:t>Controller's Office</a:t>
                      </a:r>
                    </a:p>
                  </a:txBody>
                  <a:tcPr marL="9525" marR="9525" marT="9525" marB="0" anchor="ctr"/>
                </a:tc>
                <a:tc>
                  <a:txBody>
                    <a:bodyPr/>
                    <a:lstStyle/>
                    <a:p>
                      <a:pPr algn="l" fontAlgn="ctr"/>
                      <a:r>
                        <a:rPr lang="en-US" sz="1400" b="0" i="0" u="none" strike="noStrike">
                          <a:solidFill>
                            <a:srgbClr val="000000"/>
                          </a:solidFill>
                          <a:effectLst/>
                          <a:latin typeface="+mn-lt"/>
                        </a:rPr>
                        <a:t>Accounts Receivable</a:t>
                      </a:r>
                    </a:p>
                  </a:txBody>
                  <a:tcPr marL="9525" marR="9525" marT="9525" marB="0" anchor="ctr"/>
                </a:tc>
                <a:extLst>
                  <a:ext uri="{0D108BD9-81ED-4DB2-BD59-A6C34878D82A}">
                    <a16:rowId xmlns:a16="http://schemas.microsoft.com/office/drawing/2014/main" val="3613624265"/>
                  </a:ext>
                </a:extLst>
              </a:tr>
              <a:tr h="440767">
                <a:tc>
                  <a:txBody>
                    <a:bodyPr/>
                    <a:lstStyle/>
                    <a:p>
                      <a:pPr algn="l" fontAlgn="ctr"/>
                      <a:r>
                        <a:rPr lang="en-US" sz="1400" b="0" i="0" u="none" strike="noStrike">
                          <a:solidFill>
                            <a:srgbClr val="000000"/>
                          </a:solidFill>
                          <a:effectLst/>
                          <a:latin typeface="+mn-lt"/>
                        </a:rPr>
                        <a:t>4. Adjustments to Invoices</a:t>
                      </a:r>
                    </a:p>
                  </a:txBody>
                  <a:tcPr marL="9525" marR="9525" marT="9525" marB="0" anchor="ctr"/>
                </a:tc>
                <a:tc>
                  <a:txBody>
                    <a:bodyPr/>
                    <a:lstStyle/>
                    <a:p>
                      <a:pPr algn="l" fontAlgn="ctr"/>
                      <a:r>
                        <a:rPr lang="en-US" sz="1400" b="0" i="0" u="none" strike="noStrike">
                          <a:solidFill>
                            <a:srgbClr val="000000"/>
                          </a:solidFill>
                          <a:effectLst/>
                          <a:latin typeface="+mn-lt"/>
                        </a:rPr>
                        <a:t>KB0044565</a:t>
                      </a:r>
                    </a:p>
                  </a:txBody>
                  <a:tcPr marL="9525" marR="9525" marT="9525" marB="0" anchor="ctr"/>
                </a:tc>
                <a:tc>
                  <a:txBody>
                    <a:bodyPr/>
                    <a:lstStyle/>
                    <a:p>
                      <a:pPr algn="l" fontAlgn="ctr"/>
                      <a:r>
                        <a:rPr lang="en-US" sz="1400" b="0" i="0" u="sng" strike="noStrike" dirty="0">
                          <a:solidFill>
                            <a:srgbClr val="467886"/>
                          </a:solidFill>
                          <a:effectLst/>
                          <a:latin typeface="+mn-lt"/>
                          <a:hlinkClick r:id="rId6"/>
                        </a:rPr>
                        <a:t>How to submit a write off (bad debt) request for Oracle invoices</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b="0" i="0" u="none" strike="noStrike" dirty="0">
                          <a:solidFill>
                            <a:srgbClr val="000000"/>
                          </a:solidFill>
                          <a:effectLst/>
                          <a:latin typeface="+mn-lt"/>
                        </a:rPr>
                        <a:t>Controller's Office</a:t>
                      </a:r>
                    </a:p>
                  </a:txBody>
                  <a:tcPr marL="9525" marR="9525" marT="9525" marB="0" anchor="ctr"/>
                </a:tc>
                <a:tc>
                  <a:txBody>
                    <a:bodyPr/>
                    <a:lstStyle/>
                    <a:p>
                      <a:pPr algn="l" fontAlgn="ctr"/>
                      <a:r>
                        <a:rPr lang="en-US" sz="1400" b="0" i="0" u="none" strike="noStrike" dirty="0">
                          <a:solidFill>
                            <a:srgbClr val="000000"/>
                          </a:solidFill>
                          <a:effectLst/>
                          <a:latin typeface="+mn-lt"/>
                        </a:rPr>
                        <a:t>Accounts Receivable</a:t>
                      </a:r>
                    </a:p>
                  </a:txBody>
                  <a:tcPr marL="9525" marR="9525" marT="9525" marB="0" anchor="ctr"/>
                </a:tc>
                <a:extLst>
                  <a:ext uri="{0D108BD9-81ED-4DB2-BD59-A6C34878D82A}">
                    <a16:rowId xmlns:a16="http://schemas.microsoft.com/office/drawing/2014/main" val="2353684052"/>
                  </a:ext>
                </a:extLst>
              </a:tr>
            </a:tbl>
          </a:graphicData>
        </a:graphic>
      </p:graphicFrame>
    </p:spTree>
    <p:extLst>
      <p:ext uri="{BB962C8B-B14F-4D97-AF65-F5344CB8AC3E}">
        <p14:creationId xmlns:p14="http://schemas.microsoft.com/office/powerpoint/2010/main" val="1587998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58F5D-4C0E-D6DE-34B6-BDDE96046CC4}"/>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D011F74C-C54F-4323-CAAE-804694087FCF}"/>
              </a:ext>
            </a:extLst>
          </p:cNvPr>
          <p:cNvSpPr>
            <a:spLocks noGrp="1"/>
          </p:cNvSpPr>
          <p:nvPr>
            <p:ph type="body" sz="quarter" idx="13"/>
          </p:nvPr>
        </p:nvSpPr>
        <p:spPr>
          <a:xfrm>
            <a:off x="0" y="5511801"/>
            <a:ext cx="12192000" cy="1401233"/>
          </a:xfrm>
        </p:spPr>
        <p:txBody>
          <a:bodyPr/>
          <a:lstStyle/>
          <a:p>
            <a:endParaRPr lang="en-US"/>
          </a:p>
        </p:txBody>
      </p:sp>
      <p:sp>
        <p:nvSpPr>
          <p:cNvPr id="4" name="Title 3">
            <a:extLst>
              <a:ext uri="{FF2B5EF4-FFF2-40B4-BE49-F238E27FC236}">
                <a16:creationId xmlns:a16="http://schemas.microsoft.com/office/drawing/2014/main" id="{C8F1ED99-92EB-0D35-26D0-16178DF750ED}"/>
              </a:ext>
            </a:extLst>
          </p:cNvPr>
          <p:cNvSpPr>
            <a:spLocks noGrp="1"/>
          </p:cNvSpPr>
          <p:nvPr>
            <p:ph type="title"/>
          </p:nvPr>
        </p:nvSpPr>
        <p:spPr>
          <a:xfrm>
            <a:off x="264584" y="862676"/>
            <a:ext cx="5672390" cy="803182"/>
          </a:xfrm>
        </p:spPr>
        <p:txBody>
          <a:bodyPr>
            <a:normAutofit fontScale="90000"/>
          </a:bodyPr>
          <a:lstStyle/>
          <a:p>
            <a:pPr>
              <a:lnSpc>
                <a:spcPct val="90000"/>
              </a:lnSpc>
            </a:pPr>
            <a:r>
              <a:rPr lang="en-US" sz="3000" dirty="0"/>
              <a:t>Knowledge Articles (with links)</a:t>
            </a:r>
          </a:p>
        </p:txBody>
      </p:sp>
      <p:graphicFrame>
        <p:nvGraphicFramePr>
          <p:cNvPr id="2" name="Table 1">
            <a:extLst>
              <a:ext uri="{FF2B5EF4-FFF2-40B4-BE49-F238E27FC236}">
                <a16:creationId xmlns:a16="http://schemas.microsoft.com/office/drawing/2014/main" id="{6A449926-98B5-A625-DFDC-5470DE8CC138}"/>
              </a:ext>
            </a:extLst>
          </p:cNvPr>
          <p:cNvGraphicFramePr>
            <a:graphicFrameLocks noGrp="1"/>
          </p:cNvGraphicFramePr>
          <p:nvPr>
            <p:extLst>
              <p:ext uri="{D42A27DB-BD31-4B8C-83A1-F6EECF244321}">
                <p14:modId xmlns:p14="http://schemas.microsoft.com/office/powerpoint/2010/main" val="1109433790"/>
              </p:ext>
            </p:extLst>
          </p:nvPr>
        </p:nvGraphicFramePr>
        <p:xfrm>
          <a:off x="264584" y="1665858"/>
          <a:ext cx="11662832" cy="881534"/>
        </p:xfrm>
        <a:graphic>
          <a:graphicData uri="http://schemas.openxmlformats.org/drawingml/2006/table">
            <a:tbl>
              <a:tblPr>
                <a:tableStyleId>{5C22544A-7EE6-4342-B048-85BDC9FD1C3A}</a:tableStyleId>
              </a:tblPr>
              <a:tblGrid>
                <a:gridCol w="1297189">
                  <a:extLst>
                    <a:ext uri="{9D8B030D-6E8A-4147-A177-3AD203B41FA5}">
                      <a16:colId xmlns:a16="http://schemas.microsoft.com/office/drawing/2014/main" val="2622048045"/>
                    </a:ext>
                  </a:extLst>
                </a:gridCol>
                <a:gridCol w="1154815">
                  <a:extLst>
                    <a:ext uri="{9D8B030D-6E8A-4147-A177-3AD203B41FA5}">
                      <a16:colId xmlns:a16="http://schemas.microsoft.com/office/drawing/2014/main" val="2217110547"/>
                    </a:ext>
                  </a:extLst>
                </a:gridCol>
                <a:gridCol w="7118717">
                  <a:extLst>
                    <a:ext uri="{9D8B030D-6E8A-4147-A177-3AD203B41FA5}">
                      <a16:colId xmlns:a16="http://schemas.microsoft.com/office/drawing/2014/main" val="2142962460"/>
                    </a:ext>
                  </a:extLst>
                </a:gridCol>
                <a:gridCol w="1079671">
                  <a:extLst>
                    <a:ext uri="{9D8B030D-6E8A-4147-A177-3AD203B41FA5}">
                      <a16:colId xmlns:a16="http://schemas.microsoft.com/office/drawing/2014/main" val="3815138810"/>
                    </a:ext>
                  </a:extLst>
                </a:gridCol>
                <a:gridCol w="1012440">
                  <a:extLst>
                    <a:ext uri="{9D8B030D-6E8A-4147-A177-3AD203B41FA5}">
                      <a16:colId xmlns:a16="http://schemas.microsoft.com/office/drawing/2014/main" val="2514225601"/>
                    </a:ext>
                  </a:extLst>
                </a:gridCol>
              </a:tblGrid>
              <a:tr h="440767">
                <a:tc>
                  <a:txBody>
                    <a:bodyPr/>
                    <a:lstStyle/>
                    <a:p>
                      <a:pPr algn="l" fontAlgn="ctr"/>
                      <a:r>
                        <a:rPr lang="en-US" sz="1400" b="1" u="none" strike="noStrike" dirty="0">
                          <a:effectLst/>
                          <a:latin typeface="+mn-lt"/>
                        </a:rPr>
                        <a:t>Topic</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Number</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Short description (title)</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Knowledge base</a:t>
                      </a:r>
                      <a:endParaRPr lang="en-US" sz="1400" b="1" i="0" u="none" strike="noStrike" dirty="0">
                        <a:solidFill>
                          <a:srgbClr val="FFFFFF"/>
                        </a:solidFill>
                        <a:effectLst/>
                        <a:latin typeface="+mn-lt"/>
                      </a:endParaRPr>
                    </a:p>
                  </a:txBody>
                  <a:tcPr marL="9525" marR="9525" marT="9525" marB="0" anchor="ctr"/>
                </a:tc>
                <a:tc>
                  <a:txBody>
                    <a:bodyPr/>
                    <a:lstStyle/>
                    <a:p>
                      <a:pPr algn="l" fontAlgn="ctr"/>
                      <a:r>
                        <a:rPr lang="en-US" sz="1400" b="1" u="none" strike="noStrike" dirty="0">
                          <a:effectLst/>
                          <a:latin typeface="+mn-lt"/>
                        </a:rPr>
                        <a:t>Category</a:t>
                      </a:r>
                      <a:endParaRPr lang="en-US" sz="1400" b="1" i="0" u="none" strike="noStrike" dirty="0">
                        <a:solidFill>
                          <a:srgbClr val="FFFFFF"/>
                        </a:solidFill>
                        <a:effectLst/>
                        <a:latin typeface="+mn-lt"/>
                      </a:endParaRPr>
                    </a:p>
                  </a:txBody>
                  <a:tcPr marL="9525" marR="9525" marT="9525" marB="0" anchor="ctr"/>
                </a:tc>
                <a:extLst>
                  <a:ext uri="{0D108BD9-81ED-4DB2-BD59-A6C34878D82A}">
                    <a16:rowId xmlns:a16="http://schemas.microsoft.com/office/drawing/2014/main" val="3286638886"/>
                  </a:ext>
                </a:extLst>
              </a:tr>
              <a:tr h="440767">
                <a:tc>
                  <a:txBody>
                    <a:bodyPr/>
                    <a:lstStyle/>
                    <a:p>
                      <a:pPr algn="l" fontAlgn="ctr"/>
                      <a:r>
                        <a:rPr lang="en-US" sz="1400" b="0" i="0" u="none" strike="noStrike">
                          <a:solidFill>
                            <a:srgbClr val="000000"/>
                          </a:solidFill>
                          <a:effectLst/>
                          <a:latin typeface="+mn-lt"/>
                        </a:rPr>
                        <a:t>5. Refunds</a:t>
                      </a:r>
                    </a:p>
                  </a:txBody>
                  <a:tcPr marL="9525" marR="9525" marT="9525" marB="0" anchor="ctr"/>
                </a:tc>
                <a:tc>
                  <a:txBody>
                    <a:bodyPr/>
                    <a:lstStyle/>
                    <a:p>
                      <a:pPr algn="l" fontAlgn="ctr"/>
                      <a:r>
                        <a:rPr lang="en-US" sz="1400" b="0" i="0" u="none" strike="noStrike">
                          <a:solidFill>
                            <a:srgbClr val="000000"/>
                          </a:solidFill>
                          <a:effectLst/>
                          <a:latin typeface="+mn-lt"/>
                        </a:rPr>
                        <a:t>KB0044579</a:t>
                      </a:r>
                    </a:p>
                  </a:txBody>
                  <a:tcPr marL="9525" marR="9525" marT="9525" marB="0" anchor="ctr"/>
                </a:tc>
                <a:tc>
                  <a:txBody>
                    <a:bodyPr/>
                    <a:lstStyle/>
                    <a:p>
                      <a:pPr algn="l" fontAlgn="ctr"/>
                      <a:r>
                        <a:rPr lang="en-US" sz="1400" b="0" i="0" u="sng" strike="noStrike" dirty="0">
                          <a:solidFill>
                            <a:srgbClr val="467886"/>
                          </a:solidFill>
                          <a:effectLst/>
                          <a:latin typeface="+mn-lt"/>
                          <a:hlinkClick r:id="rId2"/>
                        </a:rPr>
                        <a:t>How to request a refund for an overpaid customer (Oracle AR)</a:t>
                      </a:r>
                      <a:endParaRPr lang="en-US" sz="1400" b="0" i="0" u="sng" strike="noStrike" dirty="0">
                        <a:solidFill>
                          <a:srgbClr val="467886"/>
                        </a:solidFill>
                        <a:effectLst/>
                        <a:latin typeface="+mn-lt"/>
                      </a:endParaRPr>
                    </a:p>
                  </a:txBody>
                  <a:tcPr marL="9525" marR="9525" marT="9525" marB="0" anchor="ctr"/>
                </a:tc>
                <a:tc>
                  <a:txBody>
                    <a:bodyPr/>
                    <a:lstStyle/>
                    <a:p>
                      <a:pPr algn="l" fontAlgn="ctr"/>
                      <a:r>
                        <a:rPr lang="en-US" sz="1400" b="0" i="0" u="none" strike="noStrike" dirty="0">
                          <a:solidFill>
                            <a:srgbClr val="000000"/>
                          </a:solidFill>
                          <a:effectLst/>
                          <a:latin typeface="+mn-lt"/>
                        </a:rPr>
                        <a:t>Controller's Office</a:t>
                      </a:r>
                    </a:p>
                  </a:txBody>
                  <a:tcPr marL="9525" marR="9525" marT="9525" marB="0" anchor="ctr"/>
                </a:tc>
                <a:tc>
                  <a:txBody>
                    <a:bodyPr/>
                    <a:lstStyle/>
                    <a:p>
                      <a:pPr algn="l" fontAlgn="ctr"/>
                      <a:r>
                        <a:rPr lang="en-US" sz="1400" b="0" i="0" u="none" strike="noStrike" dirty="0">
                          <a:solidFill>
                            <a:srgbClr val="000000"/>
                          </a:solidFill>
                          <a:effectLst/>
                          <a:latin typeface="+mn-lt"/>
                        </a:rPr>
                        <a:t>Accounts Receivable</a:t>
                      </a:r>
                    </a:p>
                  </a:txBody>
                  <a:tcPr marL="9525" marR="9525" marT="9525" marB="0" anchor="ctr"/>
                </a:tc>
                <a:extLst>
                  <a:ext uri="{0D108BD9-81ED-4DB2-BD59-A6C34878D82A}">
                    <a16:rowId xmlns:a16="http://schemas.microsoft.com/office/drawing/2014/main" val="3372033261"/>
                  </a:ext>
                </a:extLst>
              </a:tr>
            </a:tbl>
          </a:graphicData>
        </a:graphic>
      </p:graphicFrame>
    </p:spTree>
    <p:extLst>
      <p:ext uri="{BB962C8B-B14F-4D97-AF65-F5344CB8AC3E}">
        <p14:creationId xmlns:p14="http://schemas.microsoft.com/office/powerpoint/2010/main" val="200875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C15F-E90D-9BE9-7EE4-A3C45D83CED6}"/>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BF2D52EB-B5D0-0578-5D57-481D239208BF}"/>
              </a:ext>
            </a:extLst>
          </p:cNvPr>
          <p:cNvSpPr>
            <a:spLocks noGrp="1"/>
          </p:cNvSpPr>
          <p:nvPr>
            <p:ph type="body" sz="quarter" idx="13"/>
          </p:nvPr>
        </p:nvSpPr>
        <p:spPr>
          <a:xfrm>
            <a:off x="0" y="5511801"/>
            <a:ext cx="12192000" cy="1401233"/>
          </a:xfrm>
        </p:spPr>
        <p:txBody>
          <a:bodyPr/>
          <a:lstStyle/>
          <a:p>
            <a:endParaRPr lang="en-US"/>
          </a:p>
        </p:txBody>
      </p:sp>
      <p:sp>
        <p:nvSpPr>
          <p:cNvPr id="4" name="Title 3">
            <a:extLst>
              <a:ext uri="{FF2B5EF4-FFF2-40B4-BE49-F238E27FC236}">
                <a16:creationId xmlns:a16="http://schemas.microsoft.com/office/drawing/2014/main" id="{5C56E676-3AF9-A0D2-D5E3-D876123B857B}"/>
              </a:ext>
            </a:extLst>
          </p:cNvPr>
          <p:cNvSpPr>
            <a:spLocks noGrp="1"/>
          </p:cNvSpPr>
          <p:nvPr>
            <p:ph type="title"/>
          </p:nvPr>
        </p:nvSpPr>
        <p:spPr>
          <a:xfrm>
            <a:off x="264584" y="862676"/>
            <a:ext cx="5672390" cy="803182"/>
          </a:xfrm>
        </p:spPr>
        <p:txBody>
          <a:bodyPr>
            <a:normAutofit/>
          </a:bodyPr>
          <a:lstStyle/>
          <a:p>
            <a:pPr>
              <a:lnSpc>
                <a:spcPct val="90000"/>
              </a:lnSpc>
            </a:pPr>
            <a:r>
              <a:rPr lang="en-US" sz="3000" dirty="0"/>
              <a:t>1</a:t>
            </a:r>
            <a:r>
              <a:rPr lang="en-US" sz="3000" baseline="30000" dirty="0"/>
              <a:t>st</a:t>
            </a:r>
            <a:r>
              <a:rPr lang="en-US" sz="3000" dirty="0"/>
              <a:t> Demo - </a:t>
            </a:r>
            <a:r>
              <a:rPr lang="en-US" sz="3000" dirty="0">
                <a:hlinkClick r:id="rId3"/>
              </a:rPr>
              <a:t>https://help.rit.edu/</a:t>
            </a:r>
            <a:r>
              <a:rPr lang="en-US" sz="3000" dirty="0"/>
              <a:t> </a:t>
            </a:r>
          </a:p>
        </p:txBody>
      </p:sp>
      <p:pic>
        <p:nvPicPr>
          <p:cNvPr id="7" name="Picture 6">
            <a:extLst>
              <a:ext uri="{FF2B5EF4-FFF2-40B4-BE49-F238E27FC236}">
                <a16:creationId xmlns:a16="http://schemas.microsoft.com/office/drawing/2014/main" id="{A7B89FC4-527F-49BB-AC52-33B5EBC6E261}"/>
              </a:ext>
            </a:extLst>
          </p:cNvPr>
          <p:cNvPicPr>
            <a:picLocks noChangeAspect="1"/>
          </p:cNvPicPr>
          <p:nvPr/>
        </p:nvPicPr>
        <p:blipFill>
          <a:blip r:embed="rId4"/>
          <a:stretch>
            <a:fillRect/>
          </a:stretch>
        </p:blipFill>
        <p:spPr>
          <a:xfrm>
            <a:off x="2970403" y="1532185"/>
            <a:ext cx="5933142" cy="3793629"/>
          </a:xfrm>
          <a:prstGeom prst="rect">
            <a:avLst/>
          </a:prstGeom>
          <a:ln>
            <a:solidFill>
              <a:schemeClr val="accent1"/>
            </a:solidFill>
          </a:ln>
        </p:spPr>
      </p:pic>
    </p:spTree>
    <p:extLst>
      <p:ext uri="{BB962C8B-B14F-4D97-AF65-F5344CB8AC3E}">
        <p14:creationId xmlns:p14="http://schemas.microsoft.com/office/powerpoint/2010/main" val="97309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623E3-FDE7-10E4-0EE4-3D5272B9621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9AAF081-A69E-B52D-354D-0C1ABD2C4EFE}"/>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2D62539F-9062-57BB-3CCF-5224945C783D}"/>
              </a:ext>
            </a:extLst>
          </p:cNvPr>
          <p:cNvSpPr>
            <a:spLocks noGrp="1"/>
          </p:cNvSpPr>
          <p:nvPr>
            <p:ph type="title"/>
          </p:nvPr>
        </p:nvSpPr>
        <p:spPr/>
        <p:txBody>
          <a:bodyPr/>
          <a:lstStyle/>
          <a:p>
            <a:r>
              <a:rPr lang="en-US" sz="4800" i="1" dirty="0">
                <a:solidFill>
                  <a:srgbClr val="E46102"/>
                </a:solidFill>
              </a:rPr>
              <a:t>*New Process*</a:t>
            </a:r>
            <a:br>
              <a:rPr lang="en-US" sz="4800" dirty="0"/>
            </a:br>
            <a:r>
              <a:rPr lang="en-US" sz="4800" dirty="0"/>
              <a:t>AR Adjustment Forms</a:t>
            </a:r>
          </a:p>
        </p:txBody>
      </p:sp>
    </p:spTree>
    <p:extLst>
      <p:ext uri="{BB962C8B-B14F-4D97-AF65-F5344CB8AC3E}">
        <p14:creationId xmlns:p14="http://schemas.microsoft.com/office/powerpoint/2010/main" val="9580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a:xfrm>
            <a:off x="272085" y="1744225"/>
            <a:ext cx="6580891" cy="3767575"/>
          </a:xfrm>
        </p:spPr>
        <p:txBody>
          <a:bodyPr/>
          <a:lstStyle/>
          <a:p>
            <a:r>
              <a:rPr lang="en-US" sz="2400" dirty="0"/>
              <a:t>AR is no longer accepting the PDF “AR Adjustment Form”</a:t>
            </a:r>
          </a:p>
          <a:p>
            <a:r>
              <a:rPr lang="en-US" sz="2400" dirty="0"/>
              <a:t>All requests for credit memos or write offs against Oracle invoices will now need to be routed through the RSC requests</a:t>
            </a:r>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a:t>What Changed?</a:t>
            </a:r>
          </a:p>
        </p:txBody>
      </p:sp>
      <p:pic>
        <p:nvPicPr>
          <p:cNvPr id="3" name="Picture 2">
            <a:extLst>
              <a:ext uri="{FF2B5EF4-FFF2-40B4-BE49-F238E27FC236}">
                <a16:creationId xmlns:a16="http://schemas.microsoft.com/office/drawing/2014/main" id="{7F32CB7A-211B-1625-064C-BC6AD963E3E5}"/>
              </a:ext>
            </a:extLst>
          </p:cNvPr>
          <p:cNvPicPr>
            <a:picLocks noChangeAspect="1"/>
          </p:cNvPicPr>
          <p:nvPr/>
        </p:nvPicPr>
        <p:blipFill>
          <a:blip r:embed="rId3"/>
          <a:stretch>
            <a:fillRect/>
          </a:stretch>
        </p:blipFill>
        <p:spPr>
          <a:xfrm rot="598701">
            <a:off x="8195494" y="1189885"/>
            <a:ext cx="2989485" cy="3645001"/>
          </a:xfrm>
          <a:prstGeom prst="rect">
            <a:avLst/>
          </a:prstGeom>
          <a:ln>
            <a:solidFill>
              <a:schemeClr val="accent1"/>
            </a:solidFill>
          </a:ln>
        </p:spPr>
      </p:pic>
    </p:spTree>
    <p:extLst>
      <p:ext uri="{BB962C8B-B14F-4D97-AF65-F5344CB8AC3E}">
        <p14:creationId xmlns:p14="http://schemas.microsoft.com/office/powerpoint/2010/main" val="107327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DED02-0561-4C3F-9789-00B66E719AD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4E20671-7CDC-8819-C73D-6AD4F7D47AEE}"/>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DC269C52-45BD-4533-F584-84C52503AD83}"/>
              </a:ext>
            </a:extLst>
          </p:cNvPr>
          <p:cNvSpPr>
            <a:spLocks noGrp="1"/>
          </p:cNvSpPr>
          <p:nvPr>
            <p:ph type="title"/>
          </p:nvPr>
        </p:nvSpPr>
        <p:spPr/>
        <p:txBody>
          <a:bodyPr/>
          <a:lstStyle/>
          <a:p>
            <a:r>
              <a:rPr lang="en-US" dirty="0"/>
              <a:t>Adjustments Refresher</a:t>
            </a:r>
          </a:p>
        </p:txBody>
      </p:sp>
      <p:graphicFrame>
        <p:nvGraphicFramePr>
          <p:cNvPr id="5" name="Table 4">
            <a:extLst>
              <a:ext uri="{FF2B5EF4-FFF2-40B4-BE49-F238E27FC236}">
                <a16:creationId xmlns:a16="http://schemas.microsoft.com/office/drawing/2014/main" id="{8967856F-E5BE-DAD7-7357-6FD152FC7409}"/>
              </a:ext>
            </a:extLst>
          </p:cNvPr>
          <p:cNvGraphicFramePr>
            <a:graphicFrameLocks noGrp="1"/>
          </p:cNvGraphicFramePr>
          <p:nvPr>
            <p:extLst>
              <p:ext uri="{D42A27DB-BD31-4B8C-83A1-F6EECF244321}">
                <p14:modId xmlns:p14="http://schemas.microsoft.com/office/powerpoint/2010/main" val="34420218"/>
              </p:ext>
            </p:extLst>
          </p:nvPr>
        </p:nvGraphicFramePr>
        <p:xfrm>
          <a:off x="1981200" y="1983118"/>
          <a:ext cx="8229600" cy="3200400"/>
        </p:xfrm>
        <a:graphic>
          <a:graphicData uri="http://schemas.openxmlformats.org/drawingml/2006/table">
            <a:tbl>
              <a:tblPr firstRow="1" bandRow="1">
                <a:tableStyleId>{69CF1AB2-1976-4502-BF36-3FF5EA218861}</a:tableStyleId>
              </a:tblPr>
              <a:tblGrid>
                <a:gridCol w="8229600">
                  <a:extLst>
                    <a:ext uri="{9D8B030D-6E8A-4147-A177-3AD203B41FA5}">
                      <a16:colId xmlns:a16="http://schemas.microsoft.com/office/drawing/2014/main" val="1190488219"/>
                    </a:ext>
                  </a:extLst>
                </a:gridCol>
              </a:tblGrid>
              <a:tr h="1509620">
                <a:tc>
                  <a:txBody>
                    <a:bodyPr/>
                    <a:lstStyle/>
                    <a:p>
                      <a:pPr algn="l"/>
                      <a:r>
                        <a:rPr lang="en-US" sz="1600" dirty="0"/>
                        <a:t>Credit Memo: </a:t>
                      </a:r>
                      <a:r>
                        <a:rPr lang="en-US" sz="1600" b="0" dirty="0"/>
                        <a:t>This should be used when making a billing correction or the customer cancelled all/part of the order/service. The credit memo will reverse the adjustment amount back to the Revenue GL account used on the original invoice created.</a:t>
                      </a:r>
                    </a:p>
                  </a:txBody>
                  <a:tcPr/>
                </a:tc>
                <a:extLst>
                  <a:ext uri="{0D108BD9-81ED-4DB2-BD59-A6C34878D82A}">
                    <a16:rowId xmlns:a16="http://schemas.microsoft.com/office/drawing/2014/main" val="261520453"/>
                  </a:ext>
                </a:extLst>
              </a:tr>
              <a:tr h="1690780">
                <a:tc>
                  <a:txBody>
                    <a:bodyPr/>
                    <a:lstStyle/>
                    <a:p>
                      <a:pPr algn="l"/>
                      <a:r>
                        <a:rPr lang="en-US" sz="1600" b="1" dirty="0"/>
                        <a:t>Small Balance Write Off: </a:t>
                      </a:r>
                      <a:r>
                        <a:rPr lang="en-US" sz="1600" dirty="0"/>
                        <a:t>This should be used when the customer short-pays the invoice, leaving an unpaid balance of $10.00 or less. Instead of asking the customer for an additional small payment, the unpaid portion is written off, clearing it from showing as an outstanding balance due. This adjustment does not hit the department that created the invoice (RIT absorbs this). </a:t>
                      </a:r>
                    </a:p>
                  </a:txBody>
                  <a:tcPr/>
                </a:tc>
                <a:extLst>
                  <a:ext uri="{0D108BD9-81ED-4DB2-BD59-A6C34878D82A}">
                    <a16:rowId xmlns:a16="http://schemas.microsoft.com/office/drawing/2014/main" val="2945140093"/>
                  </a:ext>
                </a:extLst>
              </a:tr>
            </a:tbl>
          </a:graphicData>
        </a:graphic>
      </p:graphicFrame>
    </p:spTree>
    <p:extLst>
      <p:ext uri="{BB962C8B-B14F-4D97-AF65-F5344CB8AC3E}">
        <p14:creationId xmlns:p14="http://schemas.microsoft.com/office/powerpoint/2010/main" val="2390876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A8491-5BE7-58F0-AD75-A56D7B21421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CD96A6D-F37C-B8B1-63C0-F18511605AB3}"/>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115074A2-D6BF-5E3E-A174-5D88019078E7}"/>
              </a:ext>
            </a:extLst>
          </p:cNvPr>
          <p:cNvSpPr>
            <a:spLocks noGrp="1"/>
          </p:cNvSpPr>
          <p:nvPr>
            <p:ph type="title"/>
          </p:nvPr>
        </p:nvSpPr>
        <p:spPr/>
        <p:txBody>
          <a:bodyPr/>
          <a:lstStyle/>
          <a:p>
            <a:r>
              <a:rPr lang="en-US" dirty="0"/>
              <a:t>Adjustments Refresher</a:t>
            </a:r>
          </a:p>
        </p:txBody>
      </p:sp>
      <p:graphicFrame>
        <p:nvGraphicFramePr>
          <p:cNvPr id="5" name="Table 4">
            <a:extLst>
              <a:ext uri="{FF2B5EF4-FFF2-40B4-BE49-F238E27FC236}">
                <a16:creationId xmlns:a16="http://schemas.microsoft.com/office/drawing/2014/main" id="{4E5E28B5-00AD-2F91-9788-85692C09E646}"/>
              </a:ext>
            </a:extLst>
          </p:cNvPr>
          <p:cNvGraphicFramePr>
            <a:graphicFrameLocks noGrp="1"/>
          </p:cNvGraphicFramePr>
          <p:nvPr>
            <p:extLst>
              <p:ext uri="{D42A27DB-BD31-4B8C-83A1-F6EECF244321}">
                <p14:modId xmlns:p14="http://schemas.microsoft.com/office/powerpoint/2010/main" val="970571485"/>
              </p:ext>
            </p:extLst>
          </p:nvPr>
        </p:nvGraphicFramePr>
        <p:xfrm>
          <a:off x="1981200" y="1975196"/>
          <a:ext cx="8229600" cy="3200400"/>
        </p:xfrm>
        <a:graphic>
          <a:graphicData uri="http://schemas.openxmlformats.org/drawingml/2006/table">
            <a:tbl>
              <a:tblPr firstRow="1" bandRow="1">
                <a:tableStyleId>{69CF1AB2-1976-4502-BF36-3FF5EA218861}</a:tableStyleId>
              </a:tblPr>
              <a:tblGrid>
                <a:gridCol w="8229600">
                  <a:extLst>
                    <a:ext uri="{9D8B030D-6E8A-4147-A177-3AD203B41FA5}">
                      <a16:colId xmlns:a16="http://schemas.microsoft.com/office/drawing/2014/main" val="3280406134"/>
                    </a:ext>
                  </a:extLst>
                </a:gridCol>
              </a:tblGrid>
              <a:tr h="1509620">
                <a:tc>
                  <a:txBody>
                    <a:bodyPr/>
                    <a:lstStyle/>
                    <a:p>
                      <a:pPr algn="l"/>
                      <a:r>
                        <a:rPr lang="en-US" sz="1600" dirty="0"/>
                        <a:t>Bank Fee Adjustment: </a:t>
                      </a:r>
                      <a:r>
                        <a:rPr lang="en-US" sz="1600" b="0" dirty="0"/>
                        <a:t>This should be used when a bank transaction fee has been deducted from the payment RIT received. This occurs frequently with payments from foreign customers. This adjustment will write off the unpaid portion, clearing it from showing as an outstanding balance due. This adjustment does not hit the department that created the invoice (RIT absorbs this). </a:t>
                      </a:r>
                    </a:p>
                  </a:txBody>
                  <a:tcPr/>
                </a:tc>
                <a:extLst>
                  <a:ext uri="{0D108BD9-81ED-4DB2-BD59-A6C34878D82A}">
                    <a16:rowId xmlns:a16="http://schemas.microsoft.com/office/drawing/2014/main" val="261520453"/>
                  </a:ext>
                </a:extLst>
              </a:tr>
              <a:tr h="1690780">
                <a:tc>
                  <a:txBody>
                    <a:bodyPr/>
                    <a:lstStyle/>
                    <a:p>
                      <a:pPr algn="l"/>
                      <a:r>
                        <a:rPr lang="en-US" sz="1600" b="1" dirty="0"/>
                        <a:t>Write Off (Bad Debt): </a:t>
                      </a:r>
                      <a:r>
                        <a:rPr lang="en-US" sz="1600" dirty="0"/>
                        <a:t>This adjustment should be used after collections efforts have been exhausted, and the balance is deemed uncollectible. A comprehensive summary of collections efforts is required. When the request is submitted, Accounts Receivable will review the information to determine if the balance can be sent to our outside collections agency for additional legal action. Any amount determined to be written off will be recorded to the department's bad debt expense account.</a:t>
                      </a:r>
                    </a:p>
                  </a:txBody>
                  <a:tcPr/>
                </a:tc>
                <a:extLst>
                  <a:ext uri="{0D108BD9-81ED-4DB2-BD59-A6C34878D82A}">
                    <a16:rowId xmlns:a16="http://schemas.microsoft.com/office/drawing/2014/main" val="2945140093"/>
                  </a:ext>
                </a:extLst>
              </a:tr>
            </a:tbl>
          </a:graphicData>
        </a:graphic>
      </p:graphicFrame>
    </p:spTree>
    <p:extLst>
      <p:ext uri="{BB962C8B-B14F-4D97-AF65-F5344CB8AC3E}">
        <p14:creationId xmlns:p14="http://schemas.microsoft.com/office/powerpoint/2010/main" val="420852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sz="2800" dirty="0"/>
              <a:t>Quick AR Overview</a:t>
            </a:r>
          </a:p>
          <a:p>
            <a:r>
              <a:rPr lang="en-US" sz="2800" dirty="0"/>
              <a:t>Questions for RSC vs AR Team</a:t>
            </a:r>
          </a:p>
          <a:p>
            <a:r>
              <a:rPr lang="en-US" sz="2800" dirty="0"/>
              <a:t>RSC Knowledge Articles</a:t>
            </a:r>
          </a:p>
          <a:p>
            <a:r>
              <a:rPr lang="en-US" sz="2800" dirty="0"/>
              <a:t>AR Adjustment Form – Process Change</a:t>
            </a:r>
          </a:p>
          <a:p>
            <a:endParaRPr lang="en-US" sz="2800" dirty="0"/>
          </a:p>
          <a:p>
            <a:pPr marL="0" indent="0">
              <a:buNone/>
            </a:pPr>
            <a:endParaRPr lang="en-US" sz="2800" dirty="0"/>
          </a:p>
          <a:p>
            <a:pPr marL="0" indent="0">
              <a:buNone/>
            </a:pPr>
            <a:r>
              <a:rPr lang="en-US" sz="2400" b="0" i="1" dirty="0"/>
              <a:t>I will provide a copy of the slide deck to this group after this presentation.</a:t>
            </a:r>
          </a:p>
          <a:p>
            <a:endParaRPr lang="en-US" sz="2800" dirty="0"/>
          </a:p>
          <a:p>
            <a:endParaRPr lang="en-US" dirty="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53837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6FECC-65C1-153B-DD68-C291AF470C83}"/>
            </a:ext>
          </a:extLst>
        </p:cNvPr>
        <p:cNvGrpSpPr/>
        <p:nvPr/>
      </p:nvGrpSpPr>
      <p:grpSpPr>
        <a:xfrm>
          <a:off x="0" y="0"/>
          <a:ext cx="0" cy="0"/>
          <a:chOff x="0" y="0"/>
          <a:chExt cx="0" cy="0"/>
        </a:xfrm>
      </p:grpSpPr>
      <p:sp>
        <p:nvSpPr>
          <p:cNvPr id="11" name="Text Placeholder 1">
            <a:extLst>
              <a:ext uri="{FF2B5EF4-FFF2-40B4-BE49-F238E27FC236}">
                <a16:creationId xmlns:a16="http://schemas.microsoft.com/office/drawing/2014/main" id="{58E2C08D-A897-E89F-3713-058B3E0EC585}"/>
              </a:ext>
            </a:extLst>
          </p:cNvPr>
          <p:cNvSpPr>
            <a:spLocks noGrp="1"/>
          </p:cNvSpPr>
          <p:nvPr>
            <p:ph type="body" sz="quarter" idx="13"/>
          </p:nvPr>
        </p:nvSpPr>
        <p:spPr>
          <a:xfrm>
            <a:off x="0" y="5511801"/>
            <a:ext cx="12192000" cy="1401233"/>
          </a:xfrm>
        </p:spPr>
        <p:txBody>
          <a:bodyPr/>
          <a:lstStyle/>
          <a:p>
            <a:endParaRPr lang="en-US"/>
          </a:p>
        </p:txBody>
      </p:sp>
      <p:sp>
        <p:nvSpPr>
          <p:cNvPr id="4" name="Title 3">
            <a:extLst>
              <a:ext uri="{FF2B5EF4-FFF2-40B4-BE49-F238E27FC236}">
                <a16:creationId xmlns:a16="http://schemas.microsoft.com/office/drawing/2014/main" id="{4AA9E641-C012-F8DF-282E-66E4B759E21A}"/>
              </a:ext>
            </a:extLst>
          </p:cNvPr>
          <p:cNvSpPr>
            <a:spLocks noGrp="1"/>
          </p:cNvSpPr>
          <p:nvPr>
            <p:ph type="title"/>
          </p:nvPr>
        </p:nvSpPr>
        <p:spPr>
          <a:xfrm>
            <a:off x="264584" y="862676"/>
            <a:ext cx="5672390" cy="803182"/>
          </a:xfrm>
        </p:spPr>
        <p:txBody>
          <a:bodyPr>
            <a:normAutofit/>
          </a:bodyPr>
          <a:lstStyle/>
          <a:p>
            <a:pPr>
              <a:lnSpc>
                <a:spcPct val="90000"/>
              </a:lnSpc>
            </a:pPr>
            <a:r>
              <a:rPr lang="en-US" sz="3000" dirty="0"/>
              <a:t>2</a:t>
            </a:r>
            <a:r>
              <a:rPr lang="en-US" sz="3000" baseline="30000" dirty="0"/>
              <a:t>nd</a:t>
            </a:r>
            <a:r>
              <a:rPr lang="en-US" sz="3000" dirty="0"/>
              <a:t> Demo - </a:t>
            </a:r>
            <a:r>
              <a:rPr lang="en-US" sz="3000" dirty="0">
                <a:hlinkClick r:id="rId3"/>
              </a:rPr>
              <a:t>https://help.rit.edu/</a:t>
            </a:r>
            <a:r>
              <a:rPr lang="en-US" sz="3000" dirty="0"/>
              <a:t> </a:t>
            </a:r>
          </a:p>
        </p:txBody>
      </p:sp>
      <p:pic>
        <p:nvPicPr>
          <p:cNvPr id="7" name="Picture 6">
            <a:extLst>
              <a:ext uri="{FF2B5EF4-FFF2-40B4-BE49-F238E27FC236}">
                <a16:creationId xmlns:a16="http://schemas.microsoft.com/office/drawing/2014/main" id="{AAE0C03B-4BB8-0A72-D8AF-2365E17227D9}"/>
              </a:ext>
            </a:extLst>
          </p:cNvPr>
          <p:cNvPicPr>
            <a:picLocks noChangeAspect="1"/>
          </p:cNvPicPr>
          <p:nvPr/>
        </p:nvPicPr>
        <p:blipFill>
          <a:blip r:embed="rId4"/>
          <a:stretch>
            <a:fillRect/>
          </a:stretch>
        </p:blipFill>
        <p:spPr>
          <a:xfrm>
            <a:off x="2970403" y="1532185"/>
            <a:ext cx="5933142" cy="3793629"/>
          </a:xfrm>
          <a:prstGeom prst="rect">
            <a:avLst/>
          </a:prstGeom>
          <a:ln>
            <a:solidFill>
              <a:schemeClr val="accent1"/>
            </a:solidFill>
          </a:ln>
        </p:spPr>
      </p:pic>
    </p:spTree>
    <p:extLst>
      <p:ext uri="{BB962C8B-B14F-4D97-AF65-F5344CB8AC3E}">
        <p14:creationId xmlns:p14="http://schemas.microsoft.com/office/powerpoint/2010/main" val="32771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D8BB3E2-B26B-E04B-BAB9-AB1BAEE40479}"/>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C79366A0-F3F8-1649-8884-1C7732F2268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06596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CF534B7-8DA6-C54E-9CDC-F6A6CEFA90AB}"/>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4D096C34-7A9C-ED45-912C-E671CAA73C29}"/>
              </a:ext>
            </a:extLst>
          </p:cNvPr>
          <p:cNvSpPr>
            <a:spLocks noGrp="1"/>
          </p:cNvSpPr>
          <p:nvPr>
            <p:ph type="title"/>
          </p:nvPr>
        </p:nvSpPr>
        <p:spPr/>
        <p:txBody>
          <a:bodyPr/>
          <a:lstStyle/>
          <a:p>
            <a:r>
              <a:rPr lang="en-US" dirty="0"/>
              <a:t>Accounts Receivable - Overview</a:t>
            </a:r>
          </a:p>
        </p:txBody>
      </p:sp>
    </p:spTree>
    <p:extLst>
      <p:ext uri="{BB962C8B-B14F-4D97-AF65-F5344CB8AC3E}">
        <p14:creationId xmlns:p14="http://schemas.microsoft.com/office/powerpoint/2010/main" val="154241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dirty="0"/>
              <a:t>Dedicated AR Team – Alicia Johnson &amp; Kira Broccolo</a:t>
            </a:r>
          </a:p>
          <a:p>
            <a:r>
              <a:rPr lang="en-US" dirty="0"/>
              <a:t>Payments Applied to Invoices by Student Financial Services</a:t>
            </a:r>
          </a:p>
          <a:p>
            <a:pPr marL="0" indent="0">
              <a:buNone/>
            </a:pPr>
            <a:endParaRPr lang="en-US" dirty="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a:t>Accounts Receivable Team</a:t>
            </a:r>
          </a:p>
        </p:txBody>
      </p:sp>
    </p:spTree>
    <p:extLst>
      <p:ext uri="{BB962C8B-B14F-4D97-AF65-F5344CB8AC3E}">
        <p14:creationId xmlns:p14="http://schemas.microsoft.com/office/powerpoint/2010/main" val="115433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FD88-6C98-9C2C-E81F-179C0A7D1D5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EC4DAF4-B5B5-75A5-E789-2E438B62ED38}"/>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0E7E0983-34EF-21E3-8E15-941B05FAE6B9}"/>
              </a:ext>
            </a:extLst>
          </p:cNvPr>
          <p:cNvSpPr>
            <a:spLocks noGrp="1"/>
          </p:cNvSpPr>
          <p:nvPr>
            <p:ph type="body" sz="quarter" idx="15"/>
          </p:nvPr>
        </p:nvSpPr>
        <p:spPr/>
        <p:txBody>
          <a:bodyPr/>
          <a:lstStyle/>
          <a:p>
            <a:r>
              <a:rPr lang="en-US" dirty="0"/>
              <a:t>Self Request Access</a:t>
            </a:r>
          </a:p>
          <a:p>
            <a:pPr lvl="1"/>
            <a:r>
              <a:rPr lang="en-US" b="1" dirty="0"/>
              <a:t>RIT Receivables Entry </a:t>
            </a:r>
            <a:r>
              <a:rPr lang="en-US" b="0" dirty="0"/>
              <a:t>– Creating customers and invoices, pulling reports, etc.</a:t>
            </a:r>
          </a:p>
          <a:p>
            <a:pPr lvl="1"/>
            <a:r>
              <a:rPr lang="en-US" b="1" dirty="0"/>
              <a:t>RIT Receivables Inquiry </a:t>
            </a:r>
            <a:r>
              <a:rPr lang="en-US" b="0" dirty="0"/>
              <a:t>– View only access to see invoices</a:t>
            </a:r>
          </a:p>
          <a:p>
            <a:pPr lvl="1"/>
            <a:r>
              <a:rPr lang="en-US" dirty="0">
                <a:hlinkClick r:id="rId3"/>
              </a:rPr>
              <a:t>Controller's Office - Oracle Accounts Receivable Access &amp; Training</a:t>
            </a:r>
            <a:endParaRPr lang="en-US" dirty="0"/>
          </a:p>
          <a:p>
            <a:endParaRPr lang="en-US" dirty="0"/>
          </a:p>
          <a:p>
            <a:pPr marL="0" indent="0">
              <a:buNone/>
            </a:pPr>
            <a:endParaRPr lang="en-US" dirty="0"/>
          </a:p>
        </p:txBody>
      </p:sp>
      <p:sp>
        <p:nvSpPr>
          <p:cNvPr id="6" name="Title 5">
            <a:extLst>
              <a:ext uri="{FF2B5EF4-FFF2-40B4-BE49-F238E27FC236}">
                <a16:creationId xmlns:a16="http://schemas.microsoft.com/office/drawing/2014/main" id="{87EBF323-17F2-2CCD-BEBF-4457D99BDA58}"/>
              </a:ext>
            </a:extLst>
          </p:cNvPr>
          <p:cNvSpPr>
            <a:spLocks noGrp="1"/>
          </p:cNvSpPr>
          <p:nvPr>
            <p:ph type="title"/>
          </p:nvPr>
        </p:nvSpPr>
        <p:spPr/>
        <p:txBody>
          <a:bodyPr/>
          <a:lstStyle/>
          <a:p>
            <a:r>
              <a:rPr lang="en-US" dirty="0"/>
              <a:t>Oracle AR Access</a:t>
            </a:r>
          </a:p>
        </p:txBody>
      </p:sp>
    </p:spTree>
    <p:extLst>
      <p:ext uri="{BB962C8B-B14F-4D97-AF65-F5344CB8AC3E}">
        <p14:creationId xmlns:p14="http://schemas.microsoft.com/office/powerpoint/2010/main" val="299558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609BD5B-C6DA-4F46-B819-9586BD335935}"/>
              </a:ext>
            </a:extLst>
          </p:cNvPr>
          <p:cNvSpPr>
            <a:spLocks noGrp="1"/>
          </p:cNvSpPr>
          <p:nvPr>
            <p:ph type="body" sz="quarter" idx="13"/>
          </p:nvPr>
        </p:nvSpPr>
        <p:spPr/>
        <p:txBody>
          <a:bodyPr/>
          <a:lstStyle/>
          <a:p>
            <a:endParaRPr lang="en-US"/>
          </a:p>
        </p:txBody>
      </p:sp>
      <p:graphicFrame>
        <p:nvGraphicFramePr>
          <p:cNvPr id="4" name="Content Placeholder 3"/>
          <p:cNvGraphicFramePr>
            <a:graphicFrameLocks noGrp="1"/>
          </p:cNvGraphicFramePr>
          <p:nvPr>
            <p:ph sz="quarter" idx="16"/>
            <p:extLst>
              <p:ext uri="{D42A27DB-BD31-4B8C-83A1-F6EECF244321}">
                <p14:modId xmlns:p14="http://schemas.microsoft.com/office/powerpoint/2010/main" val="350470296"/>
              </p:ext>
            </p:extLst>
          </p:nvPr>
        </p:nvGraphicFramePr>
        <p:xfrm>
          <a:off x="271463" y="863600"/>
          <a:ext cx="11590338" cy="4297680"/>
        </p:xfrm>
        <a:graphic>
          <a:graphicData uri="http://schemas.openxmlformats.org/drawingml/2006/table">
            <a:tbl>
              <a:tblPr firstRow="1" bandRow="1">
                <a:tableStyleId>{5C22544A-7EE6-4342-B048-85BDC9FD1C3A}</a:tableStyleId>
              </a:tblPr>
              <a:tblGrid>
                <a:gridCol w="1216143">
                  <a:extLst>
                    <a:ext uri="{9D8B030D-6E8A-4147-A177-3AD203B41FA5}">
                      <a16:colId xmlns:a16="http://schemas.microsoft.com/office/drawing/2014/main" val="3366408203"/>
                    </a:ext>
                  </a:extLst>
                </a:gridCol>
                <a:gridCol w="10374195">
                  <a:extLst>
                    <a:ext uri="{9D8B030D-6E8A-4147-A177-3AD203B41FA5}">
                      <a16:colId xmlns:a16="http://schemas.microsoft.com/office/drawing/2014/main" val="2255587513"/>
                    </a:ext>
                  </a:extLst>
                </a:gridCol>
              </a:tblGrid>
              <a:tr h="524106">
                <a:tc gridSpan="2">
                  <a:txBody>
                    <a:bodyPr/>
                    <a:lstStyle/>
                    <a:p>
                      <a:pPr algn="ctr"/>
                      <a:r>
                        <a:rPr lang="en-US" dirty="0"/>
                        <a:t>Invoicing</a:t>
                      </a:r>
                      <a:r>
                        <a:rPr lang="en-US" baseline="0" dirty="0"/>
                        <a:t> Cycle</a:t>
                      </a:r>
                      <a:endParaRPr lang="en-US" dirty="0"/>
                    </a:p>
                  </a:txBody>
                  <a:tcPr/>
                </a:tc>
                <a:tc hMerge="1">
                  <a:txBody>
                    <a:bodyPr/>
                    <a:lstStyle/>
                    <a:p>
                      <a:endParaRPr lang="en-US" dirty="0"/>
                    </a:p>
                  </a:txBody>
                  <a:tcPr/>
                </a:tc>
                <a:extLst>
                  <a:ext uri="{0D108BD9-81ED-4DB2-BD59-A6C34878D82A}">
                    <a16:rowId xmlns:a16="http://schemas.microsoft.com/office/drawing/2014/main" val="316287402"/>
                  </a:ext>
                </a:extLst>
              </a:tr>
              <a:tr h="803634">
                <a:tc>
                  <a:txBody>
                    <a:bodyPr/>
                    <a:lstStyle/>
                    <a:p>
                      <a:pPr algn="ctr"/>
                      <a:r>
                        <a:rPr lang="en-US" sz="2000" dirty="0"/>
                        <a:t>1</a:t>
                      </a:r>
                    </a:p>
                  </a:txBody>
                  <a:tcPr anchor="ctr"/>
                </a:tc>
                <a:tc>
                  <a:txBody>
                    <a:bodyPr/>
                    <a:lstStyle/>
                    <a:p>
                      <a:pPr algn="l"/>
                      <a:r>
                        <a:rPr lang="en-US" sz="2000" baseline="0" dirty="0"/>
                        <a:t>Make sure the customer is already in Oracle, and the collector (department) is set-up for the address needed.</a:t>
                      </a:r>
                      <a:endParaRPr lang="en-US" sz="2000" dirty="0"/>
                    </a:p>
                  </a:txBody>
                  <a:tcPr anchor="ctr"/>
                </a:tc>
                <a:extLst>
                  <a:ext uri="{0D108BD9-81ED-4DB2-BD59-A6C34878D82A}">
                    <a16:rowId xmlns:a16="http://schemas.microsoft.com/office/drawing/2014/main" val="1959140138"/>
                  </a:ext>
                </a:extLst>
              </a:tr>
              <a:tr h="454224">
                <a:tc>
                  <a:txBody>
                    <a:bodyPr/>
                    <a:lstStyle/>
                    <a:p>
                      <a:pPr algn="ctr"/>
                      <a:r>
                        <a:rPr lang="en-US" sz="2000" dirty="0"/>
                        <a:t>2</a:t>
                      </a:r>
                    </a:p>
                  </a:txBody>
                  <a:tcPr anchor="ctr"/>
                </a:tc>
                <a:tc>
                  <a:txBody>
                    <a:bodyPr/>
                    <a:lstStyle/>
                    <a:p>
                      <a:pPr algn="l"/>
                      <a:r>
                        <a:rPr lang="en-US" sz="2000" dirty="0"/>
                        <a:t>Create invoice in Oracle.</a:t>
                      </a:r>
                    </a:p>
                  </a:txBody>
                  <a:tcPr anchor="ctr"/>
                </a:tc>
                <a:extLst>
                  <a:ext uri="{0D108BD9-81ED-4DB2-BD59-A6C34878D82A}">
                    <a16:rowId xmlns:a16="http://schemas.microsoft.com/office/drawing/2014/main" val="3096154728"/>
                  </a:ext>
                </a:extLst>
              </a:tr>
              <a:tr h="454224">
                <a:tc>
                  <a:txBody>
                    <a:bodyPr/>
                    <a:lstStyle/>
                    <a:p>
                      <a:pPr algn="ctr"/>
                      <a:r>
                        <a:rPr lang="en-US" sz="2000" dirty="0"/>
                        <a:t>3</a:t>
                      </a:r>
                    </a:p>
                  </a:txBody>
                  <a:tcPr anchor="ctr"/>
                </a:tc>
                <a:tc>
                  <a:txBody>
                    <a:bodyPr/>
                    <a:lstStyle/>
                    <a:p>
                      <a:pPr algn="l"/>
                      <a:r>
                        <a:rPr lang="en-US" sz="2000" dirty="0"/>
                        <a:t>Print (physical or PDF) and submit the invoice to the customer</a:t>
                      </a:r>
                      <a:r>
                        <a:rPr lang="en-US" sz="2000" baseline="0" dirty="0"/>
                        <a:t> for payment.</a:t>
                      </a:r>
                      <a:endParaRPr lang="en-US" sz="2000" dirty="0"/>
                    </a:p>
                  </a:txBody>
                  <a:tcPr anchor="ctr"/>
                </a:tc>
                <a:extLst>
                  <a:ext uri="{0D108BD9-81ED-4DB2-BD59-A6C34878D82A}">
                    <a16:rowId xmlns:a16="http://schemas.microsoft.com/office/drawing/2014/main" val="1436588136"/>
                  </a:ext>
                </a:extLst>
              </a:tr>
              <a:tr h="803634">
                <a:tc>
                  <a:txBody>
                    <a:bodyPr/>
                    <a:lstStyle/>
                    <a:p>
                      <a:pPr algn="ctr"/>
                      <a:r>
                        <a:rPr lang="en-US" sz="2000" dirty="0"/>
                        <a:t>4</a:t>
                      </a:r>
                    </a:p>
                  </a:txBody>
                  <a:tcPr anchor="ctr"/>
                </a:tc>
                <a:tc>
                  <a:txBody>
                    <a:bodyPr/>
                    <a:lstStyle/>
                    <a:p>
                      <a:pPr algn="l"/>
                      <a:r>
                        <a:rPr lang="en-US" sz="2000" dirty="0"/>
                        <a:t>Use</a:t>
                      </a:r>
                      <a:r>
                        <a:rPr lang="en-US" sz="2000" baseline="0" dirty="0"/>
                        <a:t> Oracle reports to monitor the department’s outstanding A/R listing. Follow-up with customers with invoices outstanding.</a:t>
                      </a:r>
                      <a:endParaRPr lang="en-US" sz="2000" dirty="0"/>
                    </a:p>
                  </a:txBody>
                  <a:tcPr anchor="ctr"/>
                </a:tc>
                <a:extLst>
                  <a:ext uri="{0D108BD9-81ED-4DB2-BD59-A6C34878D82A}">
                    <a16:rowId xmlns:a16="http://schemas.microsoft.com/office/drawing/2014/main" val="2538187166"/>
                  </a:ext>
                </a:extLst>
              </a:tr>
              <a:tr h="803634">
                <a:tc>
                  <a:txBody>
                    <a:bodyPr/>
                    <a:lstStyle/>
                    <a:p>
                      <a:pPr algn="ctr"/>
                      <a:r>
                        <a:rPr lang="en-US" sz="2000" dirty="0"/>
                        <a:t>5</a:t>
                      </a:r>
                    </a:p>
                  </a:txBody>
                  <a:tcPr anchor="ctr"/>
                </a:tc>
                <a:tc>
                  <a:txBody>
                    <a:bodyPr/>
                    <a:lstStyle/>
                    <a:p>
                      <a:pPr algn="l"/>
                      <a:r>
                        <a:rPr lang="en-US" sz="2000" dirty="0"/>
                        <a:t>When payments are received, they should be routed to SFS</a:t>
                      </a:r>
                      <a:r>
                        <a:rPr lang="en-US" sz="2000" baseline="0" dirty="0"/>
                        <a:t> to apply to the Oracle invoice. Once applied, the invoice creator will receive an automated notification.</a:t>
                      </a:r>
                      <a:endParaRPr lang="en-US" sz="2000" dirty="0"/>
                    </a:p>
                  </a:txBody>
                  <a:tcPr anchor="ctr"/>
                </a:tc>
                <a:extLst>
                  <a:ext uri="{0D108BD9-81ED-4DB2-BD59-A6C34878D82A}">
                    <a16:rowId xmlns:a16="http://schemas.microsoft.com/office/drawing/2014/main" val="2633269143"/>
                  </a:ext>
                </a:extLst>
              </a:tr>
              <a:tr h="454224">
                <a:tc>
                  <a:txBody>
                    <a:bodyPr/>
                    <a:lstStyle/>
                    <a:p>
                      <a:pPr algn="ctr"/>
                      <a:r>
                        <a:rPr lang="en-US" sz="2000" dirty="0"/>
                        <a:t>6</a:t>
                      </a:r>
                    </a:p>
                  </a:txBody>
                  <a:tcPr anchor="ctr"/>
                </a:tc>
                <a:tc>
                  <a:txBody>
                    <a:bodyPr/>
                    <a:lstStyle/>
                    <a:p>
                      <a:pPr algn="l"/>
                      <a:r>
                        <a:rPr lang="en-US" sz="2000" dirty="0"/>
                        <a:t>Any invoices requiring</a:t>
                      </a:r>
                      <a:r>
                        <a:rPr lang="en-US" sz="2000" baseline="0" dirty="0"/>
                        <a:t> adjustment, submit an adjustment request through RSC</a:t>
                      </a:r>
                      <a:endParaRPr lang="en-US" sz="2000" dirty="0"/>
                    </a:p>
                  </a:txBody>
                  <a:tcPr anchor="ctr"/>
                </a:tc>
                <a:extLst>
                  <a:ext uri="{0D108BD9-81ED-4DB2-BD59-A6C34878D82A}">
                    <a16:rowId xmlns:a16="http://schemas.microsoft.com/office/drawing/2014/main" val="996732116"/>
                  </a:ext>
                </a:extLst>
              </a:tr>
            </a:tbl>
          </a:graphicData>
        </a:graphic>
      </p:graphicFrame>
    </p:spTree>
    <p:extLst>
      <p:ext uri="{BB962C8B-B14F-4D97-AF65-F5344CB8AC3E}">
        <p14:creationId xmlns:p14="http://schemas.microsoft.com/office/powerpoint/2010/main" val="115674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sz="2800" b="0" dirty="0"/>
              <a:t>When an invoice is created in Oracle A/R:</a:t>
            </a:r>
          </a:p>
          <a:p>
            <a:pPr lvl="1"/>
            <a:r>
              <a:rPr lang="en-US" sz="2400" dirty="0"/>
              <a:t>Debit (Increase) to the Receivable General Ledger (GL) Account</a:t>
            </a:r>
          </a:p>
          <a:p>
            <a:pPr lvl="1"/>
            <a:r>
              <a:rPr lang="en-US" sz="2400" dirty="0"/>
              <a:t>Credit (Increase) to the Revenue GL Account entered at the time of invoice creation.</a:t>
            </a:r>
          </a:p>
          <a:p>
            <a:r>
              <a:rPr lang="en-US" sz="2800" b="0" dirty="0"/>
              <a:t>When an invoice is paid, the Receivable GL account is reduced at that time.</a:t>
            </a:r>
          </a:p>
          <a:p>
            <a:r>
              <a:rPr lang="en-US" sz="2800" dirty="0"/>
              <a:t>When using Oracle A/R correctly, departments receive revenue immediately when invoices are created. </a:t>
            </a:r>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a:t>Flow of Funds $$</a:t>
            </a:r>
          </a:p>
        </p:txBody>
      </p:sp>
    </p:spTree>
    <p:extLst>
      <p:ext uri="{BB962C8B-B14F-4D97-AF65-F5344CB8AC3E}">
        <p14:creationId xmlns:p14="http://schemas.microsoft.com/office/powerpoint/2010/main" val="221913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FF0E3-4096-6152-D3C3-A7D1E3141CF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4A1B7F2-9B5A-AD71-E969-CEF41B9FACD3}"/>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A95E9E17-9F6E-7359-6EAD-34FE8FCD975C}"/>
              </a:ext>
            </a:extLst>
          </p:cNvPr>
          <p:cNvSpPr>
            <a:spLocks noGrp="1"/>
          </p:cNvSpPr>
          <p:nvPr>
            <p:ph type="title"/>
          </p:nvPr>
        </p:nvSpPr>
        <p:spPr/>
        <p:txBody>
          <a:bodyPr/>
          <a:lstStyle/>
          <a:p>
            <a:r>
              <a:rPr lang="en-US" sz="4800" dirty="0"/>
              <a:t>AR – RSC Partnership</a:t>
            </a:r>
          </a:p>
        </p:txBody>
      </p:sp>
    </p:spTree>
    <p:extLst>
      <p:ext uri="{BB962C8B-B14F-4D97-AF65-F5344CB8AC3E}">
        <p14:creationId xmlns:p14="http://schemas.microsoft.com/office/powerpoint/2010/main" val="214566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D9ADD-7AC6-BC25-8731-2AEF5500CECD}"/>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4603D7BC-E989-4F6D-86B0-BBAF18F11048}"/>
              </a:ext>
            </a:extLst>
          </p:cNvPr>
          <p:cNvSpPr>
            <a:spLocks noGrp="1"/>
          </p:cNvSpPr>
          <p:nvPr>
            <p:ph sz="quarter" idx="15"/>
          </p:nvPr>
        </p:nvSpPr>
        <p:spPr/>
        <p:txBody>
          <a:bodyPr/>
          <a:lstStyle/>
          <a:p>
            <a:pPr algn="l"/>
            <a:r>
              <a:rPr lang="en-US" sz="2000" b="1" i="0" dirty="0"/>
              <a:t>Topics Remaining with AR:</a:t>
            </a:r>
          </a:p>
          <a:p>
            <a:pPr marL="457200" indent="-457200" algn="l">
              <a:buFont typeface="Arial" panose="020B0604020202020204" pitchFamily="34" charset="0"/>
              <a:buChar char="•"/>
            </a:pPr>
            <a:r>
              <a:rPr lang="en-US" sz="2000" i="0" dirty="0"/>
              <a:t>Updating customer information for foreign customers (unable to see in Customer Request portal)</a:t>
            </a:r>
          </a:p>
          <a:p>
            <a:pPr marL="457200" indent="-457200" algn="l">
              <a:buFont typeface="Arial" panose="020B0604020202020204" pitchFamily="34" charset="0"/>
              <a:buChar char="•"/>
            </a:pPr>
            <a:r>
              <a:rPr lang="en-US" sz="2000" i="0" dirty="0"/>
              <a:t>Complex payment or invoicing questions</a:t>
            </a:r>
          </a:p>
          <a:p>
            <a:pPr marL="457200" indent="-457200" algn="l">
              <a:buFont typeface="Arial" panose="020B0604020202020204" pitchFamily="34" charset="0"/>
              <a:buChar char="•"/>
            </a:pPr>
            <a:r>
              <a:rPr lang="en-US" sz="2000" i="0" dirty="0"/>
              <a:t>Researching payment application concerns</a:t>
            </a:r>
          </a:p>
          <a:p>
            <a:pPr marL="457200" indent="-457200" algn="l">
              <a:buFont typeface="Arial" panose="020B0604020202020204" pitchFamily="34" charset="0"/>
              <a:buChar char="•"/>
            </a:pPr>
            <a:r>
              <a:rPr lang="en-US" sz="2000" i="0" dirty="0"/>
              <a:t>Sponsored Programs Accounting (SPA) invoicing and payments</a:t>
            </a:r>
          </a:p>
          <a:p>
            <a:pPr marL="457200" indent="-457200" algn="l">
              <a:buFont typeface="Arial" panose="020B0604020202020204" pitchFamily="34" charset="0"/>
              <a:buChar char="•"/>
            </a:pPr>
            <a:r>
              <a:rPr lang="en-US" sz="2000" i="0" dirty="0"/>
              <a:t>Modifications to Oracle AR setups (missing collector in department list)</a:t>
            </a:r>
          </a:p>
          <a:p>
            <a:pPr marL="457200" indent="-457200" algn="l">
              <a:buFont typeface="Arial" panose="020B0604020202020204" pitchFamily="34" charset="0"/>
              <a:buChar char="•"/>
            </a:pPr>
            <a:r>
              <a:rPr lang="en-US" sz="2000" i="0" dirty="0"/>
              <a:t>Supplier set-up forms/requests</a:t>
            </a:r>
          </a:p>
          <a:p>
            <a:pPr marL="457200" indent="-457200" algn="l">
              <a:buFont typeface="Arial" panose="020B0604020202020204" pitchFamily="34" charset="0"/>
              <a:buChar char="•"/>
            </a:pPr>
            <a:r>
              <a:rPr lang="en-US" sz="2000" i="0" dirty="0"/>
              <a:t>RIT banking information requests for electronic customer payments (ACH or wire transfers)</a:t>
            </a:r>
          </a:p>
        </p:txBody>
      </p:sp>
      <p:sp>
        <p:nvSpPr>
          <p:cNvPr id="4" name="Content Placeholder 3">
            <a:extLst>
              <a:ext uri="{FF2B5EF4-FFF2-40B4-BE49-F238E27FC236}">
                <a16:creationId xmlns:a16="http://schemas.microsoft.com/office/drawing/2014/main" id="{A591F854-12E6-1CA6-5A3D-AF2CA563C319}"/>
              </a:ext>
            </a:extLst>
          </p:cNvPr>
          <p:cNvSpPr>
            <a:spLocks noGrp="1"/>
          </p:cNvSpPr>
          <p:nvPr>
            <p:ph sz="quarter" idx="16"/>
          </p:nvPr>
        </p:nvSpPr>
        <p:spPr/>
        <p:txBody>
          <a:bodyPr/>
          <a:lstStyle/>
          <a:p>
            <a:pPr algn="l"/>
            <a:r>
              <a:rPr lang="en-US" sz="2000" b="1" i="0" dirty="0"/>
              <a:t>Topics Migrating to RSC:</a:t>
            </a:r>
          </a:p>
          <a:p>
            <a:pPr marL="457200" indent="-457200" algn="l">
              <a:buFont typeface="Arial" panose="020B0604020202020204" pitchFamily="34" charset="0"/>
              <a:buChar char="•"/>
            </a:pPr>
            <a:r>
              <a:rPr lang="en-US" sz="2000" i="0" dirty="0"/>
              <a:t>How to gain access to Oracle Receivables</a:t>
            </a:r>
          </a:p>
          <a:p>
            <a:pPr marL="457200" indent="-457200" algn="l">
              <a:buFont typeface="Arial" panose="020B0604020202020204" pitchFamily="34" charset="0"/>
              <a:buChar char="•"/>
            </a:pPr>
            <a:r>
              <a:rPr lang="en-US" sz="2000" i="0" dirty="0"/>
              <a:t>Viewing, adding, or changing Oracle customers</a:t>
            </a:r>
          </a:p>
          <a:p>
            <a:pPr marL="457200" indent="-457200" algn="l">
              <a:buFont typeface="Arial" panose="020B0604020202020204" pitchFamily="34" charset="0"/>
              <a:buChar char="•"/>
            </a:pPr>
            <a:r>
              <a:rPr lang="en-US" sz="2000" i="0" dirty="0"/>
              <a:t>Viewing, creating, or printing Oracle invoices</a:t>
            </a:r>
          </a:p>
          <a:p>
            <a:pPr marL="457200" indent="-457200" algn="l">
              <a:buFont typeface="Arial" panose="020B0604020202020204" pitchFamily="34" charset="0"/>
              <a:buChar char="•"/>
            </a:pPr>
            <a:r>
              <a:rPr lang="en-US" sz="2000" i="0" dirty="0"/>
              <a:t>Submitting a credit memo or adjustment request to adjust an Oracle invoice</a:t>
            </a:r>
          </a:p>
          <a:p>
            <a:pPr marL="457200" indent="-457200" algn="l">
              <a:buFont typeface="Arial" panose="020B0604020202020204" pitchFamily="34" charset="0"/>
              <a:buChar char="•"/>
            </a:pPr>
            <a:r>
              <a:rPr lang="en-US" sz="2000" i="0" dirty="0"/>
              <a:t>Submitting a write off (bad debt) request after collections efforts</a:t>
            </a:r>
          </a:p>
          <a:p>
            <a:pPr marL="457200" indent="-457200" algn="l">
              <a:buFont typeface="Arial" panose="020B0604020202020204" pitchFamily="34" charset="0"/>
              <a:buChar char="•"/>
            </a:pPr>
            <a:r>
              <a:rPr lang="en-US" sz="2000" i="0" dirty="0"/>
              <a:t>How to request a refund for an overpaid customer</a:t>
            </a:r>
          </a:p>
          <a:p>
            <a:pPr marL="457200" indent="-457200" algn="l">
              <a:buFont typeface="Arial" panose="020B0604020202020204" pitchFamily="34" charset="0"/>
              <a:buChar char="•"/>
            </a:pPr>
            <a:r>
              <a:rPr lang="en-US" sz="2000" i="0" dirty="0"/>
              <a:t>How to pull Oracle reports to manage department receivables</a:t>
            </a:r>
          </a:p>
          <a:p>
            <a:endParaRPr lang="en-US" dirty="0"/>
          </a:p>
        </p:txBody>
      </p:sp>
    </p:spTree>
    <p:extLst>
      <p:ext uri="{BB962C8B-B14F-4D97-AF65-F5344CB8AC3E}">
        <p14:creationId xmlns:p14="http://schemas.microsoft.com/office/powerpoint/2010/main" val="747052284"/>
      </p:ext>
    </p:extLst>
  </p:cSld>
  <p:clrMapOvr>
    <a:masterClrMapping/>
  </p:clrMapOvr>
</p:sld>
</file>

<file path=ppt/theme/theme1.xml><?xml version="1.0" encoding="utf-8"?>
<a:theme xmlns:a="http://schemas.openxmlformats.org/drawingml/2006/main" name="RIT">
  <a:themeElements>
    <a:clrScheme name="RIT">
      <a:dk1>
        <a:srgbClr val="000000"/>
      </a:dk1>
      <a:lt1>
        <a:srgbClr val="FFFFFF"/>
      </a:lt1>
      <a:dk2>
        <a:srgbClr val="6F706F"/>
      </a:dk2>
      <a:lt2>
        <a:srgbClr val="E7E6E6"/>
      </a:lt2>
      <a:accent1>
        <a:srgbClr val="F66900"/>
      </a:accent1>
      <a:accent2>
        <a:srgbClr val="F6BD00"/>
      </a:accent2>
      <a:accent3>
        <a:srgbClr val="C4D500"/>
      </a:accent3>
      <a:accent4>
        <a:srgbClr val="009CBD"/>
      </a:accent4>
      <a:accent5>
        <a:srgbClr val="7D54C7"/>
      </a:accent5>
      <a:accent6>
        <a:srgbClr val="70AD47"/>
      </a:accent6>
      <a:hlink>
        <a:srgbClr val="D64900"/>
      </a:hlink>
      <a:folHlink>
        <a:srgbClr val="7174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update2" id="{F20E58EF-FB97-5148-A8FD-B4FB6FCF6B8D}" vid="{10353D8B-A61E-094B-B01C-9091FA03E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Presentation6update2</Template>
  <TotalTime>920</TotalTime>
  <Words>1744</Words>
  <Application>Microsoft Office PowerPoint</Application>
  <PresentationFormat>Widescreen</PresentationFormat>
  <Paragraphs>235</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MS Gothic</vt:lpstr>
      <vt:lpstr>Arial</vt:lpstr>
      <vt:lpstr>Arial (Body)</vt:lpstr>
      <vt:lpstr>Calibri</vt:lpstr>
      <vt:lpstr>Georgia</vt:lpstr>
      <vt:lpstr>System Font Regular</vt:lpstr>
      <vt:lpstr>Wingdings</vt:lpstr>
      <vt:lpstr>RIT</vt:lpstr>
      <vt:lpstr>CTO Community of Practice Accounts Receivable Onboarding to the RIT Service Center</vt:lpstr>
      <vt:lpstr>Agenda</vt:lpstr>
      <vt:lpstr>Accounts Receivable - Overview</vt:lpstr>
      <vt:lpstr>Accounts Receivable Team</vt:lpstr>
      <vt:lpstr>Oracle AR Access</vt:lpstr>
      <vt:lpstr>PowerPoint Presentation</vt:lpstr>
      <vt:lpstr>Flow of Funds $$</vt:lpstr>
      <vt:lpstr>AR – RSC Partnership</vt:lpstr>
      <vt:lpstr>PowerPoint Presentation</vt:lpstr>
      <vt:lpstr>Knowledge Articles (with links)</vt:lpstr>
      <vt:lpstr>Knowledge Articles (with links)</vt:lpstr>
      <vt:lpstr>Knowledge Articles (with links)</vt:lpstr>
      <vt:lpstr>Knowledge Articles (with links)</vt:lpstr>
      <vt:lpstr>Knowledge Articles (with links)</vt:lpstr>
      <vt:lpstr>1st Demo - https://help.rit.edu/ </vt:lpstr>
      <vt:lpstr>*New Process* AR Adjustment Forms</vt:lpstr>
      <vt:lpstr>What Changed?</vt:lpstr>
      <vt:lpstr>Adjustments Refresher</vt:lpstr>
      <vt:lpstr>Adjustments Refresher</vt:lpstr>
      <vt:lpstr>2nd Demo - https://help.rit.edu/ </vt:lpstr>
      <vt:lpstr>Questions?</vt:lpstr>
    </vt:vector>
  </TitlesOfParts>
  <Company>Rochester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CTO Community of Practice Accounts Receivable</dc:title>
  <dc:creator>Kira Broccolo</dc:creator>
  <cp:lastModifiedBy>Justin Ingerick</cp:lastModifiedBy>
  <cp:revision>36</cp:revision>
  <cp:lastPrinted>2018-04-25T02:50:23Z</cp:lastPrinted>
  <dcterms:created xsi:type="dcterms:W3CDTF">2024-02-01T14:01:32Z</dcterms:created>
  <dcterms:modified xsi:type="dcterms:W3CDTF">2025-03-03T18:10:30Z</dcterms:modified>
</cp:coreProperties>
</file>