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22"/>
  </p:notesMasterIdLst>
  <p:handoutMasterIdLst>
    <p:handoutMasterId r:id="rId23"/>
  </p:handoutMasterIdLst>
  <p:sldIdLst>
    <p:sldId id="279" r:id="rId2"/>
    <p:sldId id="280" r:id="rId3"/>
    <p:sldId id="281" r:id="rId4"/>
    <p:sldId id="282" r:id="rId5"/>
    <p:sldId id="256" r:id="rId6"/>
    <p:sldId id="271" r:id="rId7"/>
    <p:sldId id="270" r:id="rId8"/>
    <p:sldId id="272" r:id="rId9"/>
    <p:sldId id="264" r:id="rId10"/>
    <p:sldId id="278" r:id="rId11"/>
    <p:sldId id="277" r:id="rId12"/>
    <p:sldId id="275" r:id="rId13"/>
    <p:sldId id="265" r:id="rId14"/>
    <p:sldId id="274" r:id="rId15"/>
    <p:sldId id="266" r:id="rId16"/>
    <p:sldId id="276" r:id="rId17"/>
    <p:sldId id="267" r:id="rId18"/>
    <p:sldId id="269" r:id="rId19"/>
    <p:sldId id="262" r:id="rId20"/>
    <p:sldId id="263" r:id="rId21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79"/>
            <p14:sldId id="280"/>
            <p14:sldId id="281"/>
            <p14:sldId id="282"/>
            <p14:sldId id="256"/>
            <p14:sldId id="271"/>
            <p14:sldId id="270"/>
            <p14:sldId id="272"/>
            <p14:sldId id="264"/>
            <p14:sldId id="278"/>
            <p14:sldId id="277"/>
            <p14:sldId id="275"/>
            <p14:sldId id="265"/>
            <p14:sldId id="274"/>
            <p14:sldId id="266"/>
            <p14:sldId id="276"/>
            <p14:sldId id="267"/>
            <p14:sldId id="269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6102"/>
    <a:srgbClr val="EEEEEE"/>
    <a:srgbClr val="D95E00"/>
    <a:srgbClr val="E56618"/>
    <a:srgbClr val="EF6F2A"/>
    <a:srgbClr val="68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71130" autoAdjust="0"/>
  </p:normalViewPr>
  <p:slideViewPr>
    <p:cSldViewPr snapToGrid="0" snapToObjects="1">
      <p:cViewPr varScale="1">
        <p:scale>
          <a:sx n="93" d="100"/>
          <a:sy n="93" d="100"/>
        </p:scale>
        <p:origin x="127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238" d="100"/>
          <a:sy n="238" d="100"/>
        </p:scale>
        <p:origin x="64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B2E9E-1278-4E51-87D7-140015FD4B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D3CDDA-E570-48B8-A835-E2D4EC1F1860}">
      <dgm:prSet phldrT="[Text]" custT="1"/>
      <dgm:spPr/>
      <dgm:t>
        <a:bodyPr/>
        <a:lstStyle/>
        <a:p>
          <a:r>
            <a:rPr lang="en-US" sz="2000" dirty="0" smtClean="0"/>
            <a:t>Non-Salary Cost Transfer</a:t>
          </a:r>
          <a:endParaRPr lang="en-US" sz="2000" dirty="0"/>
        </a:p>
      </dgm:t>
    </dgm:pt>
    <dgm:pt modelId="{8FEE7C4C-3E9F-42A0-A237-3031BBD48667}" type="parTrans" cxnId="{69405602-F590-42D9-B7DE-DCBAF06C209A}">
      <dgm:prSet/>
      <dgm:spPr/>
      <dgm:t>
        <a:bodyPr/>
        <a:lstStyle/>
        <a:p>
          <a:endParaRPr lang="en-US"/>
        </a:p>
      </dgm:t>
    </dgm:pt>
    <dgm:pt modelId="{EE5473B8-C088-43BF-8FE3-C2DF6CE9F7A2}" type="sibTrans" cxnId="{69405602-F590-42D9-B7DE-DCBAF06C209A}">
      <dgm:prSet/>
      <dgm:spPr/>
      <dgm:t>
        <a:bodyPr/>
        <a:lstStyle/>
        <a:p>
          <a:endParaRPr lang="en-US"/>
        </a:p>
      </dgm:t>
    </dgm:pt>
    <dgm:pt modelId="{B7FB759F-54A7-468A-8E75-700D3FA17671}">
      <dgm:prSet phldrT="[Text]" custT="1"/>
      <dgm:spPr/>
      <dgm:t>
        <a:bodyPr/>
        <a:lstStyle/>
        <a:p>
          <a:r>
            <a:rPr lang="en-US" sz="1800" dirty="0" smtClean="0"/>
            <a:t>Cost Transfer Cover Sheet</a:t>
          </a:r>
          <a:endParaRPr lang="en-US" sz="1800" dirty="0"/>
        </a:p>
      </dgm:t>
    </dgm:pt>
    <dgm:pt modelId="{E42A4EA0-A42E-414D-976F-633ACEE26853}" type="parTrans" cxnId="{D84256EF-7021-42D0-9400-1572F985DAAB}">
      <dgm:prSet/>
      <dgm:spPr/>
      <dgm:t>
        <a:bodyPr/>
        <a:lstStyle/>
        <a:p>
          <a:endParaRPr lang="en-US"/>
        </a:p>
      </dgm:t>
    </dgm:pt>
    <dgm:pt modelId="{DC44C7A2-26F4-48FE-B16D-1A7D7CDB12BC}" type="sibTrans" cxnId="{D84256EF-7021-42D0-9400-1572F985DAAB}">
      <dgm:prSet/>
      <dgm:spPr/>
      <dgm:t>
        <a:bodyPr/>
        <a:lstStyle/>
        <a:p>
          <a:endParaRPr lang="en-US"/>
        </a:p>
      </dgm:t>
    </dgm:pt>
    <dgm:pt modelId="{0E104D80-5267-46B7-A9EA-3C15447FF69A}">
      <dgm:prSet phldrT="[Text]"/>
      <dgm:spPr/>
      <dgm:t>
        <a:bodyPr/>
        <a:lstStyle/>
        <a:p>
          <a:r>
            <a:rPr lang="en-US" dirty="0" smtClean="0"/>
            <a:t>Salary (EAF)</a:t>
          </a:r>
          <a:endParaRPr lang="en-US" dirty="0"/>
        </a:p>
      </dgm:t>
    </dgm:pt>
    <dgm:pt modelId="{08FFC0A0-C04A-42EE-9F55-7EF221E2A4BB}" type="parTrans" cxnId="{4666DC7F-2532-4F7B-8375-0A0CE6B6B478}">
      <dgm:prSet/>
      <dgm:spPr/>
      <dgm:t>
        <a:bodyPr/>
        <a:lstStyle/>
        <a:p>
          <a:endParaRPr lang="en-US"/>
        </a:p>
      </dgm:t>
    </dgm:pt>
    <dgm:pt modelId="{92C8EC46-BC5B-4FBC-BD25-CC6BCBA43210}" type="sibTrans" cxnId="{4666DC7F-2532-4F7B-8375-0A0CE6B6B478}">
      <dgm:prSet/>
      <dgm:spPr/>
      <dgm:t>
        <a:bodyPr/>
        <a:lstStyle/>
        <a:p>
          <a:endParaRPr lang="en-US"/>
        </a:p>
      </dgm:t>
    </dgm:pt>
    <dgm:pt modelId="{8B18B35D-281C-4674-A139-9D4719F9A754}">
      <dgm:prSet phldrT="[Text]" custT="1"/>
      <dgm:spPr/>
      <dgm:t>
        <a:bodyPr/>
        <a:lstStyle/>
        <a:p>
          <a:r>
            <a:rPr lang="en-US" sz="1800" dirty="0" smtClean="0"/>
            <a:t>Under 90 days – none</a:t>
          </a:r>
          <a:endParaRPr lang="en-US" sz="1800" dirty="0"/>
        </a:p>
      </dgm:t>
    </dgm:pt>
    <dgm:pt modelId="{5BF76317-7221-4593-8852-D69763AB4805}" type="parTrans" cxnId="{A5CDAEB9-A34E-441D-9E2B-16AE90F719DC}">
      <dgm:prSet/>
      <dgm:spPr/>
      <dgm:t>
        <a:bodyPr/>
        <a:lstStyle/>
        <a:p>
          <a:endParaRPr lang="en-US"/>
        </a:p>
      </dgm:t>
    </dgm:pt>
    <dgm:pt modelId="{ABB3507D-597A-4D1D-9F77-5C29A45E4EA7}" type="sibTrans" cxnId="{A5CDAEB9-A34E-441D-9E2B-16AE90F719DC}">
      <dgm:prSet/>
      <dgm:spPr/>
      <dgm:t>
        <a:bodyPr/>
        <a:lstStyle/>
        <a:p>
          <a:endParaRPr lang="en-US"/>
        </a:p>
      </dgm:t>
    </dgm:pt>
    <dgm:pt modelId="{937A7FF6-2321-44A1-9568-A638EF32C7B0}">
      <dgm:prSet custT="1"/>
      <dgm:spPr/>
      <dgm:t>
        <a:bodyPr/>
        <a:lstStyle/>
        <a:p>
          <a:r>
            <a:rPr lang="en-US" sz="1800" dirty="0" smtClean="0"/>
            <a:t>PI Approval</a:t>
          </a:r>
          <a:endParaRPr lang="en-US" sz="1800" dirty="0"/>
        </a:p>
      </dgm:t>
    </dgm:pt>
    <dgm:pt modelId="{90FBBAB7-92C3-429B-A970-F1D4230AAC4B}" type="parTrans" cxnId="{FAFC57FE-C078-41A1-ACB5-A1D541F5D230}">
      <dgm:prSet/>
      <dgm:spPr/>
      <dgm:t>
        <a:bodyPr/>
        <a:lstStyle/>
        <a:p>
          <a:endParaRPr lang="en-US"/>
        </a:p>
      </dgm:t>
    </dgm:pt>
    <dgm:pt modelId="{433C5A1C-3B19-42F8-87D6-3376690CC0F9}" type="sibTrans" cxnId="{FAFC57FE-C078-41A1-ACB5-A1D541F5D230}">
      <dgm:prSet/>
      <dgm:spPr/>
      <dgm:t>
        <a:bodyPr/>
        <a:lstStyle/>
        <a:p>
          <a:endParaRPr lang="en-US"/>
        </a:p>
      </dgm:t>
    </dgm:pt>
    <dgm:pt modelId="{1E36A1D7-6569-4644-B306-079880D992D2}">
      <dgm:prSet custT="1"/>
      <dgm:spPr/>
      <dgm:t>
        <a:bodyPr/>
        <a:lstStyle/>
        <a:p>
          <a:r>
            <a:rPr lang="en-US" sz="1800" dirty="0" smtClean="0"/>
            <a:t>Documentation of original transaction</a:t>
          </a:r>
        </a:p>
      </dgm:t>
    </dgm:pt>
    <dgm:pt modelId="{CC007B90-8773-41E0-BFBC-155CAC2762EE}" type="parTrans" cxnId="{E4F92667-9682-4D71-8E43-992188394D25}">
      <dgm:prSet/>
      <dgm:spPr/>
      <dgm:t>
        <a:bodyPr/>
        <a:lstStyle/>
        <a:p>
          <a:endParaRPr lang="en-US"/>
        </a:p>
      </dgm:t>
    </dgm:pt>
    <dgm:pt modelId="{C6685ED8-CE0A-4C7F-9867-14630484FC27}" type="sibTrans" cxnId="{E4F92667-9682-4D71-8E43-992188394D25}">
      <dgm:prSet/>
      <dgm:spPr/>
      <dgm:t>
        <a:bodyPr/>
        <a:lstStyle/>
        <a:p>
          <a:endParaRPr lang="en-US"/>
        </a:p>
      </dgm:t>
    </dgm:pt>
    <dgm:pt modelId="{AB2A4624-D99D-4257-8B40-479A3EA29EBB}">
      <dgm:prSet custT="1"/>
      <dgm:spPr/>
      <dgm:t>
        <a:bodyPr/>
        <a:lstStyle/>
        <a:p>
          <a:r>
            <a:rPr lang="en-US" sz="1800" dirty="0" smtClean="0"/>
            <a:t>Account analysis, </a:t>
          </a:r>
          <a:r>
            <a:rPr lang="en-US" sz="1800" dirty="0" err="1" smtClean="0"/>
            <a:t>subledger</a:t>
          </a:r>
          <a:r>
            <a:rPr lang="en-US" sz="1800" dirty="0" smtClean="0"/>
            <a:t>, etc.</a:t>
          </a:r>
        </a:p>
      </dgm:t>
    </dgm:pt>
    <dgm:pt modelId="{0A14C599-2802-4ECF-8CB8-2CDFF4F862F6}" type="parTrans" cxnId="{11B4B0FA-313C-4CC4-8F6F-E5ECA6528678}">
      <dgm:prSet/>
      <dgm:spPr/>
      <dgm:t>
        <a:bodyPr/>
        <a:lstStyle/>
        <a:p>
          <a:endParaRPr lang="en-US"/>
        </a:p>
      </dgm:t>
    </dgm:pt>
    <dgm:pt modelId="{422DB8AE-89CF-466E-8025-3B84D95661DF}" type="sibTrans" cxnId="{11B4B0FA-313C-4CC4-8F6F-E5ECA6528678}">
      <dgm:prSet/>
      <dgm:spPr/>
      <dgm:t>
        <a:bodyPr/>
        <a:lstStyle/>
        <a:p>
          <a:endParaRPr lang="en-US"/>
        </a:p>
      </dgm:t>
    </dgm:pt>
    <dgm:pt modelId="{E20F910E-6894-4F42-9D48-B438E99E557D}">
      <dgm:prSet custT="1"/>
      <dgm:spPr/>
      <dgm:t>
        <a:bodyPr/>
        <a:lstStyle/>
        <a:p>
          <a:r>
            <a:rPr lang="en-US" sz="1800" dirty="0" smtClean="0"/>
            <a:t>Receipts, invoices, </a:t>
          </a:r>
          <a:r>
            <a:rPr lang="en-US" sz="1800" dirty="0" err="1" smtClean="0"/>
            <a:t>etc</a:t>
          </a:r>
          <a:endParaRPr lang="en-US" sz="1800" dirty="0" smtClean="0"/>
        </a:p>
      </dgm:t>
    </dgm:pt>
    <dgm:pt modelId="{041017DB-98E4-482B-9DBB-2DFB31FA88B7}" type="parTrans" cxnId="{6195CD39-319E-4613-898B-8D514F46184D}">
      <dgm:prSet/>
      <dgm:spPr/>
      <dgm:t>
        <a:bodyPr/>
        <a:lstStyle/>
        <a:p>
          <a:endParaRPr lang="en-US"/>
        </a:p>
      </dgm:t>
    </dgm:pt>
    <dgm:pt modelId="{A89CE774-6325-4B28-8DA1-17CBB4279423}" type="sibTrans" cxnId="{6195CD39-319E-4613-898B-8D514F46184D}">
      <dgm:prSet/>
      <dgm:spPr/>
      <dgm:t>
        <a:bodyPr/>
        <a:lstStyle/>
        <a:p>
          <a:endParaRPr lang="en-US"/>
        </a:p>
      </dgm:t>
    </dgm:pt>
    <dgm:pt modelId="{692455F3-B0CD-4120-A705-9E29374B7B0D}">
      <dgm:prSet custT="1"/>
      <dgm:spPr/>
      <dgm:t>
        <a:bodyPr/>
        <a:lstStyle/>
        <a:p>
          <a:r>
            <a:rPr lang="en-US" sz="1800" dirty="0" smtClean="0"/>
            <a:t>Method of allocation (if needed)</a:t>
          </a:r>
          <a:endParaRPr lang="en-US" sz="1800" dirty="0"/>
        </a:p>
      </dgm:t>
    </dgm:pt>
    <dgm:pt modelId="{5C9F4F67-9307-4B87-AA30-B9340C0C6792}" type="parTrans" cxnId="{7E84F664-D105-4DFF-A742-F519F8AA5140}">
      <dgm:prSet/>
      <dgm:spPr/>
      <dgm:t>
        <a:bodyPr/>
        <a:lstStyle/>
        <a:p>
          <a:endParaRPr lang="en-US"/>
        </a:p>
      </dgm:t>
    </dgm:pt>
    <dgm:pt modelId="{D1AD60B7-CA1B-4581-9C0F-89DEC0C7B17A}" type="sibTrans" cxnId="{7E84F664-D105-4DFF-A742-F519F8AA5140}">
      <dgm:prSet/>
      <dgm:spPr/>
      <dgm:t>
        <a:bodyPr/>
        <a:lstStyle/>
        <a:p>
          <a:endParaRPr lang="en-US"/>
        </a:p>
      </dgm:t>
    </dgm:pt>
    <dgm:pt modelId="{A4F297A0-283E-4162-AA8F-A8FA2CE652B9}">
      <dgm:prSet phldrT="[Text]" custT="1"/>
      <dgm:spPr/>
      <dgm:t>
        <a:bodyPr/>
        <a:lstStyle/>
        <a:p>
          <a:r>
            <a:rPr lang="en-US" sz="1800" dirty="0" smtClean="0"/>
            <a:t>Over 90 days – Cost Transfer Cover Sheet</a:t>
          </a:r>
          <a:endParaRPr lang="en-US" sz="1800" dirty="0"/>
        </a:p>
      </dgm:t>
    </dgm:pt>
    <dgm:pt modelId="{9D11C5B0-037F-407A-A5A2-F2BB41C4E569}" type="parTrans" cxnId="{32A79A93-DF31-4D4D-8EFF-406C5E3BAC73}">
      <dgm:prSet/>
      <dgm:spPr/>
      <dgm:t>
        <a:bodyPr/>
        <a:lstStyle/>
        <a:p>
          <a:endParaRPr lang="en-US"/>
        </a:p>
      </dgm:t>
    </dgm:pt>
    <dgm:pt modelId="{A11FA5E9-D98C-4EEA-9E06-10952600387B}" type="sibTrans" cxnId="{32A79A93-DF31-4D4D-8EFF-406C5E3BAC73}">
      <dgm:prSet/>
      <dgm:spPr/>
      <dgm:t>
        <a:bodyPr/>
        <a:lstStyle/>
        <a:p>
          <a:endParaRPr lang="en-US"/>
        </a:p>
      </dgm:t>
    </dgm:pt>
    <dgm:pt modelId="{D4E8B786-9158-4BEF-8DD7-5BED11D516A3}" type="pres">
      <dgm:prSet presAssocID="{BDAB2E9E-1278-4E51-87D7-140015FD4B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FFC666-AFD3-4D6A-B2B4-452D9F2A4F0B}" type="pres">
      <dgm:prSet presAssocID="{BED3CDDA-E570-48B8-A835-E2D4EC1F1860}" presName="parentText" presStyleLbl="node1" presStyleIdx="0" presStyleCnt="2" custScaleY="525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38D18-29DF-48C1-99A1-4148ED1482B0}" type="pres">
      <dgm:prSet presAssocID="{BED3CDDA-E570-48B8-A835-E2D4EC1F1860}" presName="childText" presStyleLbl="revTx" presStyleIdx="0" presStyleCnt="2" custScaleY="154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22812-7454-4002-86B5-E0A2447E8A80}" type="pres">
      <dgm:prSet presAssocID="{0E104D80-5267-46B7-A9EA-3C15447FF69A}" presName="parentText" presStyleLbl="node1" presStyleIdx="1" presStyleCnt="2" custScaleY="43597" custLinFactNeighborY="-87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7340A-1263-4455-A596-6B870E51656D}" type="pres">
      <dgm:prSet presAssocID="{0E104D80-5267-46B7-A9EA-3C15447FF69A}" presName="childText" presStyleLbl="revTx" presStyleIdx="1" presStyleCnt="2" custLinFactNeighborY="-59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405602-F590-42D9-B7DE-DCBAF06C209A}" srcId="{BDAB2E9E-1278-4E51-87D7-140015FD4B5D}" destId="{BED3CDDA-E570-48B8-A835-E2D4EC1F1860}" srcOrd="0" destOrd="0" parTransId="{8FEE7C4C-3E9F-42A0-A237-3031BBD48667}" sibTransId="{EE5473B8-C088-43BF-8FE3-C2DF6CE9F7A2}"/>
    <dgm:cxn modelId="{11B4B0FA-313C-4CC4-8F6F-E5ECA6528678}" srcId="{1E36A1D7-6569-4644-B306-079880D992D2}" destId="{AB2A4624-D99D-4257-8B40-479A3EA29EBB}" srcOrd="0" destOrd="0" parTransId="{0A14C599-2802-4ECF-8CB8-2CDFF4F862F6}" sibTransId="{422DB8AE-89CF-466E-8025-3B84D95661DF}"/>
    <dgm:cxn modelId="{4666DC7F-2532-4F7B-8375-0A0CE6B6B478}" srcId="{BDAB2E9E-1278-4E51-87D7-140015FD4B5D}" destId="{0E104D80-5267-46B7-A9EA-3C15447FF69A}" srcOrd="1" destOrd="0" parTransId="{08FFC0A0-C04A-42EE-9F55-7EF221E2A4BB}" sibTransId="{92C8EC46-BC5B-4FBC-BD25-CC6BCBA43210}"/>
    <dgm:cxn modelId="{32A79A93-DF31-4D4D-8EFF-406C5E3BAC73}" srcId="{0E104D80-5267-46B7-A9EA-3C15447FF69A}" destId="{A4F297A0-283E-4162-AA8F-A8FA2CE652B9}" srcOrd="1" destOrd="0" parTransId="{9D11C5B0-037F-407A-A5A2-F2BB41C4E569}" sibTransId="{A11FA5E9-D98C-4EEA-9E06-10952600387B}"/>
    <dgm:cxn modelId="{FBE839F8-A6FF-4EBC-BBD2-95BFB8096A3C}" type="presOf" srcId="{0E104D80-5267-46B7-A9EA-3C15447FF69A}" destId="{E7A22812-7454-4002-86B5-E0A2447E8A80}" srcOrd="0" destOrd="0" presId="urn:microsoft.com/office/officeart/2005/8/layout/vList2"/>
    <dgm:cxn modelId="{B19827D7-C708-45E0-A679-A2931A76C32B}" type="presOf" srcId="{1E36A1D7-6569-4644-B306-079880D992D2}" destId="{61C38D18-29DF-48C1-99A1-4148ED1482B0}" srcOrd="0" destOrd="2" presId="urn:microsoft.com/office/officeart/2005/8/layout/vList2"/>
    <dgm:cxn modelId="{F781E75B-4543-4F04-9476-7021A10221B3}" type="presOf" srcId="{E20F910E-6894-4F42-9D48-B438E99E557D}" destId="{61C38D18-29DF-48C1-99A1-4148ED1482B0}" srcOrd="0" destOrd="4" presId="urn:microsoft.com/office/officeart/2005/8/layout/vList2"/>
    <dgm:cxn modelId="{235A5237-2531-4163-BA8E-25D0B6E100D3}" type="presOf" srcId="{8B18B35D-281C-4674-A139-9D4719F9A754}" destId="{F317340A-1263-4455-A596-6B870E51656D}" srcOrd="0" destOrd="0" presId="urn:microsoft.com/office/officeart/2005/8/layout/vList2"/>
    <dgm:cxn modelId="{B14BE95F-2A19-46EB-813A-8EC5F7A3546E}" type="presOf" srcId="{BDAB2E9E-1278-4E51-87D7-140015FD4B5D}" destId="{D4E8B786-9158-4BEF-8DD7-5BED11D516A3}" srcOrd="0" destOrd="0" presId="urn:microsoft.com/office/officeart/2005/8/layout/vList2"/>
    <dgm:cxn modelId="{8AFAF6DB-9944-4793-BFD3-A4D21A61F53A}" type="presOf" srcId="{BED3CDDA-E570-48B8-A835-E2D4EC1F1860}" destId="{D0FFC666-AFD3-4D6A-B2B4-452D9F2A4F0B}" srcOrd="0" destOrd="0" presId="urn:microsoft.com/office/officeart/2005/8/layout/vList2"/>
    <dgm:cxn modelId="{6F027A2B-7EBE-4DE5-83A9-FDBA64BD3EF5}" type="presOf" srcId="{AB2A4624-D99D-4257-8B40-479A3EA29EBB}" destId="{61C38D18-29DF-48C1-99A1-4148ED1482B0}" srcOrd="0" destOrd="3" presId="urn:microsoft.com/office/officeart/2005/8/layout/vList2"/>
    <dgm:cxn modelId="{FAFC57FE-C078-41A1-ACB5-A1D541F5D230}" srcId="{BED3CDDA-E570-48B8-A835-E2D4EC1F1860}" destId="{937A7FF6-2321-44A1-9568-A638EF32C7B0}" srcOrd="1" destOrd="0" parTransId="{90FBBAB7-92C3-429B-A970-F1D4230AAC4B}" sibTransId="{433C5A1C-3B19-42F8-87D6-3376690CC0F9}"/>
    <dgm:cxn modelId="{A72B7843-A1A2-49C2-B5D5-9C05CDD5A739}" type="presOf" srcId="{B7FB759F-54A7-468A-8E75-700D3FA17671}" destId="{61C38D18-29DF-48C1-99A1-4148ED1482B0}" srcOrd="0" destOrd="0" presId="urn:microsoft.com/office/officeart/2005/8/layout/vList2"/>
    <dgm:cxn modelId="{A5CDAEB9-A34E-441D-9E2B-16AE90F719DC}" srcId="{0E104D80-5267-46B7-A9EA-3C15447FF69A}" destId="{8B18B35D-281C-4674-A139-9D4719F9A754}" srcOrd="0" destOrd="0" parTransId="{5BF76317-7221-4593-8852-D69763AB4805}" sibTransId="{ABB3507D-597A-4D1D-9F77-5C29A45E4EA7}"/>
    <dgm:cxn modelId="{141D994F-E721-4F48-A438-02FCE1DC17D3}" type="presOf" srcId="{692455F3-B0CD-4120-A705-9E29374B7B0D}" destId="{61C38D18-29DF-48C1-99A1-4148ED1482B0}" srcOrd="0" destOrd="5" presId="urn:microsoft.com/office/officeart/2005/8/layout/vList2"/>
    <dgm:cxn modelId="{D84256EF-7021-42D0-9400-1572F985DAAB}" srcId="{BED3CDDA-E570-48B8-A835-E2D4EC1F1860}" destId="{B7FB759F-54A7-468A-8E75-700D3FA17671}" srcOrd="0" destOrd="0" parTransId="{E42A4EA0-A42E-414D-976F-633ACEE26853}" sibTransId="{DC44C7A2-26F4-48FE-B16D-1A7D7CDB12BC}"/>
    <dgm:cxn modelId="{0FE622B1-471F-4EFF-80D6-FA259E04C8AD}" type="presOf" srcId="{937A7FF6-2321-44A1-9568-A638EF32C7B0}" destId="{61C38D18-29DF-48C1-99A1-4148ED1482B0}" srcOrd="0" destOrd="1" presId="urn:microsoft.com/office/officeart/2005/8/layout/vList2"/>
    <dgm:cxn modelId="{7E84F664-D105-4DFF-A742-F519F8AA5140}" srcId="{BED3CDDA-E570-48B8-A835-E2D4EC1F1860}" destId="{692455F3-B0CD-4120-A705-9E29374B7B0D}" srcOrd="4" destOrd="0" parTransId="{5C9F4F67-9307-4B87-AA30-B9340C0C6792}" sibTransId="{D1AD60B7-CA1B-4581-9C0F-89DEC0C7B17A}"/>
    <dgm:cxn modelId="{6195CD39-319E-4613-898B-8D514F46184D}" srcId="{BED3CDDA-E570-48B8-A835-E2D4EC1F1860}" destId="{E20F910E-6894-4F42-9D48-B438E99E557D}" srcOrd="3" destOrd="0" parTransId="{041017DB-98E4-482B-9DBB-2DFB31FA88B7}" sibTransId="{A89CE774-6325-4B28-8DA1-17CBB4279423}"/>
    <dgm:cxn modelId="{59D085FE-65F2-41F2-93E3-A5E0CB67E10F}" type="presOf" srcId="{A4F297A0-283E-4162-AA8F-A8FA2CE652B9}" destId="{F317340A-1263-4455-A596-6B870E51656D}" srcOrd="0" destOrd="1" presId="urn:microsoft.com/office/officeart/2005/8/layout/vList2"/>
    <dgm:cxn modelId="{E4F92667-9682-4D71-8E43-992188394D25}" srcId="{BED3CDDA-E570-48B8-A835-E2D4EC1F1860}" destId="{1E36A1D7-6569-4644-B306-079880D992D2}" srcOrd="2" destOrd="0" parTransId="{CC007B90-8773-41E0-BFBC-155CAC2762EE}" sibTransId="{C6685ED8-CE0A-4C7F-9867-14630484FC27}"/>
    <dgm:cxn modelId="{FFAA9C1A-8CD5-4D41-8802-44C720923A40}" type="presParOf" srcId="{D4E8B786-9158-4BEF-8DD7-5BED11D516A3}" destId="{D0FFC666-AFD3-4D6A-B2B4-452D9F2A4F0B}" srcOrd="0" destOrd="0" presId="urn:microsoft.com/office/officeart/2005/8/layout/vList2"/>
    <dgm:cxn modelId="{EDB0F436-D67E-4162-9FA6-8F979E7215CF}" type="presParOf" srcId="{D4E8B786-9158-4BEF-8DD7-5BED11D516A3}" destId="{61C38D18-29DF-48C1-99A1-4148ED1482B0}" srcOrd="1" destOrd="0" presId="urn:microsoft.com/office/officeart/2005/8/layout/vList2"/>
    <dgm:cxn modelId="{15096EFD-962C-402A-8935-0A965C6278EC}" type="presParOf" srcId="{D4E8B786-9158-4BEF-8DD7-5BED11D516A3}" destId="{E7A22812-7454-4002-86B5-E0A2447E8A80}" srcOrd="2" destOrd="0" presId="urn:microsoft.com/office/officeart/2005/8/layout/vList2"/>
    <dgm:cxn modelId="{10D9AFFD-CB0D-4388-B17A-10D4AFBB12A9}" type="presParOf" srcId="{D4E8B786-9158-4BEF-8DD7-5BED11D516A3}" destId="{F317340A-1263-4455-A596-6B870E51656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1EA706-9A20-4342-8B77-2CA94CCBB7D7}" type="doc">
      <dgm:prSet loTypeId="urn:microsoft.com/office/officeart/2005/8/layout/vList5" loCatId="list" qsTypeId="urn:microsoft.com/office/officeart/2005/8/quickstyle/simple2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82316E7-5A82-4A53-9BAB-AD77CDC17581}">
      <dgm:prSet phldrT="[Text]"/>
      <dgm:spPr/>
      <dgm:t>
        <a:bodyPr/>
        <a:lstStyle/>
        <a:p>
          <a:r>
            <a:rPr lang="en-US" dirty="0" smtClean="0"/>
            <a:t>Yale University</a:t>
          </a:r>
          <a:endParaRPr lang="en-US" dirty="0"/>
        </a:p>
      </dgm:t>
    </dgm:pt>
    <dgm:pt modelId="{8F542042-28BC-4307-8680-4B1BC3F6F98E}" type="parTrans" cxnId="{5A3D35D3-D9C3-4C24-923C-622EC1C9CA57}">
      <dgm:prSet/>
      <dgm:spPr/>
      <dgm:t>
        <a:bodyPr/>
        <a:lstStyle/>
        <a:p>
          <a:endParaRPr lang="en-US"/>
        </a:p>
      </dgm:t>
    </dgm:pt>
    <dgm:pt modelId="{DD9DE1B9-3BB4-4EEC-9121-FAACA1B4D3D2}" type="sibTrans" cxnId="{5A3D35D3-D9C3-4C24-923C-622EC1C9CA57}">
      <dgm:prSet/>
      <dgm:spPr/>
      <dgm:t>
        <a:bodyPr/>
        <a:lstStyle/>
        <a:p>
          <a:endParaRPr lang="en-US"/>
        </a:p>
      </dgm:t>
    </dgm:pt>
    <dgm:pt modelId="{A47E530E-556A-4C11-BAC2-21ED5C65F9AE}">
      <dgm:prSet phldrT="[Text]" custT="1"/>
      <dgm:spPr/>
      <dgm:t>
        <a:bodyPr/>
        <a:lstStyle/>
        <a:p>
          <a:endParaRPr lang="en-US" sz="1400" dirty="0"/>
        </a:p>
      </dgm:t>
    </dgm:pt>
    <dgm:pt modelId="{57BCC95D-B238-491A-A1F7-AC789EC3BEDB}" type="parTrans" cxnId="{DC89F0C3-B23D-47F8-8697-97665CC69DD6}">
      <dgm:prSet/>
      <dgm:spPr/>
      <dgm:t>
        <a:bodyPr/>
        <a:lstStyle/>
        <a:p>
          <a:endParaRPr lang="en-US"/>
        </a:p>
      </dgm:t>
    </dgm:pt>
    <dgm:pt modelId="{BD225F90-BA92-4ED2-9D41-2B3E2C7ADA47}" type="sibTrans" cxnId="{DC89F0C3-B23D-47F8-8697-97665CC69DD6}">
      <dgm:prSet/>
      <dgm:spPr/>
      <dgm:t>
        <a:bodyPr/>
        <a:lstStyle/>
        <a:p>
          <a:endParaRPr lang="en-US"/>
        </a:p>
      </dgm:t>
    </dgm:pt>
    <dgm:pt modelId="{34200187-6580-490B-8380-1B2675A235CD}">
      <dgm:prSet phldrT="[Text]"/>
      <dgm:spPr/>
      <dgm:t>
        <a:bodyPr/>
        <a:lstStyle/>
        <a:p>
          <a:r>
            <a:rPr lang="en-US" dirty="0" smtClean="0"/>
            <a:t>University of Illinois Champaign</a:t>
          </a:r>
          <a:endParaRPr lang="en-US" dirty="0"/>
        </a:p>
      </dgm:t>
    </dgm:pt>
    <dgm:pt modelId="{2FA226F3-71BB-4743-8BA7-4B516926B543}" type="parTrans" cxnId="{62DA0D8E-4976-4916-98C4-F1A569BCF19A}">
      <dgm:prSet/>
      <dgm:spPr/>
      <dgm:t>
        <a:bodyPr/>
        <a:lstStyle/>
        <a:p>
          <a:endParaRPr lang="en-US"/>
        </a:p>
      </dgm:t>
    </dgm:pt>
    <dgm:pt modelId="{5FDF294D-5432-4679-99A7-64230C244AA4}" type="sibTrans" cxnId="{62DA0D8E-4976-4916-98C4-F1A569BCF19A}">
      <dgm:prSet/>
      <dgm:spPr/>
      <dgm:t>
        <a:bodyPr/>
        <a:lstStyle/>
        <a:p>
          <a:endParaRPr lang="en-US"/>
        </a:p>
      </dgm:t>
    </dgm:pt>
    <dgm:pt modelId="{204AA060-DD2F-4F32-A93E-0D084AAD4838}">
      <dgm:prSet phldrT="[Text]" custT="1"/>
      <dgm:spPr/>
      <dgm:t>
        <a:bodyPr/>
        <a:lstStyle/>
        <a:p>
          <a:r>
            <a:rPr lang="en-US" sz="1200" dirty="0" smtClean="0"/>
            <a:t> Cost transfer made 21 days after the award ended. The transfer was for expenses incurred to install a rack system not completed until approximately 11 days before the award period expired. </a:t>
          </a:r>
          <a:endParaRPr lang="en-US" sz="1200" dirty="0"/>
        </a:p>
      </dgm:t>
    </dgm:pt>
    <dgm:pt modelId="{80AC200A-0BD2-44F4-9C46-ECDFF9737FA4}" type="parTrans" cxnId="{50F0FA22-3B53-44BC-8E10-0F73646121DF}">
      <dgm:prSet/>
      <dgm:spPr/>
      <dgm:t>
        <a:bodyPr/>
        <a:lstStyle/>
        <a:p>
          <a:endParaRPr lang="en-US"/>
        </a:p>
      </dgm:t>
    </dgm:pt>
    <dgm:pt modelId="{0C44E453-679F-4008-8C63-305D9FF3196E}" type="sibTrans" cxnId="{50F0FA22-3B53-44BC-8E10-0F73646121DF}">
      <dgm:prSet/>
      <dgm:spPr/>
      <dgm:t>
        <a:bodyPr/>
        <a:lstStyle/>
        <a:p>
          <a:endParaRPr lang="en-US"/>
        </a:p>
      </dgm:t>
    </dgm:pt>
    <dgm:pt modelId="{70461AC9-71E5-47FE-9B5C-CB437B6C325D}">
      <dgm:prSet phldrT="[Text]"/>
      <dgm:spPr/>
      <dgm:t>
        <a:bodyPr/>
        <a:lstStyle/>
        <a:p>
          <a:r>
            <a:rPr lang="en-US" dirty="0" smtClean="0"/>
            <a:t>Stanford</a:t>
          </a:r>
          <a:endParaRPr lang="en-US" dirty="0"/>
        </a:p>
      </dgm:t>
    </dgm:pt>
    <dgm:pt modelId="{7B55C4EE-965B-4175-B30E-34762B887920}" type="parTrans" cxnId="{3CF16CDB-E55B-41B5-8069-3C7191F03E7B}">
      <dgm:prSet/>
      <dgm:spPr/>
      <dgm:t>
        <a:bodyPr/>
        <a:lstStyle/>
        <a:p>
          <a:endParaRPr lang="en-US"/>
        </a:p>
      </dgm:t>
    </dgm:pt>
    <dgm:pt modelId="{AFDBD05D-79A7-43FF-8B6C-29236FAE1AA4}" type="sibTrans" cxnId="{3CF16CDB-E55B-41B5-8069-3C7191F03E7B}">
      <dgm:prSet/>
      <dgm:spPr/>
      <dgm:t>
        <a:bodyPr/>
        <a:lstStyle/>
        <a:p>
          <a:endParaRPr lang="en-US"/>
        </a:p>
      </dgm:t>
    </dgm:pt>
    <dgm:pt modelId="{9CD7E531-1897-406A-A79D-02EB11240AE9}">
      <dgm:prSet phldrT="[Text]" custT="1"/>
      <dgm:spPr/>
      <dgm:t>
        <a:bodyPr/>
        <a:lstStyle/>
        <a:p>
          <a:r>
            <a:rPr lang="en-US" sz="1400" dirty="0" smtClean="0"/>
            <a:t>Equipment, travel, instrument usage, and lab supplies, were allocated to NSF awards using unsupported allocation methodologies.</a:t>
          </a:r>
          <a:endParaRPr lang="en-US" sz="1400" dirty="0"/>
        </a:p>
      </dgm:t>
    </dgm:pt>
    <dgm:pt modelId="{0DAD19F3-6510-4662-A427-AD5A3460BD0A}" type="parTrans" cxnId="{6AA52A2F-787E-4990-8788-93709C68911A}">
      <dgm:prSet/>
      <dgm:spPr/>
      <dgm:t>
        <a:bodyPr/>
        <a:lstStyle/>
        <a:p>
          <a:endParaRPr lang="en-US"/>
        </a:p>
      </dgm:t>
    </dgm:pt>
    <dgm:pt modelId="{FE7DCE97-738F-4C2A-98A5-D0117695C70E}" type="sibTrans" cxnId="{6AA52A2F-787E-4990-8788-93709C68911A}">
      <dgm:prSet/>
      <dgm:spPr/>
      <dgm:t>
        <a:bodyPr/>
        <a:lstStyle/>
        <a:p>
          <a:endParaRPr lang="en-US"/>
        </a:p>
      </dgm:t>
    </dgm:pt>
    <dgm:pt modelId="{64C41C51-16AE-4C03-BAA9-20B784E7FD5D}">
      <dgm:prSet phldrT="[Text]" custT="1"/>
      <dgm:spPr/>
      <dgm:t>
        <a:bodyPr/>
        <a:lstStyle/>
        <a:p>
          <a:r>
            <a:rPr lang="en-US" sz="1400" dirty="0" smtClean="0"/>
            <a:t>E-mail stated salary cost transfers made to spend down funds</a:t>
          </a:r>
        </a:p>
      </dgm:t>
    </dgm:pt>
    <dgm:pt modelId="{D1009111-44BF-4757-A54D-4C871CA6427B}" type="parTrans" cxnId="{54276315-F168-4578-B226-49BA13F8ED85}">
      <dgm:prSet/>
      <dgm:spPr/>
      <dgm:t>
        <a:bodyPr/>
        <a:lstStyle/>
        <a:p>
          <a:endParaRPr lang="en-US"/>
        </a:p>
      </dgm:t>
    </dgm:pt>
    <dgm:pt modelId="{0988F0D0-800D-4B45-A26F-38BA7D17818F}" type="sibTrans" cxnId="{54276315-F168-4578-B226-49BA13F8ED85}">
      <dgm:prSet/>
      <dgm:spPr/>
      <dgm:t>
        <a:bodyPr/>
        <a:lstStyle/>
        <a:p>
          <a:endParaRPr lang="en-US"/>
        </a:p>
      </dgm:t>
    </dgm:pt>
    <dgm:pt modelId="{5221303B-3CA6-4F1A-A350-00268528AB17}">
      <dgm:prSet phldrT="[Text]" custT="1"/>
      <dgm:spPr/>
      <dgm:t>
        <a:bodyPr/>
        <a:lstStyle/>
        <a:p>
          <a:r>
            <a:rPr lang="en-US" sz="1200" dirty="0" smtClean="0"/>
            <a:t> Charge for an internal billing in which the University could not provide support for how the billing rate was determined because the rate was not approved yet</a:t>
          </a:r>
          <a:endParaRPr lang="en-US" sz="1200" dirty="0"/>
        </a:p>
      </dgm:t>
    </dgm:pt>
    <dgm:pt modelId="{6DA9C61E-3430-4877-A781-3FE1BEEAC608}" type="parTrans" cxnId="{92F47892-EC5E-4FB7-B3A5-6F91275CAC64}">
      <dgm:prSet/>
      <dgm:spPr/>
      <dgm:t>
        <a:bodyPr/>
        <a:lstStyle/>
        <a:p>
          <a:endParaRPr lang="en-US"/>
        </a:p>
      </dgm:t>
    </dgm:pt>
    <dgm:pt modelId="{160020C6-FCC1-433F-A331-096099D21509}" type="sibTrans" cxnId="{92F47892-EC5E-4FB7-B3A5-6F91275CAC64}">
      <dgm:prSet/>
      <dgm:spPr/>
      <dgm:t>
        <a:bodyPr/>
        <a:lstStyle/>
        <a:p>
          <a:endParaRPr lang="en-US"/>
        </a:p>
      </dgm:t>
    </dgm:pt>
    <dgm:pt modelId="{26E39EBD-7F16-4C56-B780-BA7F2A0CB23C}">
      <dgm:prSet phldrT="[Text]" custT="1"/>
      <dgm:spPr/>
      <dgm:t>
        <a:bodyPr/>
        <a:lstStyle/>
        <a:p>
          <a:r>
            <a:rPr lang="en-US" sz="1400" dirty="0" smtClean="0"/>
            <a:t>Allocation percentage was PI’s estimate of expected future use, which appeared to be arbitrary and based on convenience</a:t>
          </a:r>
          <a:endParaRPr lang="en-US" sz="1400" dirty="0"/>
        </a:p>
      </dgm:t>
    </dgm:pt>
    <dgm:pt modelId="{63862D11-0C87-4550-A42A-462BFA71CC2A}" type="parTrans" cxnId="{E7EAF1AF-3B37-4C01-BE28-CEC25939305F}">
      <dgm:prSet/>
      <dgm:spPr/>
      <dgm:t>
        <a:bodyPr/>
        <a:lstStyle/>
        <a:p>
          <a:endParaRPr lang="en-US"/>
        </a:p>
      </dgm:t>
    </dgm:pt>
    <dgm:pt modelId="{4B3C8C67-C972-479B-B30E-36BE6F06FD51}" type="sibTrans" cxnId="{E7EAF1AF-3B37-4C01-BE28-CEC25939305F}">
      <dgm:prSet/>
      <dgm:spPr/>
      <dgm:t>
        <a:bodyPr/>
        <a:lstStyle/>
        <a:p>
          <a:endParaRPr lang="en-US"/>
        </a:p>
      </dgm:t>
    </dgm:pt>
    <dgm:pt modelId="{A63FC2EF-6B60-495F-95B1-C5EB24229DCD}" type="pres">
      <dgm:prSet presAssocID="{761EA706-9A20-4342-8B77-2CA94CCBB7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2D108-22C2-44A1-8491-CEC39376CC84}" type="pres">
      <dgm:prSet presAssocID="{482316E7-5A82-4A53-9BAB-AD77CDC17581}" presName="linNode" presStyleCnt="0"/>
      <dgm:spPr/>
    </dgm:pt>
    <dgm:pt modelId="{FADDD06E-2E61-47BB-8116-27B30DFF43EF}" type="pres">
      <dgm:prSet presAssocID="{482316E7-5A82-4A53-9BAB-AD77CDC1758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50B6D-9A7E-4996-823E-1183D91FC458}" type="pres">
      <dgm:prSet presAssocID="{482316E7-5A82-4A53-9BAB-AD77CDC1758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BE74D-A1A1-47C4-9FDE-67E1274C80D8}" type="pres">
      <dgm:prSet presAssocID="{DD9DE1B9-3BB4-4EEC-9121-FAACA1B4D3D2}" presName="sp" presStyleCnt="0"/>
      <dgm:spPr/>
    </dgm:pt>
    <dgm:pt modelId="{BCD7E649-F7BD-43F2-B145-75632113A96A}" type="pres">
      <dgm:prSet presAssocID="{34200187-6580-490B-8380-1B2675A235CD}" presName="linNode" presStyleCnt="0"/>
      <dgm:spPr/>
    </dgm:pt>
    <dgm:pt modelId="{C56B6D42-0082-4295-934E-5A9D20E927FD}" type="pres">
      <dgm:prSet presAssocID="{34200187-6580-490B-8380-1B2675A235C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22ECF-697D-40EE-85F7-20BF6599082B}" type="pres">
      <dgm:prSet presAssocID="{34200187-6580-490B-8380-1B2675A235CD}" presName="descendantText" presStyleLbl="alignAccFollowNode1" presStyleIdx="1" presStyleCnt="3" custScaleY="135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5CEE4-B219-4DFD-B7FB-C6C7E5EDADFF}" type="pres">
      <dgm:prSet presAssocID="{5FDF294D-5432-4679-99A7-64230C244AA4}" presName="sp" presStyleCnt="0"/>
      <dgm:spPr/>
    </dgm:pt>
    <dgm:pt modelId="{B44ADF61-8470-4BF1-BDA7-9BAB68F48DA8}" type="pres">
      <dgm:prSet presAssocID="{70461AC9-71E5-47FE-9B5C-CB437B6C325D}" presName="linNode" presStyleCnt="0"/>
      <dgm:spPr/>
    </dgm:pt>
    <dgm:pt modelId="{150F3E35-DDB6-464E-907C-E4B9761B7CFB}" type="pres">
      <dgm:prSet presAssocID="{70461AC9-71E5-47FE-9B5C-CB437B6C325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E7100-A37B-455D-A90E-4AA379A8A585}" type="pres">
      <dgm:prSet presAssocID="{70461AC9-71E5-47FE-9B5C-CB437B6C325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B44FDD-F513-47F1-B06D-0F0A308C4E6A}" type="presOf" srcId="{70461AC9-71E5-47FE-9B5C-CB437B6C325D}" destId="{150F3E35-DDB6-464E-907C-E4B9761B7CFB}" srcOrd="0" destOrd="0" presId="urn:microsoft.com/office/officeart/2005/8/layout/vList5"/>
    <dgm:cxn modelId="{DC89F0C3-B23D-47F8-8697-97665CC69DD6}" srcId="{482316E7-5A82-4A53-9BAB-AD77CDC17581}" destId="{A47E530E-556A-4C11-BAC2-21ED5C65F9AE}" srcOrd="0" destOrd="0" parTransId="{57BCC95D-B238-491A-A1F7-AC789EC3BEDB}" sibTransId="{BD225F90-BA92-4ED2-9D41-2B3E2C7ADA47}"/>
    <dgm:cxn modelId="{3CF16CDB-E55B-41B5-8069-3C7191F03E7B}" srcId="{761EA706-9A20-4342-8B77-2CA94CCBB7D7}" destId="{70461AC9-71E5-47FE-9B5C-CB437B6C325D}" srcOrd="2" destOrd="0" parTransId="{7B55C4EE-965B-4175-B30E-34762B887920}" sibTransId="{AFDBD05D-79A7-43FF-8B6C-29236FAE1AA4}"/>
    <dgm:cxn modelId="{92F47892-EC5E-4FB7-B3A5-6F91275CAC64}" srcId="{34200187-6580-490B-8380-1B2675A235CD}" destId="{5221303B-3CA6-4F1A-A350-00268528AB17}" srcOrd="1" destOrd="0" parTransId="{6DA9C61E-3430-4877-A781-3FE1BEEAC608}" sibTransId="{160020C6-FCC1-433F-A331-096099D21509}"/>
    <dgm:cxn modelId="{5A3D35D3-D9C3-4C24-923C-622EC1C9CA57}" srcId="{761EA706-9A20-4342-8B77-2CA94CCBB7D7}" destId="{482316E7-5A82-4A53-9BAB-AD77CDC17581}" srcOrd="0" destOrd="0" parTransId="{8F542042-28BC-4307-8680-4B1BC3F6F98E}" sibTransId="{DD9DE1B9-3BB4-4EEC-9121-FAACA1B4D3D2}"/>
    <dgm:cxn modelId="{C3A9F1B5-2234-47C0-BD8C-020AC7FECB68}" type="presOf" srcId="{26E39EBD-7F16-4C56-B780-BA7F2A0CB23C}" destId="{85EE7100-A37B-455D-A90E-4AA379A8A585}" srcOrd="0" destOrd="1" presId="urn:microsoft.com/office/officeart/2005/8/layout/vList5"/>
    <dgm:cxn modelId="{682622D5-A599-4A3B-B972-6D4C939E2D0F}" type="presOf" srcId="{482316E7-5A82-4A53-9BAB-AD77CDC17581}" destId="{FADDD06E-2E61-47BB-8116-27B30DFF43EF}" srcOrd="0" destOrd="0" presId="urn:microsoft.com/office/officeart/2005/8/layout/vList5"/>
    <dgm:cxn modelId="{50F0FA22-3B53-44BC-8E10-0F73646121DF}" srcId="{34200187-6580-490B-8380-1B2675A235CD}" destId="{204AA060-DD2F-4F32-A93E-0D084AAD4838}" srcOrd="0" destOrd="0" parTransId="{80AC200A-0BD2-44F4-9C46-ECDFF9737FA4}" sibTransId="{0C44E453-679F-4008-8C63-305D9FF3196E}"/>
    <dgm:cxn modelId="{E7EAF1AF-3B37-4C01-BE28-CEC25939305F}" srcId="{70461AC9-71E5-47FE-9B5C-CB437B6C325D}" destId="{26E39EBD-7F16-4C56-B780-BA7F2A0CB23C}" srcOrd="1" destOrd="0" parTransId="{63862D11-0C87-4550-A42A-462BFA71CC2A}" sibTransId="{4B3C8C67-C972-479B-B30E-36BE6F06FD51}"/>
    <dgm:cxn modelId="{51C6D40A-A488-440E-895F-D439CF6EAB90}" type="presOf" srcId="{9CD7E531-1897-406A-A79D-02EB11240AE9}" destId="{85EE7100-A37B-455D-A90E-4AA379A8A585}" srcOrd="0" destOrd="0" presId="urn:microsoft.com/office/officeart/2005/8/layout/vList5"/>
    <dgm:cxn modelId="{58C873D0-9C61-4413-94F4-3415003C8A76}" type="presOf" srcId="{761EA706-9A20-4342-8B77-2CA94CCBB7D7}" destId="{A63FC2EF-6B60-495F-95B1-C5EB24229DCD}" srcOrd="0" destOrd="0" presId="urn:microsoft.com/office/officeart/2005/8/layout/vList5"/>
    <dgm:cxn modelId="{62DA0D8E-4976-4916-98C4-F1A569BCF19A}" srcId="{761EA706-9A20-4342-8B77-2CA94CCBB7D7}" destId="{34200187-6580-490B-8380-1B2675A235CD}" srcOrd="1" destOrd="0" parTransId="{2FA226F3-71BB-4743-8BA7-4B516926B543}" sibTransId="{5FDF294D-5432-4679-99A7-64230C244AA4}"/>
    <dgm:cxn modelId="{2AA03608-D7E5-413E-A0A1-D17C7D693C85}" type="presOf" srcId="{34200187-6580-490B-8380-1B2675A235CD}" destId="{C56B6D42-0082-4295-934E-5A9D20E927FD}" srcOrd="0" destOrd="0" presId="urn:microsoft.com/office/officeart/2005/8/layout/vList5"/>
    <dgm:cxn modelId="{6AA52A2F-787E-4990-8788-93709C68911A}" srcId="{70461AC9-71E5-47FE-9B5C-CB437B6C325D}" destId="{9CD7E531-1897-406A-A79D-02EB11240AE9}" srcOrd="0" destOrd="0" parTransId="{0DAD19F3-6510-4662-A427-AD5A3460BD0A}" sibTransId="{FE7DCE97-738F-4C2A-98A5-D0117695C70E}"/>
    <dgm:cxn modelId="{475F410A-252F-44EF-8CA8-E0A134872A13}" type="presOf" srcId="{64C41C51-16AE-4C03-BAA9-20B784E7FD5D}" destId="{6B550B6D-9A7E-4996-823E-1183D91FC458}" srcOrd="0" destOrd="1" presId="urn:microsoft.com/office/officeart/2005/8/layout/vList5"/>
    <dgm:cxn modelId="{54276315-F168-4578-B226-49BA13F8ED85}" srcId="{482316E7-5A82-4A53-9BAB-AD77CDC17581}" destId="{64C41C51-16AE-4C03-BAA9-20B784E7FD5D}" srcOrd="1" destOrd="0" parTransId="{D1009111-44BF-4757-A54D-4C871CA6427B}" sibTransId="{0988F0D0-800D-4B45-A26F-38BA7D17818F}"/>
    <dgm:cxn modelId="{E145B74F-06E6-420A-A8DC-304F6D0203DC}" type="presOf" srcId="{204AA060-DD2F-4F32-A93E-0D084AAD4838}" destId="{04722ECF-697D-40EE-85F7-20BF6599082B}" srcOrd="0" destOrd="0" presId="urn:microsoft.com/office/officeart/2005/8/layout/vList5"/>
    <dgm:cxn modelId="{68E6AA4E-B3B0-4100-9D3D-6E7ED6D47DC5}" type="presOf" srcId="{A47E530E-556A-4C11-BAC2-21ED5C65F9AE}" destId="{6B550B6D-9A7E-4996-823E-1183D91FC458}" srcOrd="0" destOrd="0" presId="urn:microsoft.com/office/officeart/2005/8/layout/vList5"/>
    <dgm:cxn modelId="{1C339006-B74B-4F6E-BD10-860175EFD381}" type="presOf" srcId="{5221303B-3CA6-4F1A-A350-00268528AB17}" destId="{04722ECF-697D-40EE-85F7-20BF6599082B}" srcOrd="0" destOrd="1" presId="urn:microsoft.com/office/officeart/2005/8/layout/vList5"/>
    <dgm:cxn modelId="{3432F334-BBAF-4D07-87F2-31FCC56B6BCA}" type="presParOf" srcId="{A63FC2EF-6B60-495F-95B1-C5EB24229DCD}" destId="{3B62D108-22C2-44A1-8491-CEC39376CC84}" srcOrd="0" destOrd="0" presId="urn:microsoft.com/office/officeart/2005/8/layout/vList5"/>
    <dgm:cxn modelId="{B7A7F4EA-83BC-407D-BE03-01FACDC3FC44}" type="presParOf" srcId="{3B62D108-22C2-44A1-8491-CEC39376CC84}" destId="{FADDD06E-2E61-47BB-8116-27B30DFF43EF}" srcOrd="0" destOrd="0" presId="urn:microsoft.com/office/officeart/2005/8/layout/vList5"/>
    <dgm:cxn modelId="{AA3418B9-DAA5-4BDE-B9D9-768A35AA67DE}" type="presParOf" srcId="{3B62D108-22C2-44A1-8491-CEC39376CC84}" destId="{6B550B6D-9A7E-4996-823E-1183D91FC458}" srcOrd="1" destOrd="0" presId="urn:microsoft.com/office/officeart/2005/8/layout/vList5"/>
    <dgm:cxn modelId="{BECCADD2-D977-4801-B746-6C7640607CB0}" type="presParOf" srcId="{A63FC2EF-6B60-495F-95B1-C5EB24229DCD}" destId="{C66BE74D-A1A1-47C4-9FDE-67E1274C80D8}" srcOrd="1" destOrd="0" presId="urn:microsoft.com/office/officeart/2005/8/layout/vList5"/>
    <dgm:cxn modelId="{E8866079-76C8-4F95-9A38-4D81C021D7A3}" type="presParOf" srcId="{A63FC2EF-6B60-495F-95B1-C5EB24229DCD}" destId="{BCD7E649-F7BD-43F2-B145-75632113A96A}" srcOrd="2" destOrd="0" presId="urn:microsoft.com/office/officeart/2005/8/layout/vList5"/>
    <dgm:cxn modelId="{56BF36B3-689F-4540-B0A0-ED69B2B2306F}" type="presParOf" srcId="{BCD7E649-F7BD-43F2-B145-75632113A96A}" destId="{C56B6D42-0082-4295-934E-5A9D20E927FD}" srcOrd="0" destOrd="0" presId="urn:microsoft.com/office/officeart/2005/8/layout/vList5"/>
    <dgm:cxn modelId="{F82D51B1-7C74-4238-BBA6-EE13B16EA103}" type="presParOf" srcId="{BCD7E649-F7BD-43F2-B145-75632113A96A}" destId="{04722ECF-697D-40EE-85F7-20BF6599082B}" srcOrd="1" destOrd="0" presId="urn:microsoft.com/office/officeart/2005/8/layout/vList5"/>
    <dgm:cxn modelId="{DE99E62B-7765-4B76-8845-BF455817A45C}" type="presParOf" srcId="{A63FC2EF-6B60-495F-95B1-C5EB24229DCD}" destId="{E195CEE4-B219-4DFD-B7FB-C6C7E5EDADFF}" srcOrd="3" destOrd="0" presId="urn:microsoft.com/office/officeart/2005/8/layout/vList5"/>
    <dgm:cxn modelId="{EC4CF5E9-35B3-48E8-B7D9-58A89020E26B}" type="presParOf" srcId="{A63FC2EF-6B60-495F-95B1-C5EB24229DCD}" destId="{B44ADF61-8470-4BF1-BDA7-9BAB68F48DA8}" srcOrd="4" destOrd="0" presId="urn:microsoft.com/office/officeart/2005/8/layout/vList5"/>
    <dgm:cxn modelId="{A2657389-1083-4D3C-80D2-709A071BDA4A}" type="presParOf" srcId="{B44ADF61-8470-4BF1-BDA7-9BAB68F48DA8}" destId="{150F3E35-DDB6-464E-907C-E4B9761B7CFB}" srcOrd="0" destOrd="0" presId="urn:microsoft.com/office/officeart/2005/8/layout/vList5"/>
    <dgm:cxn modelId="{7F51D208-02F0-43BA-A9ED-CBE3DC4FECE5}" type="presParOf" srcId="{B44ADF61-8470-4BF1-BDA7-9BAB68F48DA8}" destId="{85EE7100-A37B-455D-A90E-4AA379A8A5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FC666-AFD3-4D6A-B2B4-452D9F2A4F0B}">
      <dsp:nvSpPr>
        <dsp:cNvPr id="0" name=""/>
        <dsp:cNvSpPr/>
      </dsp:nvSpPr>
      <dsp:spPr>
        <a:xfrm>
          <a:off x="0" y="10467"/>
          <a:ext cx="7998106" cy="516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Non-Salary Cost Transfer</a:t>
          </a:r>
          <a:endParaRPr lang="en-US" sz="2000" kern="1200" dirty="0"/>
        </a:p>
      </dsp:txBody>
      <dsp:txXfrm>
        <a:off x="25194" y="35661"/>
        <a:ext cx="7947718" cy="465709"/>
      </dsp:txXfrm>
    </dsp:sp>
    <dsp:sp modelId="{61C38D18-29DF-48C1-99A1-4148ED1482B0}">
      <dsp:nvSpPr>
        <dsp:cNvPr id="0" name=""/>
        <dsp:cNvSpPr/>
      </dsp:nvSpPr>
      <dsp:spPr>
        <a:xfrm>
          <a:off x="0" y="526565"/>
          <a:ext cx="7998106" cy="268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94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Cost Transfer Cover Sheet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PI Approval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Documentation of original transaction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Account analysis, </a:t>
          </a:r>
          <a:r>
            <a:rPr lang="en-US" sz="1800" kern="1200" dirty="0" err="1" smtClean="0"/>
            <a:t>subledger</a:t>
          </a:r>
          <a:r>
            <a:rPr lang="en-US" sz="1800" kern="1200" dirty="0" smtClean="0"/>
            <a:t>, etc.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Receipts, invoices, </a:t>
          </a:r>
          <a:r>
            <a:rPr lang="en-US" sz="1800" kern="1200" dirty="0" err="1" smtClean="0"/>
            <a:t>etc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Method of allocation (if needed)</a:t>
          </a:r>
          <a:endParaRPr lang="en-US" sz="1800" kern="1200" dirty="0"/>
        </a:p>
      </dsp:txBody>
      <dsp:txXfrm>
        <a:off x="0" y="526565"/>
        <a:ext cx="7998106" cy="2689019"/>
      </dsp:txXfrm>
    </dsp:sp>
    <dsp:sp modelId="{E7A22812-7454-4002-86B5-E0A2447E8A80}">
      <dsp:nvSpPr>
        <dsp:cNvPr id="0" name=""/>
        <dsp:cNvSpPr/>
      </dsp:nvSpPr>
      <dsp:spPr>
        <a:xfrm>
          <a:off x="0" y="2605592"/>
          <a:ext cx="7998106" cy="428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Salary (EAF)</a:t>
          </a:r>
          <a:endParaRPr lang="en-US" sz="1800" kern="1200" dirty="0"/>
        </a:p>
      </dsp:txBody>
      <dsp:txXfrm>
        <a:off x="20916" y="2626508"/>
        <a:ext cx="7956274" cy="386639"/>
      </dsp:txXfrm>
    </dsp:sp>
    <dsp:sp modelId="{F317340A-1263-4455-A596-6B870E51656D}">
      <dsp:nvSpPr>
        <dsp:cNvPr id="0" name=""/>
        <dsp:cNvSpPr/>
      </dsp:nvSpPr>
      <dsp:spPr>
        <a:xfrm>
          <a:off x="0" y="3063456"/>
          <a:ext cx="7998106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94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Under 90 days – none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Over 90 days – Cost Transfer Cover Sheet</a:t>
          </a:r>
          <a:endParaRPr lang="en-US" sz="1800" kern="1200" dirty="0"/>
        </a:p>
      </dsp:txBody>
      <dsp:txXfrm>
        <a:off x="0" y="3063456"/>
        <a:ext cx="7998106" cy="695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50B6D-9A7E-4996-823E-1183D91FC458}">
      <dsp:nvSpPr>
        <dsp:cNvPr id="0" name=""/>
        <dsp:cNvSpPr/>
      </dsp:nvSpPr>
      <dsp:spPr>
        <a:xfrm rot="5400000">
          <a:off x="5650182" y="-2285771"/>
          <a:ext cx="953573" cy="5766558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E-mail stated salary cost transfers made to spend down funds</a:t>
          </a:r>
        </a:p>
      </dsp:txBody>
      <dsp:txXfrm rot="-5400000">
        <a:off x="3243690" y="167271"/>
        <a:ext cx="5720008" cy="860473"/>
      </dsp:txXfrm>
    </dsp:sp>
    <dsp:sp modelId="{FADDD06E-2E61-47BB-8116-27B30DFF43EF}">
      <dsp:nvSpPr>
        <dsp:cNvPr id="0" name=""/>
        <dsp:cNvSpPr/>
      </dsp:nvSpPr>
      <dsp:spPr>
        <a:xfrm>
          <a:off x="0" y="1524"/>
          <a:ext cx="3243689" cy="1191966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Yale University</a:t>
          </a:r>
          <a:endParaRPr lang="en-US" sz="2800" kern="1200" dirty="0"/>
        </a:p>
      </dsp:txBody>
      <dsp:txXfrm>
        <a:off x="58187" y="59711"/>
        <a:ext cx="3127315" cy="1075592"/>
      </dsp:txXfrm>
    </dsp:sp>
    <dsp:sp modelId="{04722ECF-697D-40EE-85F7-20BF6599082B}">
      <dsp:nvSpPr>
        <dsp:cNvPr id="0" name=""/>
        <dsp:cNvSpPr/>
      </dsp:nvSpPr>
      <dsp:spPr>
        <a:xfrm rot="5400000">
          <a:off x="5475826" y="-982215"/>
          <a:ext cx="1290318" cy="5760927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Cost transfer made 21 days after the award ended. The transfer was for expenses incurred to install a rack system not completed until approximately 11 days before the award period expired.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Charge for an internal billing in which the University could not provide support for how the billing rate was determined because the rate was not approved yet</a:t>
          </a:r>
          <a:endParaRPr lang="en-US" sz="1200" kern="1200" dirty="0"/>
        </a:p>
      </dsp:txBody>
      <dsp:txXfrm rot="-5400000">
        <a:off x="3240522" y="1316077"/>
        <a:ext cx="5697939" cy="1164342"/>
      </dsp:txXfrm>
    </dsp:sp>
    <dsp:sp modelId="{C56B6D42-0082-4295-934E-5A9D20E927FD}">
      <dsp:nvSpPr>
        <dsp:cNvPr id="0" name=""/>
        <dsp:cNvSpPr/>
      </dsp:nvSpPr>
      <dsp:spPr>
        <a:xfrm>
          <a:off x="0" y="1302265"/>
          <a:ext cx="3240521" cy="1191966"/>
        </a:xfrm>
        <a:prstGeom prst="roundRect">
          <a:avLst/>
        </a:prstGeom>
        <a:solidFill>
          <a:schemeClr val="accent4">
            <a:shade val="50000"/>
            <a:hueOff val="329120"/>
            <a:satOff val="-40382"/>
            <a:lumOff val="343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University of Illinois Champaign</a:t>
          </a:r>
          <a:endParaRPr lang="en-US" sz="2800" kern="1200" dirty="0"/>
        </a:p>
      </dsp:txBody>
      <dsp:txXfrm>
        <a:off x="58187" y="1360452"/>
        <a:ext cx="3124147" cy="1075592"/>
      </dsp:txXfrm>
    </dsp:sp>
    <dsp:sp modelId="{85EE7100-A37B-455D-A90E-4AA379A8A585}">
      <dsp:nvSpPr>
        <dsp:cNvPr id="0" name=""/>
        <dsp:cNvSpPr/>
      </dsp:nvSpPr>
      <dsp:spPr>
        <a:xfrm rot="5400000">
          <a:off x="5650182" y="315709"/>
          <a:ext cx="953573" cy="5766558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Equipment, travel, instrument usage, and lab supplies, were allocated to NSF awards using unsupported allocation methodologies.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Allocation percentage was PI’s estimate of expected future use, which appeared to be arbitrary and based on convenience</a:t>
          </a:r>
          <a:endParaRPr lang="en-US" sz="1400" kern="1200" dirty="0"/>
        </a:p>
      </dsp:txBody>
      <dsp:txXfrm rot="-5400000">
        <a:off x="3243690" y="2768751"/>
        <a:ext cx="5720008" cy="860473"/>
      </dsp:txXfrm>
    </dsp:sp>
    <dsp:sp modelId="{150F3E35-DDB6-464E-907C-E4B9761B7CFB}">
      <dsp:nvSpPr>
        <dsp:cNvPr id="0" name=""/>
        <dsp:cNvSpPr/>
      </dsp:nvSpPr>
      <dsp:spPr>
        <a:xfrm>
          <a:off x="0" y="2603005"/>
          <a:ext cx="3243689" cy="1191966"/>
        </a:xfrm>
        <a:prstGeom prst="roundRect">
          <a:avLst/>
        </a:prstGeom>
        <a:solidFill>
          <a:schemeClr val="accent4">
            <a:shade val="50000"/>
            <a:hueOff val="329120"/>
            <a:satOff val="-40382"/>
            <a:lumOff val="343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Stanford</a:t>
          </a:r>
          <a:endParaRPr lang="en-US" sz="2800" kern="1200" dirty="0"/>
        </a:p>
      </dsp:txBody>
      <dsp:txXfrm>
        <a:off x="58187" y="2661192"/>
        <a:ext cx="3127315" cy="1075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it.sabacloud.com/Saba/Web_spf/NA3P1PRD0049/app/dashboard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34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39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09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63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9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8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0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rit.az1.qualtrics.com/jfe/form/SV_eJwVeXESsiOOfbw</a:t>
            </a:r>
          </a:p>
          <a:p>
            <a:endParaRPr 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further training around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grants and contracts administration at RIT check out t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5-part series of courses introduces users to Sponsored Programs Accounting for Research and Contracts (SPARC) and further guides them through the maze of workflows that SPA navigates on a day-to-day basis. These courses can all be found by logging into Talent Roadmap and searching for the SPARC.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Link: 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https://rit.sabacloud.com/Saba/Web_spf/NA3P1PRD0049/app/dashboard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27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77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4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09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4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4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65779A-B719-7C4A-A375-C5C366FBD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020C264A-7DBD-3748-8BA6-B822004C3BA9}"/>
              </a:ext>
            </a:extLst>
          </p:cNvPr>
          <p:cNvSpPr/>
          <p:nvPr userDrawn="1"/>
        </p:nvSpPr>
        <p:spPr>
          <a:xfrm>
            <a:off x="-1380888" y="-725215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BB4E24D9-CB30-8C40-A9E1-E4F331742399}"/>
              </a:ext>
            </a:extLst>
          </p:cNvPr>
          <p:cNvSpPr/>
          <p:nvPr userDrawn="1"/>
        </p:nvSpPr>
        <p:spPr>
          <a:xfrm>
            <a:off x="1216990" y="1053318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C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C1E5DA-5453-0448-B4B2-2DAB14963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216990" y="1053318"/>
            <a:ext cx="3276600" cy="4089400"/>
          </a:xfrm>
          <a:prstGeom prst="rect">
            <a:avLst/>
          </a:prstGeom>
        </p:spPr>
      </p:pic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AEDF4-372E-2B4D-9DAD-C322D7FC3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48959" y="145901"/>
            <a:ext cx="601912" cy="2299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F887FA-537A-814D-A61F-4377E6C2A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7095" y="1193883"/>
            <a:ext cx="9434083" cy="2713837"/>
          </a:xfrm>
          <a:prstGeom prst="rect">
            <a:avLst/>
          </a:prstGeom>
          <a:noFill/>
        </p:spPr>
        <p:txBody>
          <a:bodyPr/>
          <a:lstStyle>
            <a:lvl1pPr marL="182880" algn="l">
              <a:defRPr sz="5867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8323FE-E7B1-1F44-9745-0F8EFFDBDF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0447" y="4344682"/>
            <a:ext cx="3800475" cy="41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4F33997F-9275-5A47-AE72-28E56ED6D4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0446" y="4846579"/>
            <a:ext cx="3800475" cy="41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56AB1-AAB5-DD41-A548-FB33E6E9490C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F8741-1247-824C-927C-EC3E8FDB5013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4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13305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56AB1-AAB5-DD41-A548-FB33E6E9490C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F8741-1247-824C-927C-EC3E8FDB5013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63B3BD3-FFCD-2847-A680-FC79E81D1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84154"/>
            <a:ext cx="3607765" cy="4525843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</p:spTree>
    <p:extLst>
      <p:ext uri="{BB962C8B-B14F-4D97-AF65-F5344CB8AC3E}">
        <p14:creationId xmlns:p14="http://schemas.microsoft.com/office/powerpoint/2010/main" val="27720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D7795-12BD-2D42-B73A-5BFF0F917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58452"/>
            <a:ext cx="10355658" cy="696384"/>
          </a:xfrm>
          <a:prstGeom prst="rect">
            <a:avLst/>
          </a:prstGeom>
        </p:spPr>
        <p:txBody>
          <a:bodyPr/>
          <a:lstStyle>
            <a:lvl1pPr algn="l">
              <a:defRPr sz="3733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41982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10443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105773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9BD4C-94EB-2343-8337-134562E2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584" y="862676"/>
            <a:ext cx="3471333" cy="803182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67610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2F3CD-3D17-914E-88EA-A50C55E23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C0E3C-2123-DD4D-931C-F62C3737E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3987798"/>
            <a:ext cx="11589952" cy="1524000"/>
          </a:xfrm>
          <a:prstGeom prst="rect">
            <a:avLst/>
          </a:prstGeom>
        </p:spPr>
        <p:txBody>
          <a:bodyPr/>
          <a:lstStyle>
            <a:lvl1pPr algn="l">
              <a:defRPr sz="5330" b="1" i="0" baseline="0"/>
            </a:lvl1pPr>
          </a:lstStyle>
          <a:p>
            <a:r>
              <a:rPr lang="en-US" dirty="0"/>
              <a:t>Click to add Transition Title</a:t>
            </a:r>
          </a:p>
        </p:txBody>
      </p:sp>
    </p:spTree>
    <p:extLst>
      <p:ext uri="{BB962C8B-B14F-4D97-AF65-F5344CB8AC3E}">
        <p14:creationId xmlns:p14="http://schemas.microsoft.com/office/powerpoint/2010/main" val="397700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9EDA26-0ACE-9A47-99A2-05436A5D8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29C41-3442-1A46-B586-6B645C5B9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4256023"/>
            <a:ext cx="11589952" cy="1253062"/>
          </a:xfrm>
          <a:prstGeom prst="rect">
            <a:avLst/>
          </a:prstGeom>
        </p:spPr>
        <p:txBody>
          <a:bodyPr/>
          <a:lstStyle>
            <a:lvl1pPr algn="l">
              <a:defRPr sz="7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2578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nip Diagonal Corner Rectangle 36">
            <a:extLst>
              <a:ext uri="{FF2B5EF4-FFF2-40B4-BE49-F238E27FC236}">
                <a16:creationId xmlns:a16="http://schemas.microsoft.com/office/drawing/2014/main" id="{AABD0E0A-B160-C549-A9A1-DFB649C19D94}"/>
              </a:ext>
            </a:extLst>
          </p:cNvPr>
          <p:cNvSpPr/>
          <p:nvPr userDrawn="1"/>
        </p:nvSpPr>
        <p:spPr>
          <a:xfrm>
            <a:off x="646544" y="-725215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nip Diagonal Corner Rectangle 37">
            <a:extLst>
              <a:ext uri="{FF2B5EF4-FFF2-40B4-BE49-F238E27FC236}">
                <a16:creationId xmlns:a16="http://schemas.microsoft.com/office/drawing/2014/main" id="{FBA94E64-7930-784D-8ED5-DF0E88297CCD}"/>
              </a:ext>
            </a:extLst>
          </p:cNvPr>
          <p:cNvSpPr/>
          <p:nvPr userDrawn="1"/>
        </p:nvSpPr>
        <p:spPr>
          <a:xfrm>
            <a:off x="1216990" y="1053318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C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nip Diagonal Corner Rectangle 38">
            <a:extLst>
              <a:ext uri="{FF2B5EF4-FFF2-40B4-BE49-F238E27FC236}">
                <a16:creationId xmlns:a16="http://schemas.microsoft.com/office/drawing/2014/main" id="{9A9D578D-4E47-1242-BD09-860C6D50211A}"/>
              </a:ext>
            </a:extLst>
          </p:cNvPr>
          <p:cNvSpPr/>
          <p:nvPr userDrawn="1"/>
        </p:nvSpPr>
        <p:spPr>
          <a:xfrm>
            <a:off x="646686" y="-725215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290" y="1128111"/>
            <a:ext cx="9731533" cy="1846659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18F89F88-3858-DB49-8BA1-DA14D76E25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4844" y="4307198"/>
            <a:ext cx="4496027" cy="307777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56F859F3-0826-6740-840B-5054672CA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4844" y="4818818"/>
            <a:ext cx="4496027" cy="33855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09" y="107800"/>
            <a:ext cx="1525024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1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76827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145F7-0212-424C-84CF-3AAA37DF7A2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F6F6C9-18D5-3341-8495-872E5DE457C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18566" y="304811"/>
            <a:ext cx="2258261" cy="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t.edu/controller/directindirect-costs#cost-transfer-documen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t.edu/controller/directindirect-costs#cost-transfer-documen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itmail.rit.edu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t.edu/controller/community-practi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rit.az1.qualtrics.com/jfe/form/SV_eJwVeXESsiOOfb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A9F4E4-F224-B542-97AD-B18DBFA59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4844" y="3999422"/>
            <a:ext cx="4496027" cy="615553"/>
          </a:xfrm>
        </p:spPr>
        <p:txBody>
          <a:bodyPr/>
          <a:lstStyle/>
          <a:p>
            <a:r>
              <a:rPr lang="en-US" dirty="0" smtClean="0"/>
              <a:t>CTO Community of Practice (</a:t>
            </a:r>
            <a:r>
              <a:rPr lang="en-US" dirty="0" err="1" smtClean="0"/>
              <a:t>CCoP</a:t>
            </a:r>
            <a:r>
              <a:rPr lang="en-US" dirty="0" smtClean="0"/>
              <a:t>) – Session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76980-E8A7-524E-9BB2-5D90604722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4844" y="4818818"/>
            <a:ext cx="4496027" cy="1083374"/>
          </a:xfrm>
        </p:spPr>
        <p:txBody>
          <a:bodyPr/>
          <a:lstStyle/>
          <a:p>
            <a:r>
              <a:rPr lang="en-US" dirty="0" smtClean="0"/>
              <a:t>Cost Transfers on Grants &amp; Contracts – Best Practices   </a:t>
            </a:r>
          </a:p>
          <a:p>
            <a:r>
              <a:rPr lang="en-US" dirty="0" smtClean="0"/>
              <a:t>3/21/24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15590" y="1122883"/>
            <a:ext cx="4065932" cy="4305314"/>
            <a:chOff x="1429615" y="5212349"/>
            <a:chExt cx="4065932" cy="4305314"/>
          </a:xfrm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973AEFFA-3D28-4D86-9FBF-7281C76A69A9}"/>
                </a:ext>
              </a:extLst>
            </p:cNvPr>
            <p:cNvSpPr/>
            <p:nvPr/>
          </p:nvSpPr>
          <p:spPr>
            <a:xfrm>
              <a:off x="1429615" y="8969023"/>
              <a:ext cx="4065932" cy="5486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Lucida Sans" panose="020B0602040502020204" pitchFamily="34" charset="0"/>
                  <a:cs typeface="Lucida Sans" panose="020B0602040502020204" pitchFamily="34" charset="0"/>
                </a:rPr>
                <a:t>LEARNING</a:t>
              </a:r>
              <a:endParaRPr lang="en-US" dirty="0">
                <a:solidFill>
                  <a:schemeClr val="bg1"/>
                </a:solidFill>
                <a:latin typeface="Lucida Sans" panose="020B0602040502020204" pitchFamily="34" charset="0"/>
                <a:cs typeface="Lucida Sans" panose="020B06020405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23314" y="5212349"/>
              <a:ext cx="3478535" cy="3478535"/>
              <a:chOff x="1764051" y="4191990"/>
              <a:chExt cx="3478535" cy="3478535"/>
            </a:xfrm>
          </p:grpSpPr>
          <p:sp>
            <p:nvSpPr>
              <p:cNvPr id="10" name="Freeform: Shape 13">
                <a:extLst>
                  <a:ext uri="{FF2B5EF4-FFF2-40B4-BE49-F238E27FC236}">
                    <a16:creationId xmlns:a16="http://schemas.microsoft.com/office/drawing/2014/main" id="{2B0855CE-29C6-4D16-A798-69E084287C07}"/>
                  </a:ext>
                </a:extLst>
              </p:cNvPr>
              <p:cNvSpPr/>
              <p:nvPr/>
            </p:nvSpPr>
            <p:spPr>
              <a:xfrm>
                <a:off x="1764051" y="4191990"/>
                <a:ext cx="3478535" cy="3478535"/>
              </a:xfrm>
              <a:custGeom>
                <a:avLst/>
                <a:gdLst>
                  <a:gd name="connsiteX0" fmla="*/ 1749728 w 3478584"/>
                  <a:gd name="connsiteY0" fmla="*/ 3473019 h 3478584"/>
                  <a:gd name="connsiteX1" fmla="*/ 26089 w 3478584"/>
                  <a:gd name="connsiteY1" fmla="*/ 1749380 h 3478584"/>
                  <a:gd name="connsiteX2" fmla="*/ 60527 w 3478584"/>
                  <a:gd name="connsiteY2" fmla="*/ 1714942 h 3478584"/>
                  <a:gd name="connsiteX3" fmla="*/ 94965 w 3478584"/>
                  <a:gd name="connsiteY3" fmla="*/ 1749380 h 3478584"/>
                  <a:gd name="connsiteX4" fmla="*/ 1749380 w 3478584"/>
                  <a:gd name="connsiteY4" fmla="*/ 3403795 h 3478584"/>
                  <a:gd name="connsiteX5" fmla="*/ 3403796 w 3478584"/>
                  <a:gd name="connsiteY5" fmla="*/ 1749380 h 3478584"/>
                  <a:gd name="connsiteX6" fmla="*/ 1749728 w 3478584"/>
                  <a:gd name="connsiteY6" fmla="*/ 94965 h 3478584"/>
                  <a:gd name="connsiteX7" fmla="*/ 428562 w 3478584"/>
                  <a:gd name="connsiteY7" fmla="*/ 753461 h 3478584"/>
                  <a:gd name="connsiteX8" fmla="*/ 380209 w 3478584"/>
                  <a:gd name="connsiteY8" fmla="*/ 760071 h 3478584"/>
                  <a:gd name="connsiteX9" fmla="*/ 373600 w 3478584"/>
                  <a:gd name="connsiteY9" fmla="*/ 711718 h 3478584"/>
                  <a:gd name="connsiteX10" fmla="*/ 1749728 w 3478584"/>
                  <a:gd name="connsiteY10" fmla="*/ 26089 h 3478584"/>
                  <a:gd name="connsiteX11" fmla="*/ 3473367 w 3478584"/>
                  <a:gd name="connsiteY11" fmla="*/ 1749728 h 3478584"/>
                  <a:gd name="connsiteX12" fmla="*/ 1749728 w 3478584"/>
                  <a:gd name="connsiteY12" fmla="*/ 3473019 h 3478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8584" h="3478584">
                    <a:moveTo>
                      <a:pt x="1749728" y="3473019"/>
                    </a:moveTo>
                    <a:cubicBezTo>
                      <a:pt x="799379" y="3473019"/>
                      <a:pt x="26089" y="2699730"/>
                      <a:pt x="26089" y="1749380"/>
                    </a:cubicBezTo>
                    <a:cubicBezTo>
                      <a:pt x="26089" y="1730248"/>
                      <a:pt x="41395" y="1714942"/>
                      <a:pt x="60527" y="1714942"/>
                    </a:cubicBezTo>
                    <a:cubicBezTo>
                      <a:pt x="79659" y="1714942"/>
                      <a:pt x="94965" y="1730248"/>
                      <a:pt x="94965" y="1749380"/>
                    </a:cubicBezTo>
                    <a:cubicBezTo>
                      <a:pt x="94965" y="2661813"/>
                      <a:pt x="837295" y="3403795"/>
                      <a:pt x="1749380" y="3403795"/>
                    </a:cubicBezTo>
                    <a:cubicBezTo>
                      <a:pt x="2661465" y="3403795"/>
                      <a:pt x="3403796" y="2661465"/>
                      <a:pt x="3403796" y="1749380"/>
                    </a:cubicBezTo>
                    <a:cubicBezTo>
                      <a:pt x="3403796" y="837295"/>
                      <a:pt x="2662161" y="94965"/>
                      <a:pt x="1749728" y="94965"/>
                    </a:cubicBezTo>
                    <a:cubicBezTo>
                      <a:pt x="1226201" y="94965"/>
                      <a:pt x="744765" y="334988"/>
                      <a:pt x="428562" y="753461"/>
                    </a:cubicBezTo>
                    <a:cubicBezTo>
                      <a:pt x="417082" y="768767"/>
                      <a:pt x="395515" y="771550"/>
                      <a:pt x="380209" y="760071"/>
                    </a:cubicBezTo>
                    <a:cubicBezTo>
                      <a:pt x="364903" y="748592"/>
                      <a:pt x="362121" y="727024"/>
                      <a:pt x="373600" y="711718"/>
                    </a:cubicBezTo>
                    <a:cubicBezTo>
                      <a:pt x="702674" y="276200"/>
                      <a:pt x="1204286" y="26089"/>
                      <a:pt x="1749728" y="26089"/>
                    </a:cubicBezTo>
                    <a:cubicBezTo>
                      <a:pt x="2700077" y="26089"/>
                      <a:pt x="3473367" y="799379"/>
                      <a:pt x="3473367" y="1749728"/>
                    </a:cubicBezTo>
                    <a:cubicBezTo>
                      <a:pt x="3473367" y="2700078"/>
                      <a:pt x="2700077" y="3473019"/>
                      <a:pt x="1749728" y="3473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272E3A"/>
                  </a:solidFill>
                  <a:latin typeface="Montserrat Light"/>
                </a:endParaRPr>
              </a:p>
            </p:txBody>
          </p:sp>
          <p:sp>
            <p:nvSpPr>
              <p:cNvPr id="11" name="Freeform: Shape 25">
                <a:extLst>
                  <a:ext uri="{FF2B5EF4-FFF2-40B4-BE49-F238E27FC236}">
                    <a16:creationId xmlns:a16="http://schemas.microsoft.com/office/drawing/2014/main" id="{4C4CA3A7-2D52-46FE-8A46-792FD71D2A9D}"/>
                  </a:ext>
                </a:extLst>
              </p:cNvPr>
              <p:cNvSpPr/>
              <p:nvPr/>
            </p:nvSpPr>
            <p:spPr>
              <a:xfrm>
                <a:off x="1935219" y="4379900"/>
                <a:ext cx="3130680" cy="3130680"/>
              </a:xfrm>
              <a:custGeom>
                <a:avLst/>
                <a:gdLst>
                  <a:gd name="connsiteX0" fmla="*/ 1576471 w 3130726"/>
                  <a:gd name="connsiteY0" fmla="*/ 3119525 h 3130726"/>
                  <a:gd name="connsiteX1" fmla="*/ 502284 w 3130726"/>
                  <a:gd name="connsiteY1" fmla="*/ 2689572 h 3130726"/>
                  <a:gd name="connsiteX2" fmla="*/ 26414 w 3130726"/>
                  <a:gd name="connsiteY2" fmla="*/ 1604602 h 3130726"/>
                  <a:gd name="connsiteX3" fmla="*/ 457410 w 3130726"/>
                  <a:gd name="connsiteY3" fmla="*/ 501194 h 3130726"/>
                  <a:gd name="connsiteX4" fmla="*/ 2645788 w 3130726"/>
                  <a:gd name="connsiteY4" fmla="*/ 456669 h 3130726"/>
                  <a:gd name="connsiteX5" fmla="*/ 2923379 w 3130726"/>
                  <a:gd name="connsiteY5" fmla="*/ 2331974 h 3130726"/>
                  <a:gd name="connsiteX6" fmla="*/ 2897638 w 3130726"/>
                  <a:gd name="connsiteY6" fmla="*/ 2317364 h 3130726"/>
                  <a:gd name="connsiteX7" fmla="*/ 2625265 w 3130726"/>
                  <a:gd name="connsiteY7" fmla="*/ 477888 h 3130726"/>
                  <a:gd name="connsiteX8" fmla="*/ 478978 w 3130726"/>
                  <a:gd name="connsiteY8" fmla="*/ 521370 h 3130726"/>
                  <a:gd name="connsiteX9" fmla="*/ 56329 w 3130726"/>
                  <a:gd name="connsiteY9" fmla="*/ 1603906 h 3130726"/>
                  <a:gd name="connsiteX10" fmla="*/ 522808 w 3130726"/>
                  <a:gd name="connsiteY10" fmla="*/ 2668353 h 3130726"/>
                  <a:gd name="connsiteX11" fmla="*/ 2430116 w 3130726"/>
                  <a:gd name="connsiteY11" fmla="*/ 2826976 h 3130726"/>
                  <a:gd name="connsiteX12" fmla="*/ 2446813 w 3130726"/>
                  <a:gd name="connsiteY12" fmla="*/ 2851327 h 3130726"/>
                  <a:gd name="connsiteX13" fmla="*/ 1576471 w 3130726"/>
                  <a:gd name="connsiteY13" fmla="*/ 3119525 h 313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30726" h="3130726">
                    <a:moveTo>
                      <a:pt x="1576471" y="3119525"/>
                    </a:moveTo>
                    <a:cubicBezTo>
                      <a:pt x="1186522" y="3119525"/>
                      <a:pt x="797964" y="2973773"/>
                      <a:pt x="502284" y="2689572"/>
                    </a:cubicBezTo>
                    <a:cubicBezTo>
                      <a:pt x="203822" y="2403285"/>
                      <a:pt x="34762" y="2017857"/>
                      <a:pt x="26414" y="1604602"/>
                    </a:cubicBezTo>
                    <a:cubicBezTo>
                      <a:pt x="18065" y="1191346"/>
                      <a:pt x="171123" y="799309"/>
                      <a:pt x="457410" y="501194"/>
                    </a:cubicBezTo>
                    <a:cubicBezTo>
                      <a:pt x="1048422" y="-114515"/>
                      <a:pt x="2030427" y="-134343"/>
                      <a:pt x="2645788" y="456669"/>
                    </a:cubicBezTo>
                    <a:cubicBezTo>
                      <a:pt x="3155401" y="945758"/>
                      <a:pt x="3269499" y="1716960"/>
                      <a:pt x="2923379" y="2331974"/>
                    </a:cubicBezTo>
                    <a:lnTo>
                      <a:pt x="2897638" y="2317364"/>
                    </a:lnTo>
                    <a:cubicBezTo>
                      <a:pt x="3237148" y="1714177"/>
                      <a:pt x="3125137" y="957933"/>
                      <a:pt x="2625265" y="477888"/>
                    </a:cubicBezTo>
                    <a:cubicBezTo>
                      <a:pt x="2021730" y="-101992"/>
                      <a:pt x="1058510" y="-82512"/>
                      <a:pt x="478978" y="521370"/>
                    </a:cubicBezTo>
                    <a:cubicBezTo>
                      <a:pt x="198256" y="813919"/>
                      <a:pt x="47981" y="1198303"/>
                      <a:pt x="56329" y="1603906"/>
                    </a:cubicBezTo>
                    <a:cubicBezTo>
                      <a:pt x="64678" y="2009509"/>
                      <a:pt x="230259" y="2387283"/>
                      <a:pt x="522808" y="2668353"/>
                    </a:cubicBezTo>
                    <a:cubicBezTo>
                      <a:pt x="1038334" y="3163355"/>
                      <a:pt x="1840496" y="3230144"/>
                      <a:pt x="2430116" y="2826976"/>
                    </a:cubicBezTo>
                    <a:lnTo>
                      <a:pt x="2446813" y="2851327"/>
                    </a:lnTo>
                    <a:cubicBezTo>
                      <a:pt x="2183832" y="3031169"/>
                      <a:pt x="1879456" y="3119525"/>
                      <a:pt x="1576471" y="3119525"/>
                    </a:cubicBezTo>
                    <a:close/>
                  </a:path>
                </a:pathLst>
              </a:custGeom>
              <a:solidFill>
                <a:srgbClr val="066DCA"/>
              </a:solidFill>
              <a:ln w="9525" cap="flat">
                <a:solidFill>
                  <a:srgbClr val="2A9D8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272E3A"/>
                  </a:solidFill>
                  <a:latin typeface="Montserrat Light"/>
                </a:endParaRPr>
              </a:p>
            </p:txBody>
          </p:sp>
          <p:sp>
            <p:nvSpPr>
              <p:cNvPr id="12" name="Shape 6191"/>
              <p:cNvSpPr/>
              <p:nvPr/>
            </p:nvSpPr>
            <p:spPr>
              <a:xfrm>
                <a:off x="2438400" y="5076478"/>
                <a:ext cx="2215409" cy="1708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67" h="21377" extrusionOk="0">
                    <a:moveTo>
                      <a:pt x="8914" y="54"/>
                    </a:moveTo>
                    <a:cubicBezTo>
                      <a:pt x="8124" y="146"/>
                      <a:pt x="7384" y="340"/>
                      <a:pt x="6713" y="594"/>
                    </a:cubicBezTo>
                    <a:cubicBezTo>
                      <a:pt x="-362" y="3269"/>
                      <a:pt x="1" y="11625"/>
                      <a:pt x="4" y="11698"/>
                    </a:cubicBezTo>
                    <a:cubicBezTo>
                      <a:pt x="79" y="13424"/>
                      <a:pt x="532" y="14789"/>
                      <a:pt x="1346" y="15750"/>
                    </a:cubicBezTo>
                    <a:cubicBezTo>
                      <a:pt x="2761" y="17430"/>
                      <a:pt x="4821" y="17350"/>
                      <a:pt x="5486" y="17280"/>
                    </a:cubicBezTo>
                    <a:cubicBezTo>
                      <a:pt x="5905" y="18241"/>
                      <a:pt x="6747" y="18877"/>
                      <a:pt x="7887" y="18976"/>
                    </a:cubicBezTo>
                    <a:lnTo>
                      <a:pt x="8034" y="18991"/>
                    </a:lnTo>
                    <a:cubicBezTo>
                      <a:pt x="8090" y="19568"/>
                      <a:pt x="8240" y="20040"/>
                      <a:pt x="8495" y="20402"/>
                    </a:cubicBezTo>
                    <a:cubicBezTo>
                      <a:pt x="9115" y="21283"/>
                      <a:pt x="10201" y="21377"/>
                      <a:pt x="11577" y="21377"/>
                    </a:cubicBezTo>
                    <a:cubicBezTo>
                      <a:pt x="11769" y="21377"/>
                      <a:pt x="11970" y="21377"/>
                      <a:pt x="12175" y="21377"/>
                    </a:cubicBezTo>
                    <a:lnTo>
                      <a:pt x="12845" y="21377"/>
                    </a:lnTo>
                    <a:cubicBezTo>
                      <a:pt x="15462" y="21377"/>
                      <a:pt x="17158" y="20458"/>
                      <a:pt x="18034" y="18571"/>
                    </a:cubicBezTo>
                    <a:cubicBezTo>
                      <a:pt x="21238" y="11647"/>
                      <a:pt x="17804" y="5773"/>
                      <a:pt x="16672" y="4135"/>
                    </a:cubicBezTo>
                    <a:lnTo>
                      <a:pt x="16567" y="3985"/>
                    </a:lnTo>
                    <a:lnTo>
                      <a:pt x="16525" y="3925"/>
                    </a:lnTo>
                    <a:cubicBezTo>
                      <a:pt x="14074" y="502"/>
                      <a:pt x="11286" y="-223"/>
                      <a:pt x="8914" y="54"/>
                    </a:cubicBezTo>
                    <a:close/>
                    <a:moveTo>
                      <a:pt x="10696" y="1254"/>
                    </a:moveTo>
                    <a:cubicBezTo>
                      <a:pt x="10449" y="1528"/>
                      <a:pt x="10144" y="1881"/>
                      <a:pt x="9805" y="2290"/>
                    </a:cubicBezTo>
                    <a:lnTo>
                      <a:pt x="9784" y="2290"/>
                    </a:lnTo>
                    <a:cubicBezTo>
                      <a:pt x="9563" y="2270"/>
                      <a:pt x="4313" y="2239"/>
                      <a:pt x="3254" y="7182"/>
                    </a:cubicBezTo>
                    <a:cubicBezTo>
                      <a:pt x="3189" y="7496"/>
                      <a:pt x="3306" y="7823"/>
                      <a:pt x="3526" y="7917"/>
                    </a:cubicBezTo>
                    <a:lnTo>
                      <a:pt x="3652" y="7947"/>
                    </a:lnTo>
                    <a:cubicBezTo>
                      <a:pt x="3831" y="7947"/>
                      <a:pt x="3992" y="7781"/>
                      <a:pt x="4050" y="7527"/>
                    </a:cubicBezTo>
                    <a:cubicBezTo>
                      <a:pt x="4689" y="4552"/>
                      <a:pt x="7401" y="3760"/>
                      <a:pt x="8851" y="3550"/>
                    </a:cubicBezTo>
                    <a:cubicBezTo>
                      <a:pt x="8171" y="4500"/>
                      <a:pt x="7547" y="5537"/>
                      <a:pt x="7290" y="6461"/>
                    </a:cubicBezTo>
                    <a:cubicBezTo>
                      <a:pt x="6504" y="6487"/>
                      <a:pt x="5341" y="6994"/>
                      <a:pt x="4983" y="8847"/>
                    </a:cubicBezTo>
                    <a:cubicBezTo>
                      <a:pt x="4751" y="10053"/>
                      <a:pt x="5118" y="11283"/>
                      <a:pt x="5843" y="11983"/>
                    </a:cubicBezTo>
                    <a:cubicBezTo>
                      <a:pt x="5630" y="12360"/>
                      <a:pt x="5460" y="12794"/>
                      <a:pt x="5350" y="13319"/>
                    </a:cubicBezTo>
                    <a:cubicBezTo>
                      <a:pt x="4808" y="13507"/>
                      <a:pt x="3519" y="13747"/>
                      <a:pt x="2887" y="12959"/>
                    </a:cubicBezTo>
                    <a:cubicBezTo>
                      <a:pt x="2554" y="12540"/>
                      <a:pt x="2431" y="11845"/>
                      <a:pt x="2520" y="10873"/>
                    </a:cubicBezTo>
                    <a:cubicBezTo>
                      <a:pt x="2550" y="10547"/>
                      <a:pt x="2391" y="10239"/>
                      <a:pt x="2163" y="10198"/>
                    </a:cubicBezTo>
                    <a:cubicBezTo>
                      <a:pt x="1935" y="10150"/>
                      <a:pt x="1720" y="10384"/>
                      <a:pt x="1692" y="10708"/>
                    </a:cubicBezTo>
                    <a:cubicBezTo>
                      <a:pt x="1566" y="12101"/>
                      <a:pt x="1785" y="13167"/>
                      <a:pt x="2342" y="13859"/>
                    </a:cubicBezTo>
                    <a:cubicBezTo>
                      <a:pt x="2871" y="14519"/>
                      <a:pt x="3602" y="14699"/>
                      <a:pt x="4249" y="14699"/>
                    </a:cubicBezTo>
                    <a:cubicBezTo>
                      <a:pt x="4609" y="14699"/>
                      <a:pt x="4933" y="14638"/>
                      <a:pt x="5182" y="14579"/>
                    </a:cubicBezTo>
                    <a:cubicBezTo>
                      <a:pt x="5161" y="14972"/>
                      <a:pt x="5166" y="15378"/>
                      <a:pt x="5182" y="15825"/>
                    </a:cubicBezTo>
                    <a:lnTo>
                      <a:pt x="5203" y="16110"/>
                    </a:lnTo>
                    <a:cubicBezTo>
                      <a:pt x="4487" y="16145"/>
                      <a:pt x="2916" y="16055"/>
                      <a:pt x="1870" y="14819"/>
                    </a:cubicBezTo>
                    <a:cubicBezTo>
                      <a:pt x="1243" y="14074"/>
                      <a:pt x="891" y="13009"/>
                      <a:pt x="832" y="11623"/>
                    </a:cubicBezTo>
                    <a:cubicBezTo>
                      <a:pt x="827" y="11553"/>
                      <a:pt x="508" y="4174"/>
                      <a:pt x="6923" y="1749"/>
                    </a:cubicBezTo>
                    <a:cubicBezTo>
                      <a:pt x="8015" y="1336"/>
                      <a:pt x="9325" y="1068"/>
                      <a:pt x="10696" y="1254"/>
                    </a:cubicBezTo>
                    <a:close/>
                    <a:moveTo>
                      <a:pt x="11808" y="1509"/>
                    </a:moveTo>
                    <a:cubicBezTo>
                      <a:pt x="12087" y="1597"/>
                      <a:pt x="12366" y="1722"/>
                      <a:pt x="12646" y="1854"/>
                    </a:cubicBezTo>
                    <a:cubicBezTo>
                      <a:pt x="11497" y="2874"/>
                      <a:pt x="9341" y="5114"/>
                      <a:pt x="8820" y="7812"/>
                    </a:cubicBezTo>
                    <a:cubicBezTo>
                      <a:pt x="8628" y="8790"/>
                      <a:pt x="8673" y="9746"/>
                      <a:pt x="8946" y="10648"/>
                    </a:cubicBezTo>
                    <a:lnTo>
                      <a:pt x="8065" y="10648"/>
                    </a:lnTo>
                    <a:cubicBezTo>
                      <a:pt x="7467" y="10648"/>
                      <a:pt x="6953" y="10836"/>
                      <a:pt x="6524" y="11173"/>
                    </a:cubicBezTo>
                    <a:cubicBezTo>
                      <a:pt x="5951" y="10806"/>
                      <a:pt x="5636" y="9977"/>
                      <a:pt x="5790" y="9177"/>
                    </a:cubicBezTo>
                    <a:cubicBezTo>
                      <a:pt x="6120" y="7472"/>
                      <a:pt x="7490" y="7670"/>
                      <a:pt x="7552" y="7677"/>
                    </a:cubicBezTo>
                    <a:cubicBezTo>
                      <a:pt x="7759" y="7715"/>
                      <a:pt x="7973" y="7502"/>
                      <a:pt x="8013" y="7182"/>
                    </a:cubicBezTo>
                    <a:cubicBezTo>
                      <a:pt x="8174" y="5782"/>
                      <a:pt x="10372" y="3042"/>
                      <a:pt x="11724" y="1644"/>
                    </a:cubicBezTo>
                    <a:lnTo>
                      <a:pt x="11808" y="1509"/>
                    </a:lnTo>
                    <a:close/>
                    <a:moveTo>
                      <a:pt x="13611" y="2410"/>
                    </a:moveTo>
                    <a:cubicBezTo>
                      <a:pt x="14165" y="2794"/>
                      <a:pt x="14714" y="3298"/>
                      <a:pt x="15246" y="3910"/>
                    </a:cubicBezTo>
                    <a:cubicBezTo>
                      <a:pt x="12660" y="4626"/>
                      <a:pt x="11710" y="8358"/>
                      <a:pt x="11388" y="10153"/>
                    </a:cubicBezTo>
                    <a:cubicBezTo>
                      <a:pt x="10555" y="8831"/>
                      <a:pt x="11337" y="6610"/>
                      <a:pt x="11378" y="6506"/>
                    </a:cubicBezTo>
                    <a:cubicBezTo>
                      <a:pt x="11484" y="6214"/>
                      <a:pt x="11403" y="5847"/>
                      <a:pt x="11200" y="5696"/>
                    </a:cubicBezTo>
                    <a:cubicBezTo>
                      <a:pt x="11001" y="5543"/>
                      <a:pt x="10739" y="5662"/>
                      <a:pt x="10634" y="5951"/>
                    </a:cubicBezTo>
                    <a:cubicBezTo>
                      <a:pt x="10602" y="6034"/>
                      <a:pt x="9900" y="7991"/>
                      <a:pt x="10288" y="9763"/>
                    </a:cubicBezTo>
                    <a:cubicBezTo>
                      <a:pt x="10361" y="10089"/>
                      <a:pt x="10481" y="10382"/>
                      <a:pt x="10613" y="10648"/>
                    </a:cubicBezTo>
                    <a:lnTo>
                      <a:pt x="9868" y="10648"/>
                    </a:lnTo>
                    <a:lnTo>
                      <a:pt x="9868" y="10633"/>
                    </a:lnTo>
                    <a:cubicBezTo>
                      <a:pt x="9525" y="9830"/>
                      <a:pt x="9444" y="9013"/>
                      <a:pt x="9617" y="8127"/>
                    </a:cubicBezTo>
                    <a:cubicBezTo>
                      <a:pt x="10154" y="5335"/>
                      <a:pt x="12969" y="2923"/>
                      <a:pt x="13611" y="2410"/>
                    </a:cubicBezTo>
                    <a:close/>
                    <a:moveTo>
                      <a:pt x="16085" y="4976"/>
                    </a:moveTo>
                    <a:cubicBezTo>
                      <a:pt x="17105" y="6463"/>
                      <a:pt x="20190" y="11732"/>
                      <a:pt x="17332" y="17896"/>
                    </a:cubicBezTo>
                    <a:cubicBezTo>
                      <a:pt x="16625" y="19436"/>
                      <a:pt x="15161" y="20177"/>
                      <a:pt x="12845" y="20177"/>
                    </a:cubicBezTo>
                    <a:lnTo>
                      <a:pt x="12175" y="20192"/>
                    </a:lnTo>
                    <a:cubicBezTo>
                      <a:pt x="10765" y="20202"/>
                      <a:pt x="9542" y="20214"/>
                      <a:pt x="9082" y="19561"/>
                    </a:cubicBezTo>
                    <a:cubicBezTo>
                      <a:pt x="9013" y="19469"/>
                      <a:pt x="8943" y="19313"/>
                      <a:pt x="8893" y="19051"/>
                    </a:cubicBezTo>
                    <a:cubicBezTo>
                      <a:pt x="10160" y="19127"/>
                      <a:pt x="11224" y="19141"/>
                      <a:pt x="11724" y="19141"/>
                    </a:cubicBezTo>
                    <a:cubicBezTo>
                      <a:pt x="11911" y="19141"/>
                      <a:pt x="12024" y="19141"/>
                      <a:pt x="12028" y="19141"/>
                    </a:cubicBezTo>
                    <a:cubicBezTo>
                      <a:pt x="12258" y="19134"/>
                      <a:pt x="12441" y="18858"/>
                      <a:pt x="12437" y="18526"/>
                    </a:cubicBezTo>
                    <a:cubicBezTo>
                      <a:pt x="12437" y="18200"/>
                      <a:pt x="12222" y="17915"/>
                      <a:pt x="12017" y="17941"/>
                    </a:cubicBezTo>
                    <a:cubicBezTo>
                      <a:pt x="12001" y="17941"/>
                      <a:pt x="10108" y="17964"/>
                      <a:pt x="7929" y="17776"/>
                    </a:cubicBezTo>
                    <a:cubicBezTo>
                      <a:pt x="7048" y="17705"/>
                      <a:pt x="6011" y="17153"/>
                      <a:pt x="6011" y="15825"/>
                    </a:cubicBezTo>
                    <a:lnTo>
                      <a:pt x="6011" y="15660"/>
                    </a:lnTo>
                    <a:cubicBezTo>
                      <a:pt x="5953" y="14260"/>
                      <a:pt x="6126" y="13228"/>
                      <a:pt x="6545" y="12599"/>
                    </a:cubicBezTo>
                    <a:cubicBezTo>
                      <a:pt x="6892" y="12075"/>
                      <a:pt x="7402" y="11820"/>
                      <a:pt x="8128" y="11833"/>
                    </a:cubicBezTo>
                    <a:lnTo>
                      <a:pt x="13642" y="11833"/>
                    </a:lnTo>
                    <a:cubicBezTo>
                      <a:pt x="13870" y="11833"/>
                      <a:pt x="14051" y="11566"/>
                      <a:pt x="14051" y="11233"/>
                    </a:cubicBezTo>
                    <a:cubicBezTo>
                      <a:pt x="14051" y="10907"/>
                      <a:pt x="13870" y="10648"/>
                      <a:pt x="13642" y="10648"/>
                    </a:cubicBezTo>
                    <a:lnTo>
                      <a:pt x="12164" y="10648"/>
                    </a:lnTo>
                    <a:cubicBezTo>
                      <a:pt x="12415" y="9082"/>
                      <a:pt x="13331" y="5046"/>
                      <a:pt x="16085" y="4976"/>
                    </a:cubicBezTo>
                    <a:close/>
                    <a:moveTo>
                      <a:pt x="15613" y="6731"/>
                    </a:moveTo>
                    <a:cubicBezTo>
                      <a:pt x="14784" y="6627"/>
                      <a:pt x="13590" y="7075"/>
                      <a:pt x="13443" y="7707"/>
                    </a:cubicBezTo>
                    <a:cubicBezTo>
                      <a:pt x="13366" y="8015"/>
                      <a:pt x="13476" y="8350"/>
                      <a:pt x="13695" y="8457"/>
                    </a:cubicBezTo>
                    <a:cubicBezTo>
                      <a:pt x="13857" y="8538"/>
                      <a:pt x="14029" y="8460"/>
                      <a:pt x="14135" y="8292"/>
                    </a:cubicBezTo>
                    <a:cubicBezTo>
                      <a:pt x="14347" y="8118"/>
                      <a:pt x="15307" y="7631"/>
                      <a:pt x="16095" y="8112"/>
                    </a:cubicBezTo>
                    <a:cubicBezTo>
                      <a:pt x="16694" y="8474"/>
                      <a:pt x="17067" y="9340"/>
                      <a:pt x="17206" y="10693"/>
                    </a:cubicBezTo>
                    <a:cubicBezTo>
                      <a:pt x="17235" y="10989"/>
                      <a:pt x="17410" y="11218"/>
                      <a:pt x="17615" y="11218"/>
                    </a:cubicBezTo>
                    <a:lnTo>
                      <a:pt x="17678" y="11203"/>
                    </a:lnTo>
                    <a:cubicBezTo>
                      <a:pt x="17907" y="11157"/>
                      <a:pt x="18071" y="10853"/>
                      <a:pt x="18034" y="10528"/>
                    </a:cubicBezTo>
                    <a:cubicBezTo>
                      <a:pt x="17720" y="7455"/>
                      <a:pt x="16377" y="6828"/>
                      <a:pt x="15613" y="6731"/>
                    </a:cubicBezTo>
                    <a:close/>
                    <a:moveTo>
                      <a:pt x="2729" y="7677"/>
                    </a:moveTo>
                    <a:cubicBezTo>
                      <a:pt x="2328" y="7646"/>
                      <a:pt x="2019" y="7747"/>
                      <a:pt x="1996" y="7752"/>
                    </a:cubicBezTo>
                    <a:cubicBezTo>
                      <a:pt x="1773" y="7828"/>
                      <a:pt x="1631" y="8145"/>
                      <a:pt x="1681" y="8472"/>
                    </a:cubicBezTo>
                    <a:cubicBezTo>
                      <a:pt x="1733" y="8787"/>
                      <a:pt x="1958" y="9002"/>
                      <a:pt x="2184" y="8922"/>
                    </a:cubicBezTo>
                    <a:cubicBezTo>
                      <a:pt x="2188" y="8916"/>
                      <a:pt x="2994" y="8671"/>
                      <a:pt x="3484" y="9282"/>
                    </a:cubicBezTo>
                    <a:cubicBezTo>
                      <a:pt x="3814" y="9701"/>
                      <a:pt x="3956" y="10465"/>
                      <a:pt x="3893" y="11548"/>
                    </a:cubicBezTo>
                    <a:cubicBezTo>
                      <a:pt x="3871" y="11876"/>
                      <a:pt x="4039" y="12165"/>
                      <a:pt x="4270" y="12193"/>
                    </a:cubicBezTo>
                    <a:lnTo>
                      <a:pt x="4302" y="12193"/>
                    </a:lnTo>
                    <a:cubicBezTo>
                      <a:pt x="4515" y="12193"/>
                      <a:pt x="4702" y="11961"/>
                      <a:pt x="4721" y="11653"/>
                    </a:cubicBezTo>
                    <a:cubicBezTo>
                      <a:pt x="4811" y="10166"/>
                      <a:pt x="4574" y="9065"/>
                      <a:pt x="4029" y="8382"/>
                    </a:cubicBezTo>
                    <a:cubicBezTo>
                      <a:pt x="3622" y="7876"/>
                      <a:pt x="3131" y="7707"/>
                      <a:pt x="2729" y="7677"/>
                    </a:cubicBezTo>
                    <a:close/>
                    <a:moveTo>
                      <a:pt x="14554" y="11998"/>
                    </a:moveTo>
                    <a:cubicBezTo>
                      <a:pt x="13481" y="12103"/>
                      <a:pt x="12829" y="13556"/>
                      <a:pt x="12804" y="13619"/>
                    </a:cubicBezTo>
                    <a:cubicBezTo>
                      <a:pt x="12682" y="13894"/>
                      <a:pt x="12745" y="14269"/>
                      <a:pt x="12940" y="14444"/>
                    </a:cubicBezTo>
                    <a:cubicBezTo>
                      <a:pt x="13132" y="14612"/>
                      <a:pt x="13393" y="14528"/>
                      <a:pt x="13516" y="14249"/>
                    </a:cubicBezTo>
                    <a:cubicBezTo>
                      <a:pt x="13519" y="14236"/>
                      <a:pt x="13964" y="13264"/>
                      <a:pt x="14607" y="13199"/>
                    </a:cubicBezTo>
                    <a:cubicBezTo>
                      <a:pt x="15038" y="13157"/>
                      <a:pt x="15528" y="13551"/>
                      <a:pt x="16011" y="14384"/>
                    </a:cubicBezTo>
                    <a:cubicBezTo>
                      <a:pt x="16096" y="14530"/>
                      <a:pt x="16218" y="14594"/>
                      <a:pt x="16336" y="14594"/>
                    </a:cubicBezTo>
                    <a:cubicBezTo>
                      <a:pt x="16429" y="14594"/>
                      <a:pt x="16522" y="14553"/>
                      <a:pt x="16598" y="14459"/>
                    </a:cubicBezTo>
                    <a:cubicBezTo>
                      <a:pt x="16775" y="14249"/>
                      <a:pt x="16801" y="13876"/>
                      <a:pt x="16651" y="13619"/>
                    </a:cubicBezTo>
                    <a:cubicBezTo>
                      <a:pt x="15983" y="12476"/>
                      <a:pt x="15277" y="11941"/>
                      <a:pt x="14554" y="11998"/>
                    </a:cubicBezTo>
                    <a:close/>
                    <a:moveTo>
                      <a:pt x="9858" y="12494"/>
                    </a:moveTo>
                    <a:cubicBezTo>
                      <a:pt x="8782" y="12598"/>
                      <a:pt x="8134" y="14040"/>
                      <a:pt x="8107" y="14099"/>
                    </a:cubicBezTo>
                    <a:cubicBezTo>
                      <a:pt x="7986" y="14378"/>
                      <a:pt x="8050" y="14751"/>
                      <a:pt x="8243" y="14925"/>
                    </a:cubicBezTo>
                    <a:cubicBezTo>
                      <a:pt x="8435" y="15102"/>
                      <a:pt x="8699" y="15012"/>
                      <a:pt x="8820" y="14729"/>
                    </a:cubicBezTo>
                    <a:cubicBezTo>
                      <a:pt x="8825" y="14718"/>
                      <a:pt x="9270" y="13744"/>
                      <a:pt x="9910" y="13679"/>
                    </a:cubicBezTo>
                    <a:cubicBezTo>
                      <a:pt x="10235" y="13646"/>
                      <a:pt x="10566" y="13855"/>
                      <a:pt x="10906" y="14279"/>
                    </a:cubicBezTo>
                    <a:cubicBezTo>
                      <a:pt x="10266" y="14733"/>
                      <a:pt x="9899" y="15567"/>
                      <a:pt x="9879" y="15615"/>
                    </a:cubicBezTo>
                    <a:cubicBezTo>
                      <a:pt x="9758" y="15891"/>
                      <a:pt x="9813" y="16252"/>
                      <a:pt x="10005" y="16425"/>
                    </a:cubicBezTo>
                    <a:cubicBezTo>
                      <a:pt x="10199" y="16602"/>
                      <a:pt x="10459" y="16525"/>
                      <a:pt x="10581" y="16245"/>
                    </a:cubicBezTo>
                    <a:cubicBezTo>
                      <a:pt x="10587" y="16234"/>
                      <a:pt x="11034" y="15242"/>
                      <a:pt x="11682" y="15180"/>
                    </a:cubicBezTo>
                    <a:cubicBezTo>
                      <a:pt x="12080" y="15150"/>
                      <a:pt x="12501" y="15493"/>
                      <a:pt x="12940" y="16170"/>
                    </a:cubicBezTo>
                    <a:cubicBezTo>
                      <a:pt x="12902" y="16408"/>
                      <a:pt x="12974" y="16662"/>
                      <a:pt x="13128" y="16800"/>
                    </a:cubicBezTo>
                    <a:cubicBezTo>
                      <a:pt x="13323" y="16974"/>
                      <a:pt x="13581" y="16884"/>
                      <a:pt x="13705" y="16605"/>
                    </a:cubicBezTo>
                    <a:cubicBezTo>
                      <a:pt x="13708" y="16593"/>
                      <a:pt x="14152" y="15603"/>
                      <a:pt x="14795" y="15540"/>
                    </a:cubicBezTo>
                    <a:cubicBezTo>
                      <a:pt x="15240" y="15510"/>
                      <a:pt x="15712" y="15901"/>
                      <a:pt x="16200" y="16740"/>
                    </a:cubicBezTo>
                    <a:cubicBezTo>
                      <a:pt x="16285" y="16880"/>
                      <a:pt x="16396" y="16950"/>
                      <a:pt x="16514" y="16950"/>
                    </a:cubicBezTo>
                    <a:cubicBezTo>
                      <a:pt x="16607" y="16950"/>
                      <a:pt x="16710" y="16907"/>
                      <a:pt x="16787" y="16815"/>
                    </a:cubicBezTo>
                    <a:cubicBezTo>
                      <a:pt x="16962" y="16601"/>
                      <a:pt x="16980" y="16215"/>
                      <a:pt x="16829" y="15960"/>
                    </a:cubicBezTo>
                    <a:cubicBezTo>
                      <a:pt x="16165" y="14819"/>
                      <a:pt x="15454" y="14290"/>
                      <a:pt x="14732" y="14354"/>
                    </a:cubicBezTo>
                    <a:cubicBezTo>
                      <a:pt x="14184" y="14408"/>
                      <a:pt x="13755" y="14815"/>
                      <a:pt x="13453" y="15210"/>
                    </a:cubicBezTo>
                    <a:cubicBezTo>
                      <a:pt x="12954" y="14475"/>
                      <a:pt x="12430" y="14081"/>
                      <a:pt x="11902" y="14024"/>
                    </a:cubicBezTo>
                    <a:cubicBezTo>
                      <a:pt x="11249" y="12945"/>
                      <a:pt x="10569" y="12405"/>
                      <a:pt x="9858" y="12494"/>
                    </a:cubicBezTo>
                    <a:close/>
                  </a:path>
                </a:pathLst>
              </a:custGeom>
              <a:solidFill>
                <a:srgbClr val="2A9D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1" tIns="38101" rIns="38101" bIns="38101" numCol="1" anchor="ctr">
                <a:noAutofit/>
              </a:bodyPr>
              <a:lstStyle/>
              <a:p>
                <a:pPr algn="ctr" defTabSz="457206" hangingPunct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3462581" y="8650536"/>
              <a:ext cx="0" cy="318487"/>
            </a:xfrm>
            <a:prstGeom prst="line">
              <a:avLst/>
            </a:prstGeom>
            <a:ln w="57150">
              <a:solidFill>
                <a:srgbClr val="2A9D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348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A56D7-DDA6-714C-B91E-6CEF208E5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694290"/>
            <a:ext cx="4966342" cy="2675426"/>
          </a:xfrm>
        </p:spPr>
        <p:txBody>
          <a:bodyPr/>
          <a:lstStyle/>
          <a:p>
            <a:pPr fontAlgn="ctr"/>
            <a:r>
              <a:rPr lang="en-US" sz="2400" dirty="0" smtClean="0"/>
              <a:t>Timeliness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 fontAlgn="ctr"/>
            <a:r>
              <a:rPr lang="en-US" sz="1800" dirty="0" smtClean="0"/>
              <a:t>Within 90 Days</a:t>
            </a:r>
          </a:p>
          <a:p>
            <a:pPr lvl="1" fontAlgn="ctr"/>
            <a:r>
              <a:rPr lang="en-US" sz="1800" b="0" dirty="0" smtClean="0"/>
              <a:t>Assumption: </a:t>
            </a:r>
          </a:p>
          <a:p>
            <a:pPr lvl="2" fontAlgn="ctr"/>
            <a:r>
              <a:rPr lang="en-US" sz="1800" b="0" dirty="0" smtClean="0"/>
              <a:t>charged appropriately at the time incurred</a:t>
            </a:r>
          </a:p>
          <a:p>
            <a:pPr lvl="2" fontAlgn="ctr"/>
            <a:r>
              <a:rPr lang="en-US" sz="1800" b="0" dirty="0" smtClean="0"/>
              <a:t>should not be required if adequate financial policies exist</a:t>
            </a:r>
          </a:p>
          <a:p>
            <a:pPr fontAlgn="ctr"/>
            <a:endParaRPr lang="en-US" sz="1600" b="0" dirty="0"/>
          </a:p>
          <a:p>
            <a:pPr lvl="1" fontAlgn="ctr"/>
            <a:endParaRPr lang="en-US" sz="1400" dirty="0"/>
          </a:p>
          <a:p>
            <a:pPr lvl="1" fontAlgn="ctr"/>
            <a:endParaRPr lang="en-US" sz="1400" dirty="0" smtClean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846178"/>
            <a:ext cx="10355658" cy="696384"/>
          </a:xfrm>
        </p:spPr>
        <p:txBody>
          <a:bodyPr/>
          <a:lstStyle/>
          <a:p>
            <a:r>
              <a:rPr lang="en-US" dirty="0" smtClean="0"/>
              <a:t>Timeliness &amp; Justification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 txBox="1">
            <a:spLocks/>
          </p:cNvSpPr>
          <p:nvPr/>
        </p:nvSpPr>
        <p:spPr>
          <a:xfrm>
            <a:off x="5768518" y="1377677"/>
            <a:ext cx="5654566" cy="3951558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endParaRPr lang="en-US" sz="1600" b="0" dirty="0" smtClean="0"/>
          </a:p>
          <a:p>
            <a:pPr fontAlgn="ctr"/>
            <a:r>
              <a:rPr lang="en-US" sz="2400" dirty="0" smtClean="0"/>
              <a:t>Justification</a:t>
            </a:r>
            <a:r>
              <a:rPr lang="en-US" sz="2000" dirty="0" smtClean="0"/>
              <a:t>:</a:t>
            </a:r>
          </a:p>
          <a:p>
            <a:pPr lvl="1" fontAlgn="ctr"/>
            <a:r>
              <a:rPr lang="en-US" sz="2000" dirty="0" smtClean="0"/>
              <a:t>Costs should be </a:t>
            </a:r>
          </a:p>
          <a:p>
            <a:pPr lvl="2" fontAlgn="ctr">
              <a:buFont typeface="Wingdings" panose="05000000000000000000" pitchFamily="2" charset="2"/>
              <a:buChar char="ü"/>
            </a:pPr>
            <a:r>
              <a:rPr lang="en-US" sz="2000" dirty="0" smtClean="0"/>
              <a:t>Reasonable </a:t>
            </a:r>
          </a:p>
          <a:p>
            <a:pPr lvl="2" fontAlgn="ctr">
              <a:buFont typeface="Wingdings" panose="05000000000000000000" pitchFamily="2" charset="2"/>
              <a:buChar char="ü"/>
            </a:pPr>
            <a:r>
              <a:rPr lang="en-US" sz="2000" dirty="0" smtClean="0"/>
              <a:t>Allocable</a:t>
            </a:r>
          </a:p>
          <a:p>
            <a:pPr lvl="2" fontAlgn="ctr">
              <a:buFont typeface="Wingdings" panose="05000000000000000000" pitchFamily="2" charset="2"/>
              <a:buChar char="ü"/>
            </a:pPr>
            <a:r>
              <a:rPr lang="en-US" sz="2000" dirty="0" smtClean="0"/>
              <a:t>Allowable</a:t>
            </a:r>
          </a:p>
          <a:p>
            <a:pPr lvl="2" fontAlgn="ctr"/>
            <a:endParaRPr lang="en-US" sz="1133" dirty="0" smtClean="0"/>
          </a:p>
          <a:p>
            <a:endParaRPr lang="en-US" sz="900" dirty="0" smtClean="0"/>
          </a:p>
          <a:p>
            <a:pPr lvl="1" fontAlgn="ctr"/>
            <a:endParaRPr lang="en-US" sz="1400" dirty="0" smtClean="0"/>
          </a:p>
          <a:p>
            <a:pPr marL="304793" lvl="1" indent="0" fontAlgn="ctr">
              <a:buFont typeface="Arial" panose="020B0604020202020204" pitchFamily="34" charset="0"/>
              <a:buNone/>
            </a:pPr>
            <a:endParaRPr lang="en-US" sz="1400" dirty="0" smtClean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 smtClean="0"/>
          </a:p>
          <a:p>
            <a:pPr lvl="1" fontAlgn="ctr"/>
            <a:r>
              <a:rPr lang="en-US" sz="1400" dirty="0" smtClean="0"/>
              <a:t>Go thru entire form, and components of backup required</a:t>
            </a:r>
          </a:p>
          <a:p>
            <a:pPr fontAlgn="ctr"/>
            <a:r>
              <a:rPr lang="en-US" sz="1600" b="0" dirty="0" smtClean="0"/>
              <a:t>Timeliness: Emphasize the importance of promptly identifying and processing necessary cost transfers to maintain accurate financial records.</a:t>
            </a:r>
          </a:p>
          <a:p>
            <a:pPr fontAlgn="ctr"/>
            <a:r>
              <a:rPr lang="en-US" sz="1600" b="0" dirty="0" smtClean="0"/>
              <a:t>Justification and Explanation: Stress the need for clear and detailed explanations for each cost transfer, including reasons for the transfer and how it aligns with project objectives. </a:t>
            </a:r>
          </a:p>
          <a:p>
            <a:pPr lvl="1" fontAlgn="ctr"/>
            <a:r>
              <a:rPr lang="en-US" sz="1400" dirty="0" smtClean="0"/>
              <a:t>Vague explanations vs clear explanations</a:t>
            </a:r>
          </a:p>
          <a:p>
            <a:pPr lvl="2" fontAlgn="ctr"/>
            <a:r>
              <a:rPr lang="en-US" sz="1200" dirty="0" smtClean="0"/>
              <a:t>Show real examples</a:t>
            </a:r>
          </a:p>
          <a:p>
            <a:pPr fontAlgn="ctr"/>
            <a:r>
              <a:rPr lang="en-US" sz="1600" b="0" dirty="0" smtClean="0"/>
              <a:t>Approval Processes: Outline the appropriate channels for obtaining approvals for cost transfers, including designated personnel and required documentation.</a:t>
            </a:r>
          </a:p>
          <a:p>
            <a:pPr fontAlgn="ctr"/>
            <a:r>
              <a:rPr lang="en-US" sz="1600" b="0" dirty="0" smtClean="0"/>
              <a:t>90 Day procedure - including EAF's</a:t>
            </a:r>
          </a:p>
          <a:p>
            <a:endParaRPr lang="en-US" sz="9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03" y="3995629"/>
            <a:ext cx="1247775" cy="1133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207" y="3945268"/>
            <a:ext cx="1558387" cy="117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A56D7-DDA6-714C-B91E-6CEF208E5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Documentation to include: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68246369"/>
              </p:ext>
            </p:extLst>
          </p:nvPr>
        </p:nvGraphicFramePr>
        <p:xfrm>
          <a:off x="1134320" y="1668790"/>
          <a:ext cx="7998106" cy="4350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4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A56D7-DDA6-714C-B91E-6CEF208E5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for Justification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Vague</a:t>
            </a:r>
          </a:p>
          <a:p>
            <a:pPr lvl="1"/>
            <a:r>
              <a:rPr lang="en-US" sz="2400" dirty="0" smtClean="0"/>
              <a:t>An explanation merely stating that the transfer was made “to correct error” or to “transfer to correct project” is not sufficient</a:t>
            </a:r>
          </a:p>
          <a:p>
            <a:r>
              <a:rPr lang="en-US" dirty="0" smtClean="0"/>
              <a:t>Clear</a:t>
            </a:r>
            <a:endParaRPr lang="en-US" dirty="0"/>
          </a:p>
          <a:p>
            <a:pPr lvl="1"/>
            <a:r>
              <a:rPr lang="en-US" sz="2400" dirty="0" smtClean="0"/>
              <a:t>Cost benefits this project because….indicate reasonable, allocable explanation</a:t>
            </a:r>
          </a:p>
          <a:p>
            <a:pPr lvl="1"/>
            <a:r>
              <a:rPr lang="en-US" sz="2400" dirty="0" smtClean="0"/>
              <a:t>Explanation of what happened to prevent the charge from being correct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84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A56D7-DDA6-714C-B91E-6CEF208E5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3472693" cy="3767575"/>
          </a:xfrm>
        </p:spPr>
        <p:txBody>
          <a:bodyPr/>
          <a:lstStyle/>
          <a:p>
            <a:r>
              <a:rPr lang="en-US" sz="1600" dirty="0" smtClean="0"/>
              <a:t>Have your documentation!</a:t>
            </a:r>
            <a:endParaRPr lang="en-US" sz="1600" dirty="0"/>
          </a:p>
          <a:p>
            <a:pPr fontAlgn="ctr"/>
            <a:r>
              <a:rPr lang="en-US" sz="1600" b="0" dirty="0"/>
              <a:t>RIT Cost transfer cover sheet &amp; procedures</a:t>
            </a:r>
          </a:p>
          <a:p>
            <a:pPr lvl="1" fontAlgn="ctr"/>
            <a:r>
              <a:rPr lang="en-US" sz="1400" dirty="0"/>
              <a:t>Located at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www.rit.edu/controller/directindirect-costs#cost-transfer-documents</a:t>
            </a:r>
            <a:endParaRPr lang="en-US" sz="1400" dirty="0" smtClean="0"/>
          </a:p>
          <a:p>
            <a:pPr lvl="1" fontAlgn="ctr"/>
            <a:endParaRPr lang="en-US" sz="1400" dirty="0" smtClean="0"/>
          </a:p>
          <a:p>
            <a:pPr marL="304793" lvl="1" indent="0" fontAlgn="ctr">
              <a:buNone/>
            </a:pPr>
            <a:endParaRPr lang="en-US" sz="1400" dirty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680013"/>
            <a:ext cx="10355658" cy="696384"/>
          </a:xfrm>
        </p:spPr>
        <p:txBody>
          <a:bodyPr/>
          <a:lstStyle/>
          <a:p>
            <a:r>
              <a:rPr lang="en-US" dirty="0" smtClean="0"/>
              <a:t>Cost Transfer Cover Sheet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080" y="1305481"/>
            <a:ext cx="6815663" cy="41672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96628" y="1576474"/>
            <a:ext cx="3102015" cy="266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123ABC0321-01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18653" y="2320690"/>
            <a:ext cx="2128982" cy="702265"/>
            <a:chOff x="5718653" y="2320690"/>
            <a:chExt cx="2128982" cy="702265"/>
          </a:xfrm>
        </p:grpSpPr>
        <p:grpSp>
          <p:nvGrpSpPr>
            <p:cNvPr id="5" name="Group 4"/>
            <p:cNvGrpSpPr/>
            <p:nvPr/>
          </p:nvGrpSpPr>
          <p:grpSpPr>
            <a:xfrm>
              <a:off x="5718653" y="2320690"/>
              <a:ext cx="2128982" cy="273931"/>
              <a:chOff x="5651339" y="2571346"/>
              <a:chExt cx="2128982" cy="27393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651339" y="2571346"/>
                <a:ext cx="645289" cy="2662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135032" y="2579059"/>
                <a:ext cx="645289" cy="2662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18653" y="2749024"/>
              <a:ext cx="2128982" cy="273931"/>
              <a:chOff x="5651339" y="2571346"/>
              <a:chExt cx="2128982" cy="27393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651339" y="2571346"/>
                <a:ext cx="645289" cy="2662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135032" y="2579059"/>
                <a:ext cx="645289" cy="2662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7524990" y="3156524"/>
            <a:ext cx="2205474" cy="3494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Jan-24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202057" y="3958458"/>
            <a:ext cx="5810043" cy="1452806"/>
            <a:chOff x="4202057" y="3958458"/>
            <a:chExt cx="5810043" cy="1452806"/>
          </a:xfrm>
        </p:grpSpPr>
        <p:sp>
          <p:nvSpPr>
            <p:cNvPr id="19" name="Rectangle 18"/>
            <p:cNvSpPr/>
            <p:nvPr/>
          </p:nvSpPr>
          <p:spPr>
            <a:xfrm>
              <a:off x="4202057" y="4221040"/>
              <a:ext cx="5810043" cy="7583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GRA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Michael Scott’s </a:t>
              </a:r>
              <a:r>
                <a:rPr lang="en-US" sz="1600" dirty="0">
                  <a:solidFill>
                    <a:schemeClr val="tx1"/>
                  </a:solidFill>
                </a:rPr>
                <a:t>effort </a:t>
              </a:r>
              <a:r>
                <a:rPr lang="en-US" sz="1600" dirty="0" smtClean="0">
                  <a:solidFill>
                    <a:schemeClr val="tx1"/>
                  </a:solidFill>
                </a:rPr>
                <a:t>was </a:t>
              </a:r>
              <a:r>
                <a:rPr lang="en-US" sz="1600" dirty="0">
                  <a:solidFill>
                    <a:schemeClr val="tx1"/>
                  </a:solidFill>
                </a:rPr>
                <a:t>devoted toward this project effective Jan 1st, and the stipend paperwork did not get updated in </a:t>
              </a:r>
              <a:r>
                <a:rPr lang="en-US" sz="1600" dirty="0" smtClean="0">
                  <a:solidFill>
                    <a:schemeClr val="tx1"/>
                  </a:solidFill>
                </a:rPr>
                <a:t>time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6921883" y="3958458"/>
              <a:ext cx="185195" cy="162045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4331083" y="5249219"/>
              <a:ext cx="185195" cy="162045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295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A56D7-DDA6-714C-B91E-6CEF208E5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3472693" cy="3767575"/>
          </a:xfrm>
        </p:spPr>
        <p:txBody>
          <a:bodyPr/>
          <a:lstStyle/>
          <a:p>
            <a:r>
              <a:rPr lang="en-US" sz="1600" dirty="0" smtClean="0"/>
              <a:t>Have your documentation!</a:t>
            </a:r>
            <a:endParaRPr lang="en-US" sz="1600" dirty="0"/>
          </a:p>
          <a:p>
            <a:pPr fontAlgn="ctr"/>
            <a:r>
              <a:rPr lang="en-US" sz="1600" b="0" dirty="0"/>
              <a:t>RIT Cost transfer cover sheet &amp; procedures</a:t>
            </a:r>
          </a:p>
          <a:p>
            <a:pPr lvl="1" fontAlgn="ctr"/>
            <a:r>
              <a:rPr lang="en-US" sz="1400" dirty="0"/>
              <a:t>Located at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www.rit.edu/controller/directindirect-costs#cost-transfer-documents</a:t>
            </a:r>
            <a:endParaRPr lang="en-US" sz="1400" dirty="0" smtClean="0"/>
          </a:p>
          <a:p>
            <a:pPr lvl="1" fontAlgn="ctr"/>
            <a:endParaRPr lang="en-US" sz="1400" dirty="0" smtClean="0"/>
          </a:p>
          <a:p>
            <a:pPr marL="304793" lvl="1" indent="0" fontAlgn="ctr">
              <a:buNone/>
            </a:pPr>
            <a:endParaRPr lang="en-US" sz="1400" dirty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/>
          </a:p>
          <a:p>
            <a:pPr lvl="1" fontAlgn="ctr"/>
            <a:endParaRPr lang="en-US" sz="1400" dirty="0" smtClean="0"/>
          </a:p>
          <a:p>
            <a:pPr lvl="1" fontAlgn="ctr"/>
            <a:endParaRPr lang="en-US" sz="1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Transfer Cover Sheet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251" y="1733852"/>
            <a:ext cx="5881607" cy="37804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72942" y="2595046"/>
            <a:ext cx="5347504" cy="266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2942" y="3150054"/>
            <a:ext cx="5347504" cy="266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2942" y="3705063"/>
            <a:ext cx="5347504" cy="266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5069" y="4710962"/>
            <a:ext cx="2678338" cy="318106"/>
            <a:chOff x="6035069" y="4710962"/>
            <a:chExt cx="2678338" cy="318106"/>
          </a:xfrm>
        </p:grpSpPr>
        <p:sp>
          <p:nvSpPr>
            <p:cNvPr id="12" name="Rectangle 11"/>
            <p:cNvSpPr/>
            <p:nvPr/>
          </p:nvSpPr>
          <p:spPr>
            <a:xfrm>
              <a:off x="6035069" y="4710962"/>
              <a:ext cx="1719969" cy="3181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177966" y="4757129"/>
              <a:ext cx="535441" cy="27193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7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A56D7-DDA6-714C-B91E-6CEF208E5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747724"/>
            <a:ext cx="10355658" cy="696384"/>
          </a:xfrm>
        </p:spPr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88545869"/>
              </p:ext>
            </p:extLst>
          </p:nvPr>
        </p:nvGraphicFramePr>
        <p:xfrm>
          <a:off x="2032000" y="1585732"/>
          <a:ext cx="9010248" cy="379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6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Which cost transfer would you approve?</a:t>
            </a:r>
          </a:p>
          <a:p>
            <a:pPr lvl="1"/>
            <a:r>
              <a:rPr lang="en-US" sz="2400" u="sng" dirty="0" smtClean="0"/>
              <a:t>Transaction Date – JAN-23;  Cost Transfer Date – MAY-23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Poll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0827"/>
              </p:ext>
            </p:extLst>
          </p:nvPr>
        </p:nvGraphicFramePr>
        <p:xfrm>
          <a:off x="1020501" y="3013920"/>
          <a:ext cx="9396713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777">
                  <a:extLst>
                    <a:ext uri="{9D8B030D-6E8A-4147-A177-3AD203B41FA5}">
                      <a16:colId xmlns:a16="http://schemas.microsoft.com/office/drawing/2014/main" val="4239998730"/>
                    </a:ext>
                  </a:extLst>
                </a:gridCol>
                <a:gridCol w="1551008">
                  <a:extLst>
                    <a:ext uri="{9D8B030D-6E8A-4147-A177-3AD203B41FA5}">
                      <a16:colId xmlns:a16="http://schemas.microsoft.com/office/drawing/2014/main" val="956418128"/>
                    </a:ext>
                  </a:extLst>
                </a:gridCol>
                <a:gridCol w="5335928">
                  <a:extLst>
                    <a:ext uri="{9D8B030D-6E8A-4147-A177-3AD203B41FA5}">
                      <a16:colId xmlns:a16="http://schemas.microsoft.com/office/drawing/2014/main" val="1377592094"/>
                    </a:ext>
                  </a:extLst>
                </a:gridCol>
              </a:tblGrid>
              <a:tr h="3434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From </a:t>
                      </a:r>
                      <a:r>
                        <a:rPr lang="en-US" sz="1800" dirty="0" err="1" smtClean="0"/>
                        <a:t>Proj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 </a:t>
                      </a:r>
                      <a:r>
                        <a:rPr lang="en-US" sz="1800" dirty="0" err="1" smtClean="0"/>
                        <a:t>Proj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Info from Justification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976950"/>
                  </a:ext>
                </a:extLst>
              </a:tr>
              <a:tr h="31448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A.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dirty="0" smtClean="0"/>
                        <a:t>Fed award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Fed award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 reflect</a:t>
                      </a:r>
                      <a:r>
                        <a:rPr lang="en-US" sz="1400" baseline="0" dirty="0" smtClean="0"/>
                        <a:t> actual effort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057618"/>
                  </a:ext>
                </a:extLst>
              </a:tr>
              <a:tr h="31448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B.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dirty="0" smtClean="0"/>
                        <a:t>Fed award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Fed award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 charge project that was set up late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790390"/>
                  </a:ext>
                </a:extLst>
              </a:tr>
              <a:tr h="62035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</a:t>
                      </a:r>
                      <a:r>
                        <a:rPr lang="en-US" sz="1800" dirty="0" smtClean="0"/>
                        <a:t>.</a:t>
                      </a:r>
                      <a:r>
                        <a:rPr lang="en-US" sz="1400" dirty="0" smtClean="0"/>
                        <a:t> Discretionary/Operating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Fed Award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 charge 10% of Jane’s salary eff Mar 1st to project that was set up late.  Award notification</a:t>
                      </a:r>
                      <a:r>
                        <a:rPr lang="en-US" sz="1400" baseline="0" dirty="0" smtClean="0"/>
                        <a:t> received 2/15/23. Approved by PI Smith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347608"/>
                  </a:ext>
                </a:extLst>
              </a:tr>
              <a:tr h="486572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D.</a:t>
                      </a:r>
                      <a:r>
                        <a:rPr lang="en-US" sz="1400" dirty="0" smtClean="0"/>
                        <a:t> Discretionary/Operating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Fed</a:t>
                      </a:r>
                      <a:r>
                        <a:rPr lang="en-US" sz="1400" baseline="0" dirty="0" smtClean="0"/>
                        <a:t> award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 transfer cost of publication for conference</a:t>
                      </a:r>
                      <a:r>
                        <a:rPr lang="en-US" sz="1400" baseline="0" dirty="0" smtClean="0"/>
                        <a:t> to appropriate project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171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8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A56D7-DDA6-714C-B91E-6CEF208E5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ctr"/>
            <a:r>
              <a:rPr lang="en-US" sz="2000" b="0" dirty="0" smtClean="0"/>
              <a:t>Red Flags</a:t>
            </a:r>
          </a:p>
          <a:p>
            <a:pPr lvl="1" fontAlgn="ctr"/>
            <a:r>
              <a:rPr lang="en-US" sz="1467" b="0" dirty="0" smtClean="0"/>
              <a:t>Volume: </a:t>
            </a:r>
          </a:p>
          <a:p>
            <a:pPr lvl="2" fontAlgn="ctr"/>
            <a:r>
              <a:rPr lang="en-US" sz="1200" b="0" dirty="0" smtClean="0"/>
              <a:t>Frequent costs transfers </a:t>
            </a:r>
            <a:endParaRPr lang="en-US" sz="1200" dirty="0"/>
          </a:p>
          <a:p>
            <a:pPr marL="609585" lvl="2" indent="0" fontAlgn="ctr">
              <a:buNone/>
            </a:pPr>
            <a:endParaRPr lang="en-US" sz="1200" b="0" dirty="0"/>
          </a:p>
          <a:p>
            <a:pPr lvl="1" fontAlgn="ctr"/>
            <a:r>
              <a:rPr lang="en-US" sz="1467" dirty="0" smtClean="0"/>
              <a:t>Using award to “Park” charges</a:t>
            </a:r>
          </a:p>
          <a:p>
            <a:pPr lvl="2" fontAlgn="ctr"/>
            <a:r>
              <a:rPr lang="en-US" sz="1200" b="0" dirty="0" smtClean="0"/>
              <a:t>Storing charges on an award that will subsequently be transferred elsewhere</a:t>
            </a:r>
          </a:p>
          <a:p>
            <a:pPr lvl="2" fontAlgn="ctr"/>
            <a:r>
              <a:rPr lang="en-US" sz="1200" dirty="0"/>
              <a:t>Cost transfers should NOT be a tool for managing sponsored </a:t>
            </a:r>
            <a:r>
              <a:rPr lang="en-US" sz="1200" dirty="0" smtClean="0"/>
              <a:t>awards</a:t>
            </a:r>
            <a:endParaRPr lang="en-US" sz="1200" b="0" dirty="0" smtClean="0"/>
          </a:p>
          <a:p>
            <a:pPr lvl="2" fontAlgn="ctr"/>
            <a:r>
              <a:rPr lang="en-US" sz="1200" dirty="0" smtClean="0"/>
              <a:t>Request contingent account when possible</a:t>
            </a:r>
          </a:p>
          <a:p>
            <a:pPr lvl="3" fontAlgn="ctr"/>
            <a:r>
              <a:rPr lang="en-US" sz="1050" b="0" dirty="0" smtClean="0"/>
              <a:t>On SRS Forms &amp; Agreements page</a:t>
            </a:r>
          </a:p>
          <a:p>
            <a:pPr marL="609585" lvl="2" indent="0" fontAlgn="ctr">
              <a:buNone/>
            </a:pPr>
            <a:endParaRPr lang="en-US" sz="1200" b="0" dirty="0"/>
          </a:p>
          <a:p>
            <a:pPr lvl="1" fontAlgn="ctr"/>
            <a:r>
              <a:rPr lang="en-US" sz="1467" dirty="0" smtClean="0"/>
              <a:t>Cost transfers near end of award</a:t>
            </a:r>
            <a:endParaRPr lang="en-US" sz="1467" dirty="0"/>
          </a:p>
          <a:p>
            <a:pPr lvl="2" fontAlgn="ctr"/>
            <a:r>
              <a:rPr lang="en-US" sz="1200" dirty="0" smtClean="0"/>
              <a:t>Moving costs on to “spend down” award</a:t>
            </a:r>
            <a:endParaRPr lang="en-US" sz="1200" dirty="0"/>
          </a:p>
          <a:p>
            <a:endParaRPr lang="en-US" sz="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Risks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570" y="1943099"/>
            <a:ext cx="2293716" cy="223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A56D7-DDA6-714C-B91E-6CEF208E5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ctr"/>
            <a:r>
              <a:rPr lang="en-US" sz="2400" b="0" dirty="0" smtClean="0"/>
              <a:t>Cost transfers are high visibility</a:t>
            </a:r>
            <a:endParaRPr lang="en-US" sz="2400" b="0" dirty="0"/>
          </a:p>
          <a:p>
            <a:pPr fontAlgn="ctr"/>
            <a:r>
              <a:rPr lang="en-US" sz="2400" b="0" dirty="0" smtClean="0"/>
              <a:t>Documentation should be clear and thorough</a:t>
            </a:r>
          </a:p>
          <a:p>
            <a:pPr fontAlgn="ctr"/>
            <a:r>
              <a:rPr lang="en-US" sz="2400" b="0" dirty="0" smtClean="0"/>
              <a:t>Avoid the need for cost transfers wherever possible</a:t>
            </a:r>
            <a:endParaRPr lang="en-US" sz="2400" b="0" dirty="0"/>
          </a:p>
          <a:p>
            <a:endParaRPr lang="en-US" sz="100" b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Take-</a:t>
            </a:r>
            <a:r>
              <a:rPr lang="en-US" dirty="0" err="1" smtClean="0"/>
              <a:t>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F534B7-8DA6-C54E-9CDC-F6A6CEFA90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096C34-7A9C-ED45-912C-E671CAA73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313" y="1809587"/>
            <a:ext cx="1815176" cy="217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86" y="632835"/>
            <a:ext cx="11523674" cy="741889"/>
          </a:xfrm>
        </p:spPr>
        <p:txBody>
          <a:bodyPr/>
          <a:lstStyle/>
          <a:p>
            <a:r>
              <a:rPr lang="en-US" sz="3600" dirty="0" smtClean="0"/>
              <a:t>Welcome to Today’s </a:t>
            </a:r>
            <a:r>
              <a:rPr lang="en-US" sz="3600" dirty="0" err="1" smtClean="0"/>
              <a:t>CCoP</a:t>
            </a:r>
            <a:r>
              <a:rPr lang="en-US" sz="3600" dirty="0" smtClean="0"/>
              <a:t> Session! </a:t>
            </a:r>
            <a:endParaRPr lang="en-US" sz="3600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9781" y="1200590"/>
            <a:ext cx="7525333" cy="495111"/>
          </a:xfrm>
        </p:spPr>
        <p:txBody>
          <a:bodyPr/>
          <a:lstStyle/>
          <a:p>
            <a:r>
              <a:rPr lang="en-US" sz="2400" dirty="0" smtClean="0"/>
              <a:t>Zoom Tips &amp; Reminders:</a:t>
            </a:r>
            <a:endParaRPr lang="en-US" sz="2400" dirty="0"/>
          </a:p>
        </p:txBody>
      </p:sp>
      <p:pic>
        <p:nvPicPr>
          <p:cNvPr id="9" name="Picture 8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9863" y="4508614"/>
            <a:ext cx="859536" cy="4754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4821" y="5152252"/>
            <a:ext cx="859536" cy="4754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684296" y="4541859"/>
            <a:ext cx="7930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Please remember to </a:t>
            </a:r>
            <a:r>
              <a:rPr lang="en-US" sz="2000" b="1" dirty="0" smtClean="0">
                <a:solidFill>
                  <a:schemeClr val="accent1"/>
                </a:solidFill>
              </a:rPr>
              <a:t>Mute</a:t>
            </a:r>
            <a:r>
              <a:rPr lang="en-US" sz="2000" dirty="0" smtClean="0"/>
              <a:t> your microphone during a presentation and always be mindful of your surroundings when your </a:t>
            </a:r>
            <a:r>
              <a:rPr lang="en-US" sz="2000" i="1" dirty="0" smtClean="0"/>
              <a:t>camera</a:t>
            </a:r>
            <a:r>
              <a:rPr lang="en-US" sz="2000" dirty="0" smtClean="0"/>
              <a:t> is enabled. Click the </a:t>
            </a:r>
            <a:r>
              <a:rPr lang="en-US" sz="2000" b="1" dirty="0" smtClean="0">
                <a:solidFill>
                  <a:schemeClr val="accent1"/>
                </a:solidFill>
              </a:rPr>
              <a:t>^</a:t>
            </a:r>
            <a:r>
              <a:rPr lang="en-US" sz="2000" b="1" dirty="0" smtClean="0"/>
              <a:t> </a:t>
            </a:r>
            <a:r>
              <a:rPr lang="en-US" sz="2000" dirty="0" smtClean="0"/>
              <a:t>icon to change your audio and video settings.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507524" y="2410890"/>
            <a:ext cx="10280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can change your </a:t>
            </a:r>
            <a:r>
              <a:rPr lang="en-US" sz="2000" i="1" dirty="0" smtClean="0"/>
              <a:t>Zoom Name </a:t>
            </a:r>
            <a:r>
              <a:rPr lang="en-US" sz="2000" dirty="0" smtClean="0"/>
              <a:t>by viewing the </a:t>
            </a:r>
            <a:r>
              <a:rPr lang="en-US" sz="2000" b="1" dirty="0" smtClean="0">
                <a:solidFill>
                  <a:schemeClr val="accent1"/>
                </a:solidFill>
              </a:rPr>
              <a:t>Participants</a:t>
            </a:r>
            <a:r>
              <a:rPr lang="en-US" sz="2000" dirty="0" smtClean="0"/>
              <a:t> in the meeting.</a:t>
            </a:r>
            <a:endParaRPr lang="en-US" sz="2000" dirty="0"/>
          </a:p>
        </p:txBody>
      </p:sp>
      <p:pic>
        <p:nvPicPr>
          <p:cNvPr id="20" name="Picture 19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9780" y="3016839"/>
            <a:ext cx="859536" cy="4754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515077" y="3026603"/>
            <a:ext cx="10676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Communicate with the </a:t>
            </a:r>
            <a:r>
              <a:rPr lang="en-US" sz="2000" i="1" dirty="0" smtClean="0"/>
              <a:t>Host</a:t>
            </a:r>
            <a:r>
              <a:rPr lang="en-US" sz="2000" dirty="0" smtClean="0"/>
              <a:t> or with other members by using the </a:t>
            </a:r>
            <a:r>
              <a:rPr lang="en-US" sz="2000" b="1" dirty="0" smtClean="0">
                <a:solidFill>
                  <a:schemeClr val="accent1"/>
                </a:solidFill>
              </a:rPr>
              <a:t>Chat</a:t>
            </a:r>
            <a:r>
              <a:rPr lang="en-US" sz="2000" dirty="0" smtClean="0"/>
              <a:t> feature.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11" y="4341957"/>
            <a:ext cx="1726461" cy="18520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984" y="1729563"/>
            <a:ext cx="489129" cy="475488"/>
          </a:xfrm>
          <a:prstGeom prst="rect">
            <a:avLst/>
          </a:prstGeom>
          <a:effectLst/>
        </p:spPr>
      </p:pic>
      <p:sp>
        <p:nvSpPr>
          <p:cNvPr id="27" name="TextBox 26"/>
          <p:cNvSpPr txBox="1"/>
          <p:nvPr/>
        </p:nvSpPr>
        <p:spPr>
          <a:xfrm>
            <a:off x="1515076" y="1770079"/>
            <a:ext cx="10265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Switch from </a:t>
            </a:r>
            <a:r>
              <a:rPr lang="en-US" sz="2000" i="1" dirty="0" smtClean="0"/>
              <a:t>Full Screen</a:t>
            </a:r>
            <a:r>
              <a:rPr lang="en-US" sz="2000" dirty="0" smtClean="0"/>
              <a:t> </a:t>
            </a:r>
            <a:r>
              <a:rPr lang="en-US" sz="2000" i="1" dirty="0" smtClean="0"/>
              <a:t>View </a:t>
            </a:r>
            <a:r>
              <a:rPr lang="en-US" sz="2000" dirty="0" smtClean="0"/>
              <a:t>to </a:t>
            </a:r>
            <a:r>
              <a:rPr lang="en-US" sz="2000" i="1" dirty="0" smtClean="0"/>
              <a:t>Partial Screen View</a:t>
            </a:r>
            <a:r>
              <a:rPr lang="en-US" sz="2000" dirty="0" smtClean="0"/>
              <a:t> by pressing </a:t>
            </a:r>
            <a:r>
              <a:rPr lang="en-US" sz="2000" b="1" dirty="0" smtClean="0">
                <a:solidFill>
                  <a:schemeClr val="accent1"/>
                </a:solidFill>
              </a:rPr>
              <a:t>ESC</a:t>
            </a:r>
            <a:r>
              <a:rPr lang="en-US" sz="2000" dirty="0"/>
              <a:t>.</a:t>
            </a: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29781" y="2373201"/>
            <a:ext cx="859536" cy="4754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507524" y="3681438"/>
            <a:ext cx="10676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To make speaker, interpreter, or shared screen larger choose </a:t>
            </a:r>
            <a:r>
              <a:rPr lang="en-US" sz="2000" b="1" dirty="0">
                <a:solidFill>
                  <a:schemeClr val="accent1"/>
                </a:solidFill>
              </a:rPr>
              <a:t>Switch Screen </a:t>
            </a:r>
            <a:r>
              <a:rPr lang="en-US" sz="2000" dirty="0" smtClean="0"/>
              <a:t>on top right hand side of speaker box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 flipV="1">
            <a:off x="691843" y="3773351"/>
            <a:ext cx="535407" cy="30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8BB3E2-B26B-E04B-BAB9-AB1BAEE404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9366A0-F3F8-1649-8884-1C7732F2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How to Subscribe to the CTO Newsletter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2084" y="1744225"/>
            <a:ext cx="11229353" cy="37675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Log in to </a:t>
            </a:r>
            <a:r>
              <a:rPr lang="en-US" sz="2800" b="0" dirty="0" smtClean="0">
                <a:hlinkClick r:id="rId3"/>
              </a:rPr>
              <a:t>ritmail.rit.edu</a:t>
            </a:r>
            <a:r>
              <a:rPr lang="en-US" sz="2800" b="0" dirty="0" smtClean="0"/>
              <a:t> with your credentials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Select </a:t>
            </a:r>
            <a:r>
              <a:rPr lang="en-US" sz="2800" dirty="0" smtClean="0">
                <a:solidFill>
                  <a:schemeClr val="accent1"/>
                </a:solidFill>
              </a:rPr>
              <a:t>Community Lists </a:t>
            </a:r>
            <a:r>
              <a:rPr lang="en-US" sz="2800" b="0" dirty="0" smtClean="0"/>
              <a:t>from the home page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b="0" dirty="0" smtClean="0"/>
              <a:t>Scroll down to the </a:t>
            </a:r>
            <a:r>
              <a:rPr lang="en-US" sz="2800" dirty="0" smtClean="0">
                <a:solidFill>
                  <a:schemeClr val="accent1"/>
                </a:solidFill>
              </a:rPr>
              <a:t>Newsletters</a:t>
            </a:r>
            <a:r>
              <a:rPr lang="en-US" sz="2800" dirty="0" smtClean="0"/>
              <a:t> </a:t>
            </a:r>
            <a:r>
              <a:rPr lang="en-US" sz="2800" b="0" dirty="0" smtClean="0"/>
              <a:t>section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b="0" dirty="0" smtClean="0"/>
              <a:t>Click the                   button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b="0" dirty="0" smtClean="0"/>
              <a:t>Click                      to reveal the newsletters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Place a checkmark next to </a:t>
            </a:r>
            <a:r>
              <a:rPr lang="en-US" sz="2800" b="0" i="1" dirty="0" smtClean="0"/>
              <a:t>CTO Newsletter</a:t>
            </a:r>
            <a:endParaRPr lang="en-US" sz="2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376" y="1858524"/>
            <a:ext cx="1343061" cy="16847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143" y="3383047"/>
            <a:ext cx="1635914" cy="5948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203" y="4067313"/>
            <a:ext cx="1847428" cy="587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953" y="4655131"/>
            <a:ext cx="3037484" cy="7593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2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A94BF1-8EFE-7F49-AF2F-0381DFCA27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085" y="610260"/>
            <a:ext cx="11589952" cy="696384"/>
          </a:xfrm>
        </p:spPr>
        <p:txBody>
          <a:bodyPr/>
          <a:lstStyle/>
          <a:p>
            <a:r>
              <a:rPr lang="en-US" dirty="0" smtClean="0"/>
              <a:t>Good to knows!!!   	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BD5EEB-9786-8447-AA55-E62C0BB057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377609"/>
            <a:ext cx="11589952" cy="5480391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Interpreter will be spotlighted &amp; Interpretation feature is turned on </a:t>
            </a:r>
          </a:p>
          <a:p>
            <a:pPr marL="0" indent="0">
              <a:buNone/>
            </a:pPr>
            <a:endParaRPr lang="en-US" sz="2800" b="0" dirty="0" smtClean="0"/>
          </a:p>
          <a:p>
            <a:r>
              <a:rPr lang="en-US" sz="2800" b="0" dirty="0" smtClean="0"/>
              <a:t>Recordings </a:t>
            </a:r>
            <a:r>
              <a:rPr lang="en-US" sz="2800" b="0" dirty="0"/>
              <a:t>and future trainings available on our </a:t>
            </a:r>
            <a:r>
              <a:rPr lang="en-US" sz="2800" b="0" dirty="0" smtClean="0"/>
              <a:t>website    </a:t>
            </a:r>
            <a:r>
              <a:rPr lang="en-US" sz="2800" b="0" dirty="0" smtClean="0">
                <a:hlinkClick r:id="rId3"/>
              </a:rPr>
              <a:t>https</a:t>
            </a:r>
            <a:r>
              <a:rPr lang="en-US" sz="2800" b="0" dirty="0">
                <a:hlinkClick r:id="rId3"/>
              </a:rPr>
              <a:t>://</a:t>
            </a:r>
            <a:r>
              <a:rPr lang="en-US" sz="2800" b="0" dirty="0" smtClean="0">
                <a:hlinkClick r:id="rId3"/>
              </a:rPr>
              <a:t>www.rit.edu/controller/community-practice</a:t>
            </a:r>
            <a:endParaRPr lang="en-US" sz="2800" b="0" dirty="0" smtClean="0"/>
          </a:p>
          <a:p>
            <a:pPr marL="0" indent="0">
              <a:buNone/>
            </a:pPr>
            <a:endParaRPr lang="en-US" sz="2800" b="0" dirty="0" smtClean="0"/>
          </a:p>
          <a:p>
            <a:r>
              <a:rPr lang="en-US" sz="2800" b="0" dirty="0" smtClean="0"/>
              <a:t>Please take the short survey that will be provided in chat to give us valuable feedback! </a:t>
            </a:r>
          </a:p>
          <a:p>
            <a:pPr marL="0" indent="0">
              <a:buNone/>
            </a:pPr>
            <a:r>
              <a:rPr lang="en-US" sz="2800" b="0" dirty="0"/>
              <a:t> </a:t>
            </a:r>
            <a:r>
              <a:rPr lang="en-US" sz="2800" b="0" dirty="0" smtClean="0"/>
              <a:t>   </a:t>
            </a:r>
            <a:r>
              <a:rPr lang="en-US" sz="2800" b="0" dirty="0" smtClean="0">
                <a:hlinkClick r:id="rId4"/>
              </a:rPr>
              <a:t>https</a:t>
            </a:r>
            <a:r>
              <a:rPr lang="en-US" sz="2800" b="0" dirty="0">
                <a:hlinkClick r:id="rId4"/>
              </a:rPr>
              <a:t>://rit.az1.qualtrics.com/jfe/form/SV_eJwVeXESsiOOfbw</a:t>
            </a:r>
            <a:endParaRPr lang="en-US" sz="2800" b="0" dirty="0"/>
          </a:p>
          <a:p>
            <a:pPr marL="0" indent="0">
              <a:buNone/>
            </a:pPr>
            <a:endParaRPr lang="en-US" sz="2800" b="0" dirty="0" smtClean="0"/>
          </a:p>
          <a:p>
            <a:r>
              <a:rPr lang="en-US" sz="2800" b="0" dirty="0" smtClean="0"/>
              <a:t>Let’s meet </a:t>
            </a:r>
            <a:r>
              <a:rPr lang="en-US" sz="2800" b="0" dirty="0"/>
              <a:t>the SMEs for today!</a:t>
            </a:r>
          </a:p>
          <a:p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3266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7E4199-4816-534F-B1AE-A733D1B4AA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4EDCCA1-00C8-ED48-B758-406AACEE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Cost Transfers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879D41A-1866-4844-9F5E-B68C433DF8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50447" y="4344682"/>
            <a:ext cx="5032992" cy="415925"/>
          </a:xfrm>
        </p:spPr>
        <p:txBody>
          <a:bodyPr/>
          <a:lstStyle/>
          <a:p>
            <a:r>
              <a:rPr lang="en-US" dirty="0" smtClean="0"/>
              <a:t>Sponsored Programs Accounting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CDF1F3B-CAF1-0D47-B184-A6D1B00DA6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March 21,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 and Why</a:t>
            </a:r>
          </a:p>
          <a:p>
            <a:r>
              <a:rPr lang="en-US" dirty="0" smtClean="0"/>
              <a:t>Common Scenarios</a:t>
            </a:r>
          </a:p>
          <a:p>
            <a:r>
              <a:rPr lang="en-US" dirty="0" smtClean="0"/>
              <a:t>Demonstration</a:t>
            </a:r>
          </a:p>
          <a:p>
            <a:r>
              <a:rPr lang="en-US" dirty="0" smtClean="0"/>
              <a:t>Risk of Cost Transfers</a:t>
            </a:r>
          </a:p>
          <a:p>
            <a:r>
              <a:rPr lang="en-US" dirty="0" smtClean="0"/>
              <a:t>Real-World Examples</a:t>
            </a:r>
          </a:p>
          <a:p>
            <a:r>
              <a:rPr lang="en-US" dirty="0" smtClean="0"/>
              <a:t>Q&amp;A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Transfer of expenses from one account or project to another within an organization's financial records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Caused by an “error”</a:t>
            </a:r>
          </a:p>
          <a:p>
            <a:endParaRPr lang="en-US" dirty="0" smtClean="0"/>
          </a:p>
          <a:p>
            <a:r>
              <a:rPr lang="en-US" dirty="0" smtClean="0"/>
              <a:t>Essential for accurate financial reporting and compliance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Cost Transfer?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Financial Reporting and Decision Making</a:t>
            </a:r>
          </a:p>
          <a:p>
            <a:pPr lvl="1"/>
            <a:r>
              <a:rPr lang="en-US" dirty="0" smtClean="0"/>
              <a:t>Accurate reflection of current spending is crucial for projections</a:t>
            </a:r>
          </a:p>
          <a:p>
            <a:pPr marL="304793" lvl="1" indent="0">
              <a:buNone/>
            </a:pPr>
            <a:endParaRPr lang="en-US" dirty="0" smtClean="0"/>
          </a:p>
          <a:p>
            <a:r>
              <a:rPr lang="en-US" dirty="0" smtClean="0"/>
              <a:t> Compliance Requirements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Audit Implications</a:t>
            </a:r>
          </a:p>
          <a:p>
            <a:pPr lvl="1"/>
            <a:r>
              <a:rPr lang="en-US" dirty="0" smtClean="0"/>
              <a:t>High-risk Area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Cost Transfers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A56D7-DDA6-714C-B91E-6CEF208E5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ctr"/>
            <a:r>
              <a:rPr lang="en-US" sz="2800" dirty="0"/>
              <a:t>Pro-card Errors</a:t>
            </a:r>
          </a:p>
          <a:p>
            <a:pPr fontAlgn="ctr"/>
            <a:endParaRPr lang="en-US" sz="2800" dirty="0"/>
          </a:p>
          <a:p>
            <a:pPr fontAlgn="ctr"/>
            <a:r>
              <a:rPr lang="en-US" sz="2800" dirty="0"/>
              <a:t>Effort Changes</a:t>
            </a:r>
          </a:p>
          <a:p>
            <a:pPr marL="0" indent="0" fontAlgn="ctr">
              <a:buNone/>
            </a:pPr>
            <a:endParaRPr lang="en-US" sz="2800" dirty="0"/>
          </a:p>
          <a:p>
            <a:pPr fontAlgn="ctr"/>
            <a:r>
              <a:rPr lang="en-US" sz="2800" dirty="0"/>
              <a:t>Cost </a:t>
            </a:r>
            <a:r>
              <a:rPr lang="en-US" sz="2800" dirty="0" err="1" smtClean="0"/>
              <a:t>Unallowability</a:t>
            </a:r>
            <a:endParaRPr lang="en-US" sz="2800" dirty="0" smtClean="0"/>
          </a:p>
          <a:p>
            <a:pPr fontAlgn="ctr"/>
            <a:endParaRPr lang="en-US" sz="2800" dirty="0"/>
          </a:p>
          <a:p>
            <a:pPr fontAlgn="ctr"/>
            <a:r>
              <a:rPr lang="en-US" sz="2800" dirty="0" smtClean="0"/>
              <a:t>Split costing</a:t>
            </a:r>
            <a:endParaRPr lang="en-US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6F706F"/>
      </a:dk2>
      <a:lt2>
        <a:srgbClr val="E7E6E6"/>
      </a:lt2>
      <a:accent1>
        <a:srgbClr val="F66900"/>
      </a:accent1>
      <a:accent2>
        <a:srgbClr val="F6BD00"/>
      </a:accent2>
      <a:accent3>
        <a:srgbClr val="C4D500"/>
      </a:accent3>
      <a:accent4>
        <a:srgbClr val="009CBD"/>
      </a:accent4>
      <a:accent5>
        <a:srgbClr val="7D54C7"/>
      </a:accent5>
      <a:accent6>
        <a:srgbClr val="70AD47"/>
      </a:accent6>
      <a:hlink>
        <a:srgbClr val="D64900"/>
      </a:hlink>
      <a:folHlink>
        <a:srgbClr val="717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update2" id="{F20E58EF-FB97-5148-A8FD-B4FB6FCF6B8D}" vid="{10353D8B-A61E-094B-B01C-9091FA03EF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Presentation6update2</Template>
  <TotalTime>3307</TotalTime>
  <Words>1009</Words>
  <Application>Microsoft Office PowerPoint</Application>
  <PresentationFormat>Widescreen</PresentationFormat>
  <Paragraphs>221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MS Gothic</vt:lpstr>
      <vt:lpstr>Arial</vt:lpstr>
      <vt:lpstr>Calibri</vt:lpstr>
      <vt:lpstr>Georgia</vt:lpstr>
      <vt:lpstr>Gill Sans</vt:lpstr>
      <vt:lpstr>Lucida Sans</vt:lpstr>
      <vt:lpstr>Montserrat Light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Understanding Cost Transfers</vt:lpstr>
      <vt:lpstr>Agenda</vt:lpstr>
      <vt:lpstr>What is a Cost Transfer?</vt:lpstr>
      <vt:lpstr>Why Cost Transfers Matter</vt:lpstr>
      <vt:lpstr>Common Scenarios</vt:lpstr>
      <vt:lpstr>Timeliness &amp; Justification</vt:lpstr>
      <vt:lpstr>What Documentation to include:</vt:lpstr>
      <vt:lpstr>Language for Justification</vt:lpstr>
      <vt:lpstr>Cost Transfer Cover Sheet</vt:lpstr>
      <vt:lpstr>Cost Transfer Cover Sheet</vt:lpstr>
      <vt:lpstr>Case Studies</vt:lpstr>
      <vt:lpstr>Participant Poll</vt:lpstr>
      <vt:lpstr>Challenges &amp; Risks</vt:lpstr>
      <vt:lpstr>Key Take-Aways</vt:lpstr>
      <vt:lpstr>Questions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Toby Stroud</dc:creator>
  <cp:lastModifiedBy>Rachel Guy</cp:lastModifiedBy>
  <cp:revision>50</cp:revision>
  <cp:lastPrinted>2018-04-25T02:50:23Z</cp:lastPrinted>
  <dcterms:created xsi:type="dcterms:W3CDTF">2023-01-09T17:00:31Z</dcterms:created>
  <dcterms:modified xsi:type="dcterms:W3CDTF">2024-03-21T13:34:23Z</dcterms:modified>
</cp:coreProperties>
</file>