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20"/>
  </p:notesMasterIdLst>
  <p:handoutMasterIdLst>
    <p:handoutMasterId r:id="rId21"/>
  </p:handoutMasterIdLst>
  <p:sldIdLst>
    <p:sldId id="256" r:id="rId2"/>
    <p:sldId id="257" r:id="rId3"/>
    <p:sldId id="258" r:id="rId4"/>
    <p:sldId id="259" r:id="rId5"/>
    <p:sldId id="280" r:id="rId6"/>
    <p:sldId id="279" r:id="rId7"/>
    <p:sldId id="283" r:id="rId8"/>
    <p:sldId id="262" r:id="rId9"/>
    <p:sldId id="264" r:id="rId10"/>
    <p:sldId id="265" r:id="rId11"/>
    <p:sldId id="266" r:id="rId12"/>
    <p:sldId id="267" r:id="rId13"/>
    <p:sldId id="269" r:id="rId14"/>
    <p:sldId id="270" r:id="rId15"/>
    <p:sldId id="271" r:id="rId16"/>
    <p:sldId id="272" r:id="rId17"/>
    <p:sldId id="273" r:id="rId18"/>
    <p:sldId id="274" r:id="rId19"/>
  </p:sldIdLst>
  <p:sldSz cx="12192000" cy="6858000"/>
  <p:notesSz cx="7023100" cy="93091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56"/>
            <p14:sldId id="257"/>
            <p14:sldId id="258"/>
            <p14:sldId id="259"/>
            <p14:sldId id="280"/>
            <p14:sldId id="279"/>
            <p14:sldId id="283"/>
            <p14:sldId id="262"/>
            <p14:sldId id="264"/>
            <p14:sldId id="265"/>
            <p14:sldId id="266"/>
            <p14:sldId id="267"/>
            <p14:sldId id="269"/>
            <p14:sldId id="270"/>
            <p14:sldId id="271"/>
            <p14:sldId id="272"/>
            <p14:sldId id="273"/>
            <p14:sldId id="2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5E00"/>
    <a:srgbClr val="E56618"/>
    <a:srgbClr val="EF6F2A"/>
    <a:srgbClr val="E46102"/>
    <a:srgbClr val="EEEEEE"/>
    <a:srgbClr val="6869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56675" autoAdjust="0"/>
  </p:normalViewPr>
  <p:slideViewPr>
    <p:cSldViewPr snapToGrid="0" snapToObjects="1">
      <p:cViewPr varScale="1">
        <p:scale>
          <a:sx n="66" d="100"/>
          <a:sy n="66" d="100"/>
        </p:scale>
        <p:origin x="2309"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238" d="100"/>
          <a:sy n="238" d="100"/>
        </p:scale>
        <p:origin x="6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F9C6931-D0F6-AB40-9D7F-95567148A5C2}" type="datetimeFigureOut">
              <a:rPr lang="en-US" smtClean="0"/>
              <a:t>4/15/2025</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36C18F2-6801-5147-A332-A6E1C7D69D18}" type="datetimeFigureOut">
              <a:rPr lang="en-US" smtClean="0"/>
              <a:t>4/15/2025</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F60EF-C37D-4D44-90AD-6140AB570E45}" type="slidenum">
              <a:rPr lang="en-US" smtClean="0"/>
              <a:t>1</a:t>
            </a:fld>
            <a:endParaRPr lang="en-US"/>
          </a:p>
        </p:txBody>
      </p:sp>
    </p:spTree>
    <p:extLst>
      <p:ext uri="{BB962C8B-B14F-4D97-AF65-F5344CB8AC3E}">
        <p14:creationId xmlns:p14="http://schemas.microsoft.com/office/powerpoint/2010/main" val="29031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assist you in planning</a:t>
            </a:r>
            <a:r>
              <a:rPr lang="en-US" baseline="0" dirty="0" smtClean="0"/>
              <a:t> your summer salary, there is a worksheet available on RIT’s website linked here (click) – which is an excel spreadsheet that asks the user to input some key information and it automatically calculates the summer salary limits and payments. You will want to prepare one worksheet for each PI.</a:t>
            </a:r>
          </a:p>
          <a:p>
            <a:endParaRPr lang="en-US" baseline="0" dirty="0" smtClean="0"/>
          </a:p>
          <a:p>
            <a:r>
              <a:rPr lang="en-US" baseline="0" dirty="0" smtClean="0"/>
              <a:t>Additionally, you can find examples of summer salary worksheets and Frequently Asked Questions’s on RIT’s summer salary website.   We’ll also discuss a few examples here….</a:t>
            </a:r>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10</a:t>
            </a:fld>
            <a:endParaRPr lang="en-US" dirty="0"/>
          </a:p>
        </p:txBody>
      </p:sp>
    </p:spTree>
    <p:extLst>
      <p:ext uri="{BB962C8B-B14F-4D97-AF65-F5344CB8AC3E}">
        <p14:creationId xmlns:p14="http://schemas.microsoft.com/office/powerpoint/2010/main" val="91868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example #1:</a:t>
            </a:r>
            <a:r>
              <a:rPr lang="en-US" baseline="0" dirty="0" smtClean="0"/>
              <a:t>  PI is planning to work on 4 different sponsored projects for the summer…..</a:t>
            </a:r>
            <a:r>
              <a:rPr lang="en-US" dirty="0" smtClean="0"/>
              <a:t>Explain how amounts are calculated </a:t>
            </a:r>
          </a:p>
          <a:p>
            <a:endParaRPr lang="en-US" dirty="0" smtClean="0"/>
          </a:p>
          <a:p>
            <a:r>
              <a:rPr lang="en-US" dirty="0" smtClean="0"/>
              <a:t>In this example,</a:t>
            </a:r>
            <a:r>
              <a:rPr lang="en-US" baseline="0" dirty="0" smtClean="0"/>
              <a:t> a 9 month faculty member, earning $50k per year, is planning to work on 4 different sponsored projects over the full summer.  </a:t>
            </a:r>
          </a:p>
          <a:p>
            <a:r>
              <a:rPr lang="en-US" baseline="0" dirty="0" smtClean="0"/>
              <a:t>Using the previous chart, that shows limits by appointment level -  </a:t>
            </a:r>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11</a:t>
            </a:fld>
            <a:endParaRPr lang="en-US" dirty="0"/>
          </a:p>
        </p:txBody>
      </p:sp>
    </p:spTree>
    <p:extLst>
      <p:ext uri="{BB962C8B-B14F-4D97-AF65-F5344CB8AC3E}">
        <p14:creationId xmlns:p14="http://schemas.microsoft.com/office/powerpoint/2010/main" val="304074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2142">
              <a:defRPr/>
            </a:pPr>
            <a:r>
              <a:rPr lang="en-US" dirty="0" smtClean="0"/>
              <a:t>We can find</a:t>
            </a:r>
            <a:r>
              <a:rPr lang="en-US" baseline="0" dirty="0" smtClean="0"/>
              <a:t> the limits associated with the 9 month appointment – which are 33.33% for the full summer, and 30% for sponsored projects</a:t>
            </a:r>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12</a:t>
            </a:fld>
            <a:endParaRPr lang="en-US" dirty="0"/>
          </a:p>
        </p:txBody>
      </p:sp>
    </p:spTree>
    <p:extLst>
      <p:ext uri="{BB962C8B-B14F-4D97-AF65-F5344CB8AC3E}">
        <p14:creationId xmlns:p14="http://schemas.microsoft.com/office/powerpoint/2010/main" val="178574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Here is example #2:</a:t>
            </a:r>
            <a:r>
              <a:rPr lang="en-US" baseline="0" dirty="0" smtClean="0"/>
              <a:t>  </a:t>
            </a:r>
          </a:p>
          <a:p>
            <a:pPr defTabSz="933237">
              <a:defRPr/>
            </a:pPr>
            <a:endParaRPr lang="en-US" baseline="0" dirty="0" smtClean="0"/>
          </a:p>
          <a:p>
            <a:pPr defTabSz="933237">
              <a:defRPr/>
            </a:pPr>
            <a:r>
              <a:rPr lang="en-US" baseline="0" dirty="0" smtClean="0"/>
              <a:t>Let’s look at a similar example, but in this case, the PI is planning to work 95% of the summer.  The amount charged to sponsored projects is still 90%, (click) and the PI opted to use an internal funding source (their discretionary account) for the 5% that is over the limit.  </a:t>
            </a:r>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13</a:t>
            </a:fld>
            <a:endParaRPr lang="en-US" dirty="0"/>
          </a:p>
        </p:txBody>
      </p:sp>
    </p:spTree>
    <p:extLst>
      <p:ext uri="{BB962C8B-B14F-4D97-AF65-F5344CB8AC3E}">
        <p14:creationId xmlns:p14="http://schemas.microsoft.com/office/powerpoint/2010/main" val="401565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Next we’ll talk about</a:t>
            </a:r>
            <a:r>
              <a:rPr lang="en-US" altLang="en-US" baseline="0" dirty="0" smtClean="0"/>
              <a:t> processing summer salary payments online.</a:t>
            </a:r>
          </a:p>
          <a:p>
            <a:endParaRPr lang="en-US" altLang="en-US" dirty="0" smtClean="0"/>
          </a:p>
          <a:p>
            <a:r>
              <a:rPr lang="en-US" altLang="en-US" dirty="0" smtClean="0"/>
              <a:t>Summer Salary payments are entered</a:t>
            </a:r>
            <a:r>
              <a:rPr lang="en-US" altLang="en-US" baseline="0" dirty="0" smtClean="0"/>
              <a:t> similar to an academic year EAF.</a:t>
            </a:r>
          </a:p>
          <a:p>
            <a:endParaRPr lang="en-US" altLang="en-US" baseline="0" dirty="0" smtClean="0"/>
          </a:p>
          <a:p>
            <a:r>
              <a:rPr lang="en-US" altLang="en-US" baseline="0" dirty="0" smtClean="0"/>
              <a:t>When submitting summer salary there will be 2 payment options:  </a:t>
            </a:r>
            <a:r>
              <a:rPr lang="en-US" altLang="en-US" b="1" baseline="0" dirty="0" smtClean="0"/>
              <a:t>Summer Course (for teaching) or Summer Other Work.</a:t>
            </a:r>
            <a:r>
              <a:rPr lang="en-US" altLang="en-US" baseline="0" dirty="0" smtClean="0"/>
              <a:t>  Summer Other Work is what should be used to submit payments for sponsored projects</a:t>
            </a:r>
          </a:p>
          <a:p>
            <a:r>
              <a:rPr lang="en-US" altLang="en-US" baseline="0" dirty="0" smtClean="0"/>
              <a:t>The amounts for payment should be entered directly from the worksheet, that was previously prepared and approved.</a:t>
            </a:r>
          </a:p>
          <a:p>
            <a:r>
              <a:rPr lang="en-US" altLang="en-US" baseline="0" dirty="0" smtClean="0"/>
              <a:t>Be aware that the start and end dates submitted should correlate to the start and end dates of the summer pay periods.  </a:t>
            </a:r>
          </a:p>
          <a:p>
            <a:r>
              <a:rPr lang="en-US" altLang="en-US" baseline="0" dirty="0" smtClean="0"/>
              <a:t>Finally – be sure to pay attention to the award end dates of the sponsored projects being entered – RIT cannot pay summer salary beyond the end date of an award</a:t>
            </a:r>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14</a:t>
            </a:fld>
            <a:endParaRPr lang="en-US"/>
          </a:p>
        </p:txBody>
      </p:sp>
    </p:spTree>
    <p:extLst>
      <p:ext uri="{BB962C8B-B14F-4D97-AF65-F5344CB8AC3E}">
        <p14:creationId xmlns:p14="http://schemas.microsoft.com/office/powerpoint/2010/main" val="399793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There are some built in validations</a:t>
            </a:r>
            <a:r>
              <a:rPr lang="en-US" altLang="en-US" baseline="0" dirty="0" smtClean="0"/>
              <a:t> when entering summer salary payments.  </a:t>
            </a:r>
            <a:r>
              <a:rPr lang="en-US" altLang="en-US" dirty="0" smtClean="0"/>
              <a:t>When you are entering the projects and effort associated with each one– Oracle will:</a:t>
            </a:r>
          </a:p>
          <a:p>
            <a:pPr marL="349964" indent="-349964">
              <a:buAutoNum type="arabicPeriod"/>
            </a:pPr>
            <a:r>
              <a:rPr lang="en-US" altLang="en-US" dirty="0" smtClean="0"/>
              <a:t>check that the account number put in is enable</a:t>
            </a:r>
            <a:endParaRPr lang="en-US" altLang="en-US" baseline="0" dirty="0" smtClean="0"/>
          </a:p>
          <a:p>
            <a:pPr marL="349964" indent="-349964">
              <a:buAutoNum type="arabicPeriod"/>
            </a:pPr>
            <a:r>
              <a:rPr lang="en-US" altLang="en-US" baseline="0" dirty="0" smtClean="0"/>
              <a:t>ensure that the % effort being entered does not exceed the maximum % allowed for that faculty member.</a:t>
            </a:r>
          </a:p>
          <a:p>
            <a:r>
              <a:rPr lang="en-US" altLang="en-US" baseline="0" dirty="0" smtClean="0"/>
              <a:t>3.  When it begins routing, - it will route to any PI’s for the sponsored projects being charged, as well as the appropriate SPA reps.  </a:t>
            </a:r>
          </a:p>
          <a:p>
            <a:endParaRPr lang="en-US" altLang="en-US" baseline="0" dirty="0" smtClean="0"/>
          </a:p>
          <a:p>
            <a:pPr defTabSz="933237">
              <a:defRPr/>
            </a:pPr>
            <a:r>
              <a:rPr lang="en-US" altLang="en-US" dirty="0" smtClean="0"/>
              <a:t>Prior to submission, You can also use the </a:t>
            </a:r>
            <a:r>
              <a:rPr lang="en-US" altLang="en-US" b="1" dirty="0" smtClean="0"/>
              <a:t>Comments to Approver box </a:t>
            </a:r>
            <a:r>
              <a:rPr lang="en-US" altLang="en-US" dirty="0" smtClean="0"/>
              <a:t>to</a:t>
            </a:r>
            <a:r>
              <a:rPr lang="en-US" altLang="en-US" baseline="0" dirty="0" smtClean="0"/>
              <a:t> summarize the salary being requested – showing </a:t>
            </a:r>
            <a:r>
              <a:rPr lang="en-US" altLang="en-US" dirty="0" smtClean="0"/>
              <a:t> the project number(s) and the percentage effort for each as a descriptive note.</a:t>
            </a:r>
            <a:r>
              <a:rPr lang="en-US" altLang="en-US" baseline="0" dirty="0" smtClean="0"/>
              <a:t>  This</a:t>
            </a:r>
            <a:r>
              <a:rPr lang="en-US" altLang="en-US" dirty="0" smtClean="0"/>
              <a:t> helps PI and SPA rep quickly understand the request</a:t>
            </a:r>
            <a:r>
              <a:rPr lang="en-US" altLang="en-US" baseline="0" dirty="0" smtClean="0"/>
              <a:t> &amp; review it, which can </a:t>
            </a:r>
            <a:r>
              <a:rPr lang="en-US" altLang="en-US" dirty="0" smtClean="0"/>
              <a:t>expedite the approval process.</a:t>
            </a:r>
          </a:p>
          <a:p>
            <a:pPr defTabSz="933237">
              <a:defRPr/>
            </a:pPr>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15</a:t>
            </a:fld>
            <a:endParaRPr lang="en-US"/>
          </a:p>
        </p:txBody>
      </p:sp>
    </p:spTree>
    <p:extLst>
      <p:ext uri="{BB962C8B-B14F-4D97-AF65-F5344CB8AC3E}">
        <p14:creationId xmlns:p14="http://schemas.microsoft.com/office/powerpoint/2010/main" val="403683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Again – you’ll want to keep in mind</a:t>
            </a:r>
            <a:r>
              <a:rPr lang="en-US" altLang="en-US" baseline="0" dirty="0" smtClean="0"/>
              <a:t> the deadlines for summer EAF approval in order to be included in the next </a:t>
            </a:r>
            <a:r>
              <a:rPr lang="en-US" altLang="en-US" baseline="0" dirty="0" err="1" smtClean="0"/>
              <a:t>payrun</a:t>
            </a:r>
            <a:r>
              <a:rPr lang="en-US" altLang="en-US" baseline="0" dirty="0" smtClean="0"/>
              <a:t> – you can use the link to view RIT’s payroll schedule online</a:t>
            </a:r>
          </a:p>
          <a:p>
            <a:pPr eaLnBrk="1" hangingPunct="1"/>
            <a:endParaRPr lang="en-US" altLang="en-US" baseline="0" dirty="0" smtClean="0"/>
          </a:p>
          <a:p>
            <a:pPr eaLnBrk="1" hangingPunct="1"/>
            <a:r>
              <a:rPr lang="en-US" altLang="en-US" baseline="0" dirty="0" smtClean="0"/>
              <a:t>Also, if you either of these scenarios apply to you – a PI charging more than 10 accounts, or a leave of absence occurred in the prior year - the worksheet should be printed to PDF and submitted to HR (hreaf@rit.edu.  )</a:t>
            </a:r>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16</a:t>
            </a:fld>
            <a:endParaRPr lang="en-US"/>
          </a:p>
        </p:txBody>
      </p:sp>
    </p:spTree>
    <p:extLst>
      <p:ext uri="{BB962C8B-B14F-4D97-AF65-F5344CB8AC3E}">
        <p14:creationId xmlns:p14="http://schemas.microsoft.com/office/powerpoint/2010/main" val="1285086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Upon entering</a:t>
            </a:r>
            <a:r>
              <a:rPr lang="en-US" altLang="en-US" baseline="0" dirty="0" smtClean="0"/>
              <a:t> the online summer salary EAF,  </a:t>
            </a:r>
            <a:r>
              <a:rPr lang="en-US" altLang="en-US" dirty="0" smtClean="0"/>
              <a:t>rounding will occasionally</a:t>
            </a:r>
            <a:r>
              <a:rPr lang="en-US" altLang="en-US" baseline="0" dirty="0" smtClean="0"/>
              <a:t> </a:t>
            </a:r>
            <a:r>
              <a:rPr lang="en-US" altLang="en-US" dirty="0" smtClean="0"/>
              <a:t>be an issue when Oracle is calculating</a:t>
            </a:r>
            <a:r>
              <a:rPr lang="en-US" altLang="en-US" baseline="0" dirty="0" smtClean="0"/>
              <a:t> the max salary.  This can usually be resolved by adjusting the amounts entered by a penny or 2. </a:t>
            </a:r>
          </a:p>
          <a:p>
            <a:endParaRPr lang="en-US" altLang="en-US" baseline="0" dirty="0" smtClean="0"/>
          </a:p>
          <a:p>
            <a:r>
              <a:rPr lang="en-US" altLang="en-US" baseline="0" dirty="0" smtClean="0"/>
              <a:t>Lastly, if you plan on being away for vacation at all during the summer, remember to delegate your Oracle authority so that submissions for summer salary payments do not get held up.</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17</a:t>
            </a:fld>
            <a:endParaRPr lang="en-US"/>
          </a:p>
        </p:txBody>
      </p:sp>
    </p:spTree>
    <p:extLst>
      <p:ext uri="{BB962C8B-B14F-4D97-AF65-F5344CB8AC3E}">
        <p14:creationId xmlns:p14="http://schemas.microsoft.com/office/powerpoint/2010/main" val="3200549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concludes the presentation on</a:t>
            </a:r>
            <a:r>
              <a:rPr lang="en-US" altLang="en-US" baseline="0" dirty="0" smtClean="0"/>
              <a:t> summer salary.   </a:t>
            </a:r>
          </a:p>
          <a:p>
            <a:r>
              <a:rPr lang="en-US" altLang="en-US" dirty="0" smtClean="0"/>
              <a:t>If you have any further</a:t>
            </a:r>
            <a:r>
              <a:rPr lang="en-US" altLang="en-US" baseline="0" dirty="0" smtClean="0"/>
              <a:t> questions about anything discussed here, feel free to reach out to your SPA rep. </a:t>
            </a:r>
          </a:p>
          <a:p>
            <a:r>
              <a:rPr lang="en-US" altLang="en-US" baseline="0" dirty="0" smtClean="0"/>
              <a:t>This presentation, as well as additional resources are available on the RIT’s summer salary website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18</a:t>
            </a:fld>
            <a:endParaRPr lang="en-US"/>
          </a:p>
        </p:txBody>
      </p:sp>
    </p:spTree>
    <p:extLst>
      <p:ext uri="{BB962C8B-B14F-4D97-AF65-F5344CB8AC3E}">
        <p14:creationId xmlns:p14="http://schemas.microsoft.com/office/powerpoint/2010/main" val="141702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2142">
              <a:defRPr/>
            </a:pPr>
            <a:r>
              <a:rPr lang="en-US" dirty="0" smtClean="0"/>
              <a:t>The topics we will touch on today include: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a:t>
            </a:fld>
            <a:endParaRPr lang="en-US"/>
          </a:p>
        </p:txBody>
      </p:sp>
    </p:spTree>
    <p:extLst>
      <p:ext uri="{BB962C8B-B14F-4D97-AF65-F5344CB8AC3E}">
        <p14:creationId xmlns:p14="http://schemas.microsoft.com/office/powerpoint/2010/main" val="375275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salary is defined as “</a:t>
            </a:r>
            <a:r>
              <a:rPr lang="en-US" dirty="0"/>
              <a:t>Any compensation paid during the summer period to a faculty member in excess of their academic year (AY) salary”</a:t>
            </a:r>
          </a:p>
          <a:p>
            <a:r>
              <a:rPr lang="en-US" dirty="0"/>
              <a:t>	Its any period outside of their academic appointment – for faculty on a 9 month contract, there are 3 months available for summer salary;  if a 10 month contract there are 2 months available, and so on</a:t>
            </a:r>
          </a:p>
          <a:p>
            <a:r>
              <a:rPr lang="en-US" dirty="0"/>
              <a:t>The summer session for 2023 is from May 18</a:t>
            </a:r>
            <a:r>
              <a:rPr lang="en-US" baseline="30000" dirty="0"/>
              <a:t>th</a:t>
            </a:r>
            <a:r>
              <a:rPr lang="en-US" dirty="0"/>
              <a:t> thru Aug 15</a:t>
            </a:r>
            <a:r>
              <a:rPr lang="en-US" baseline="30000" dirty="0"/>
              <a:t>th</a:t>
            </a:r>
            <a:r>
              <a:rPr lang="en-US" dirty="0"/>
              <a:t>  - this breaks down to 3 months or 12 weeks.</a:t>
            </a:r>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3</a:t>
            </a:fld>
            <a:endParaRPr lang="en-US"/>
          </a:p>
        </p:txBody>
      </p:sp>
    </p:spTree>
    <p:extLst>
      <p:ext uri="{BB962C8B-B14F-4D97-AF65-F5344CB8AC3E}">
        <p14:creationId xmlns:p14="http://schemas.microsoft.com/office/powerpoint/2010/main" val="208372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Here is the outline showing summer salary limits</a:t>
            </a:r>
            <a:r>
              <a:rPr lang="en-US" baseline="0" dirty="0" smtClean="0"/>
              <a:t> at each appointment level.  You will notice that faculty on a 12 month appointment are not eligible for summer salary</a:t>
            </a:r>
          </a:p>
          <a:p>
            <a:r>
              <a:rPr lang="en-US" baseline="0" dirty="0" smtClean="0"/>
              <a:t>	(explain difference between 9 </a:t>
            </a:r>
            <a:r>
              <a:rPr lang="en-US" baseline="0" dirty="0" err="1" smtClean="0"/>
              <a:t>mo</a:t>
            </a:r>
            <a:r>
              <a:rPr lang="en-US" baseline="0" dirty="0" smtClean="0"/>
              <a:t>, 10 </a:t>
            </a:r>
            <a:r>
              <a:rPr lang="en-US" baseline="0" dirty="0" err="1" smtClean="0"/>
              <a:t>mo</a:t>
            </a:r>
            <a:r>
              <a:rPr lang="en-US" baseline="0" dirty="0" smtClean="0"/>
              <a:t>, </a:t>
            </a:r>
            <a:r>
              <a:rPr lang="en-US" baseline="0" dirty="0" err="1" smtClean="0"/>
              <a:t>etc</a:t>
            </a:r>
            <a:r>
              <a:rPr lang="en-US" baseline="0" dirty="0" smtClean="0"/>
              <a:t>).  You can also find this information located on the RIT summer salary website. How to calculate the max summer salary. The months faculty are eligible for summer salary is dependent on their employee contract.</a:t>
            </a:r>
          </a:p>
          <a:p>
            <a:endParaRPr lang="en-US" baseline="0" dirty="0" smtClean="0"/>
          </a:p>
          <a:p>
            <a:endParaRPr lang="en-US" baseline="0" dirty="0" smtClean="0"/>
          </a:p>
          <a:p>
            <a:pPr defTabSz="933237">
              <a:defRPr/>
            </a:pPr>
            <a:r>
              <a:rPr lang="en-US" dirty="0" smtClean="0"/>
              <a:t>RIT does</a:t>
            </a:r>
            <a:r>
              <a:rPr lang="en-US" baseline="0" dirty="0" smtClean="0"/>
              <a:t> have a cap on the amount of summer salary that can be charged to sponsored projects – which is 90%.  This allows for time devoted to other non-sponsored activities during the summer.  There are options for any faculty member who believes they will be working more than 90% of the summer</a:t>
            </a:r>
          </a:p>
          <a:p>
            <a:endParaRPr lang="en-US" baseline="0" dirty="0" smtClean="0"/>
          </a:p>
          <a:p>
            <a:r>
              <a:rPr lang="en-US" baseline="0" dirty="0" smtClean="0"/>
              <a:t>FOR SPA ONLY:</a:t>
            </a:r>
          </a:p>
          <a:p>
            <a:pPr defTabSz="933237">
              <a:defRPr/>
            </a:pPr>
            <a:r>
              <a:rPr lang="en-US" dirty="0" smtClean="0"/>
              <a:t>It is common</a:t>
            </a:r>
            <a:r>
              <a:rPr lang="en-US" baseline="0" dirty="0" smtClean="0"/>
              <a:t> for faculty members to plan to use summer salary to perform concentrated work toward their research projects, that they might not have ample time for during the academic year.  Some PI’s have projects that they only work on in the summer; and other projects that they work on throughout the year, but may increase effort in the summer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4</a:t>
            </a:fld>
            <a:endParaRPr lang="en-US"/>
          </a:p>
        </p:txBody>
      </p:sp>
    </p:spTree>
    <p:extLst>
      <p:ext uri="{BB962C8B-B14F-4D97-AF65-F5344CB8AC3E}">
        <p14:creationId xmlns:p14="http://schemas.microsoft.com/office/powerpoint/2010/main" val="228509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options if a faculty</a:t>
            </a:r>
            <a:r>
              <a:rPr lang="en-US" baseline="0" dirty="0" smtClean="0"/>
              <a:t> member believes they will be working more than 90% of the summer. </a:t>
            </a:r>
          </a:p>
          <a:p>
            <a:endParaRPr lang="en-US" baseline="0" dirty="0" smtClean="0"/>
          </a:p>
          <a:p>
            <a:r>
              <a:rPr lang="en-US" baseline="0" dirty="0" smtClean="0"/>
              <a:t>	* One option is to have the amount over 90% covered by an internal account – such as a departmental or discretionary account</a:t>
            </a:r>
          </a:p>
          <a:p>
            <a:r>
              <a:rPr lang="en-US" baseline="0" dirty="0" smtClean="0"/>
              <a:t>*	* The other option is to obtain extraordinary approvals for working over 90% on sponsored projects. Means that you are not doing assumed 10% of the summer you are going to be doing </a:t>
            </a:r>
          </a:p>
          <a:p>
            <a:endParaRPr lang="en-US" baseline="0" dirty="0" smtClean="0"/>
          </a:p>
          <a:p>
            <a:r>
              <a:rPr lang="en-US" baseline="0" dirty="0" smtClean="0"/>
              <a:t>*the full summer plan needs to be documented on a plan of work approved by faculty member’s dept chair, dean, VPR, and SPA executive director prior to effort being expended. The form that should be used for this is on RIT’s website.</a:t>
            </a:r>
          </a:p>
          <a:p>
            <a:endParaRPr lang="en-US" baseline="0" dirty="0" smtClean="0"/>
          </a:p>
          <a:p>
            <a:r>
              <a:rPr lang="en-US" baseline="0" dirty="0" smtClean="0"/>
              <a:t>SPA ONLY</a:t>
            </a:r>
          </a:p>
          <a:p>
            <a:pPr marL="174982" indent="-174982">
              <a:buFont typeface="Arial" panose="020B0604020202020204" pitchFamily="34" charset="0"/>
              <a:buChar char="•"/>
            </a:pPr>
            <a:r>
              <a:rPr lang="en-US" baseline="0" dirty="0" smtClean="0"/>
              <a:t>For reference, we do not typically have any PI’s pursue this option, but its important to have this information if the question comes up.  </a:t>
            </a:r>
          </a:p>
          <a:p>
            <a:pPr marL="174982" indent="-174982">
              <a:buFont typeface="Arial" panose="020B0604020202020204" pitchFamily="34" charset="0"/>
              <a:buChar char="•"/>
            </a:pPr>
            <a:r>
              <a:rPr lang="en-US" baseline="0" dirty="0" smtClean="0"/>
              <a:t> If in the course of planning summer salary with your PI’s, if they communicate intentions to commit over 90% effort, be sure to get the ball rolling in collecting this documentation.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5</a:t>
            </a:fld>
            <a:endParaRPr lang="en-US" dirty="0"/>
          </a:p>
        </p:txBody>
      </p:sp>
    </p:spTree>
    <p:extLst>
      <p:ext uri="{BB962C8B-B14F-4D97-AF65-F5344CB8AC3E}">
        <p14:creationId xmlns:p14="http://schemas.microsoft.com/office/powerpoint/2010/main" val="150009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form asks the</a:t>
            </a:r>
            <a:r>
              <a:rPr lang="en-US" baseline="0" dirty="0" smtClean="0"/>
              <a:t> PI to acknowledge:</a:t>
            </a:r>
          </a:p>
          <a:p>
            <a:r>
              <a:rPr lang="en-US" baseline="0" dirty="0" smtClean="0"/>
              <a:t>	all work conducted over the summer will be in support of sponsored projects</a:t>
            </a:r>
          </a:p>
          <a:p>
            <a:endParaRPr lang="en-US" baseline="0" dirty="0" smtClean="0"/>
          </a:p>
          <a:p>
            <a:r>
              <a:rPr lang="en-US" baseline="0" dirty="0" smtClean="0"/>
              <a:t>Then list projects</a:t>
            </a:r>
          </a:p>
          <a:p>
            <a:r>
              <a:rPr lang="en-US" baseline="0" dirty="0" smtClean="0"/>
              <a:t>List % of effort</a:t>
            </a:r>
          </a:p>
          <a:p>
            <a:r>
              <a:rPr lang="en-US" baseline="0" dirty="0" smtClean="0"/>
              <a:t>Provide a description of activities that will be conducted in support of those projects</a:t>
            </a:r>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6</a:t>
            </a:fld>
            <a:endParaRPr lang="en-US"/>
          </a:p>
        </p:txBody>
      </p:sp>
    </p:spTree>
    <p:extLst>
      <p:ext uri="{BB962C8B-B14F-4D97-AF65-F5344CB8AC3E}">
        <p14:creationId xmlns:p14="http://schemas.microsoft.com/office/powerpoint/2010/main" val="355794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sz="2000" b="1"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7</a:t>
            </a:fld>
            <a:endParaRPr lang="en-US" dirty="0"/>
          </a:p>
        </p:txBody>
      </p:sp>
    </p:spTree>
    <p:extLst>
      <p:ext uri="{BB962C8B-B14F-4D97-AF65-F5344CB8AC3E}">
        <p14:creationId xmlns:p14="http://schemas.microsoft.com/office/powerpoint/2010/main" val="407272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will over some key considerations to keep in mind when developing summer salary workplans.  </a:t>
            </a:r>
          </a:p>
          <a:p>
            <a:r>
              <a:rPr lang="en-US" baseline="0" dirty="0" smtClean="0"/>
              <a:t> *it is important to keep in mind that summer salary charged to a sponsored project must be for activities related to that award.  </a:t>
            </a:r>
          </a:p>
          <a:p>
            <a:r>
              <a:rPr lang="en-US" baseline="0" dirty="0" smtClean="0"/>
              <a:t>There are some activities that would not be allowed to be covered by a sponsored project.</a:t>
            </a:r>
          </a:p>
          <a:p>
            <a:r>
              <a:rPr lang="en-US" baseline="0" dirty="0" smtClean="0"/>
              <a:t>These included:</a:t>
            </a:r>
          </a:p>
          <a:p>
            <a:r>
              <a:rPr lang="en-US" baseline="0" dirty="0" smtClean="0"/>
              <a:t>	* preparing proposals</a:t>
            </a:r>
          </a:p>
          <a:p>
            <a:r>
              <a:rPr lang="en-US" baseline="0" dirty="0" smtClean="0"/>
              <a:t>	* any non-sponsored research</a:t>
            </a:r>
          </a:p>
          <a:p>
            <a:r>
              <a:rPr lang="en-US" baseline="0" dirty="0" smtClean="0"/>
              <a:t>	* vacation that the PI takes</a:t>
            </a:r>
          </a:p>
          <a:p>
            <a:r>
              <a:rPr lang="en-US" baseline="0" dirty="0" smtClean="0"/>
              <a:t>	* any general dept or faculty meetings the PI may attend</a:t>
            </a:r>
          </a:p>
          <a:p>
            <a:r>
              <a:rPr lang="en-US" baseline="0" dirty="0" smtClean="0"/>
              <a:t>	* teaching activities</a:t>
            </a:r>
          </a:p>
          <a:p>
            <a:r>
              <a:rPr lang="en-US" baseline="0" dirty="0" smtClean="0"/>
              <a:t>	* administrative work</a:t>
            </a:r>
          </a:p>
          <a:p>
            <a:r>
              <a:rPr lang="en-US" baseline="0" dirty="0" smtClean="0"/>
              <a:t>-&gt; These activities can be paid with summer salary as long as they are paid with internal funds (like a discretionary account)</a:t>
            </a:r>
          </a:p>
          <a:p>
            <a:endParaRPr lang="en-US" baseline="0" dirty="0" smtClean="0"/>
          </a:p>
          <a:p>
            <a:r>
              <a:rPr lang="en-US" baseline="0" dirty="0" smtClean="0"/>
              <a:t>Also, It is important that the faculty member’s home department coordinate all summer salary plans using the worksheet to show all funding sources.  If a PI is planning to work on a sponsored project in another college,  Oracle  will know to route the EAF to the other college’s PI for approval.  </a:t>
            </a:r>
          </a:p>
          <a:p>
            <a:endParaRPr lang="en-US" baseline="0" dirty="0" smtClean="0"/>
          </a:p>
          <a:p>
            <a:r>
              <a:rPr lang="en-US" baseline="0" dirty="0" smtClean="0"/>
              <a:t>SPA ONLY</a:t>
            </a:r>
          </a:p>
          <a:p>
            <a:r>
              <a:rPr lang="en-US" baseline="0" dirty="0" smtClean="0"/>
              <a:t>A best practice that we recommend – is for the faculty member’s home department to coordinate all summer salary plans.  So you could have a PI that is planning to work on a sponsored project for a PI in another college, however the PI’s own college should still submit the EAF for that effort and in Oracle it will include routing to the other college’s PI for approval.  The benefit of this, is that the PI’s total summer effort is visible in one location and we have an accurate picture of that PI’s full summer plans.   It also eliminates the need to share faculty member salaries across multiple departments.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8</a:t>
            </a:fld>
            <a:endParaRPr lang="en-US" dirty="0"/>
          </a:p>
        </p:txBody>
      </p:sp>
    </p:spTree>
    <p:extLst>
      <p:ext uri="{BB962C8B-B14F-4D97-AF65-F5344CB8AC3E}">
        <p14:creationId xmlns:p14="http://schemas.microsoft.com/office/powerpoint/2010/main" val="167479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 some sponsors</a:t>
            </a:r>
            <a:r>
              <a:rPr lang="en-US" baseline="0" dirty="0" smtClean="0"/>
              <a:t> have their own limitations as to what can be charged as summer salary – </a:t>
            </a:r>
          </a:p>
          <a:p>
            <a:r>
              <a:rPr lang="en-US" baseline="0" dirty="0" smtClean="0"/>
              <a:t>For example NSF has a limit of 2  months worth of effort charged – and this limit is combined for summer and academic year.  That means if a PI had no academic year effort on NSF projects, they have 2 months of summer salary available to them, but that 2 months would be reduced by whatever effort may have already been charged to the NSF projects in the academic year.  Also keep in mind that this applies to all NSF’s awards the PI has in total – so if a PI has 3 NSF projects, than effort on NSF project 1 + Project 2 + project 3 – cannot be more than 2 months.   </a:t>
            </a:r>
          </a:p>
          <a:p>
            <a:r>
              <a:rPr lang="en-US" baseline="0" dirty="0" smtClean="0"/>
              <a:t>	* Some NSF projects have approved effort in the award that is greater than 2 months effort – for these projects the limit would not apply.</a:t>
            </a:r>
          </a:p>
          <a:p>
            <a:endParaRPr lang="en-US" baseline="0" dirty="0" smtClean="0"/>
          </a:p>
          <a:p>
            <a:r>
              <a:rPr lang="en-US" baseline="0" dirty="0" smtClean="0"/>
              <a:t>The next thing to remember is that summer salary must be paid as a % of effort – it is not permitted to submit a request for a flat amount.   Also summer salary will be paid over the period of time that work is actually performed.  If working the whole summer, the payments will be made over 6 pay periods between May 31 and Aug 15.  If only working July, We would not average the effort over the entire summer; but instead payment will be over 2 pay periods July 14 &amp; July 31..  </a:t>
            </a:r>
          </a:p>
          <a:p>
            <a:endParaRPr lang="en-US" baseline="0" dirty="0" smtClean="0"/>
          </a:p>
          <a:p>
            <a:r>
              <a:rPr lang="en-US" baseline="0" dirty="0" smtClean="0"/>
              <a:t>Lastly,  if the PI was on sabbatical or a leave of absence in the prior academic year, then their salary in oracle will show a reduced amount and will result in incorrect payment calculations.  For these individuals, the EAF worksheet will have to be submitted directly to HR.  </a:t>
            </a:r>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9</a:t>
            </a:fld>
            <a:endParaRPr lang="en-US" dirty="0"/>
          </a:p>
        </p:txBody>
      </p:sp>
    </p:spTree>
    <p:extLst>
      <p:ext uri="{BB962C8B-B14F-4D97-AF65-F5344CB8AC3E}">
        <p14:creationId xmlns:p14="http://schemas.microsoft.com/office/powerpoint/2010/main" val="2471597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5779A-B719-7C4A-A375-C5C366FBD8FB}"/>
              </a:ext>
            </a:extLst>
          </p:cNvPr>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nip Diagonal Corner Rectangle 12">
            <a:extLst>
              <a:ext uri="{FF2B5EF4-FFF2-40B4-BE49-F238E27FC236}">
                <a16:creationId xmlns:a16="http://schemas.microsoft.com/office/drawing/2014/main" id="{020C264A-7DBD-3748-8BA6-B822004C3BA9}"/>
              </a:ext>
            </a:extLst>
          </p:cNvPr>
          <p:cNvSpPr/>
          <p:nvPr userDrawn="1"/>
        </p:nvSpPr>
        <p:spPr>
          <a:xfrm>
            <a:off x="-1380888" y="-725215"/>
            <a:ext cx="5874927" cy="5874927"/>
          </a:xfrm>
          <a:prstGeom prst="snip2DiagRect">
            <a:avLst>
              <a:gd name="adj1" fmla="val 0"/>
              <a:gd name="adj2"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nip Diagonal Corner Rectangle 13">
            <a:extLst>
              <a:ext uri="{FF2B5EF4-FFF2-40B4-BE49-F238E27FC236}">
                <a16:creationId xmlns:a16="http://schemas.microsoft.com/office/drawing/2014/main" id="{BB4E24D9-CB30-8C40-A9E1-E4F331742399}"/>
              </a:ext>
            </a:extLst>
          </p:cNvPr>
          <p:cNvSpPr/>
          <p:nvPr userDrawn="1"/>
        </p:nvSpPr>
        <p:spPr>
          <a:xfrm>
            <a:off x="1216990" y="1053318"/>
            <a:ext cx="5874927" cy="5874927"/>
          </a:xfrm>
          <a:prstGeom prst="snip2DiagRect">
            <a:avLst>
              <a:gd name="adj1" fmla="val 0"/>
              <a:gd name="adj2" fmla="val 50000"/>
            </a:avLst>
          </a:prstGeom>
          <a:solidFill>
            <a:srgbClr val="FC6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2C1E5DA-5453-0448-B4B2-2DAB14963FA3}"/>
              </a:ext>
            </a:extLst>
          </p:cNvPr>
          <p:cNvPicPr>
            <a:picLocks noChangeAspect="1"/>
          </p:cNvPicPr>
          <p:nvPr userDrawn="1"/>
        </p:nvPicPr>
        <p:blipFill>
          <a:blip r:embed="rId2">
            <a:alphaModFix amt="50000"/>
          </a:blip>
          <a:stretch>
            <a:fillRect/>
          </a:stretch>
        </p:blipFill>
        <p:spPr>
          <a:xfrm>
            <a:off x="1216990" y="1053318"/>
            <a:ext cx="3276600" cy="4089400"/>
          </a:xfrm>
          <a:prstGeom prst="rect">
            <a:avLst/>
          </a:prstGeom>
        </p:spPr>
      </p:pic>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10" name="Picture 9">
            <a:extLst>
              <a:ext uri="{FF2B5EF4-FFF2-40B4-BE49-F238E27FC236}">
                <a16:creationId xmlns:a16="http://schemas.microsoft.com/office/drawing/2014/main" id="{909AEDF4-372E-2B4D-9DAD-C322D7FC3796}"/>
              </a:ext>
            </a:extLst>
          </p:cNvPr>
          <p:cNvPicPr>
            <a:picLocks noChangeAspect="1"/>
          </p:cNvPicPr>
          <p:nvPr userDrawn="1"/>
        </p:nvPicPr>
        <p:blipFill>
          <a:blip r:embed="rId3"/>
          <a:stretch>
            <a:fillRect/>
          </a:stretch>
        </p:blipFill>
        <p:spPr>
          <a:xfrm>
            <a:off x="11348959" y="145901"/>
            <a:ext cx="601912" cy="229944"/>
          </a:xfrm>
          <a:prstGeom prst="rect">
            <a:avLst/>
          </a:prstGeom>
        </p:spPr>
      </p:pic>
      <p:sp>
        <p:nvSpPr>
          <p:cNvPr id="9" name="Title 1">
            <a:extLst>
              <a:ext uri="{FF2B5EF4-FFF2-40B4-BE49-F238E27FC236}">
                <a16:creationId xmlns:a16="http://schemas.microsoft.com/office/drawing/2014/main" id="{26F887FA-537A-814D-A61F-4377E6C2AC8D}"/>
              </a:ext>
            </a:extLst>
          </p:cNvPr>
          <p:cNvSpPr>
            <a:spLocks noGrp="1"/>
          </p:cNvSpPr>
          <p:nvPr>
            <p:ph type="title" hasCustomPrompt="1"/>
          </p:nvPr>
        </p:nvSpPr>
        <p:spPr>
          <a:xfrm>
            <a:off x="1277095" y="1193883"/>
            <a:ext cx="9434083" cy="2713837"/>
          </a:xfrm>
          <a:prstGeom prst="rect">
            <a:avLst/>
          </a:prstGeom>
          <a:noFill/>
        </p:spPr>
        <p:txBody>
          <a:bodyPr/>
          <a:lstStyle>
            <a:lvl1pPr marL="182880" algn="l">
              <a:defRPr sz="5867" b="1" i="0" baseline="0">
                <a:solidFill>
                  <a:schemeClr val="bg1"/>
                </a:solidFill>
              </a:defRPr>
            </a:lvl1pPr>
          </a:lstStyle>
          <a:p>
            <a:r>
              <a:rPr lang="en-US" dirty="0"/>
              <a:t>Click to add Presentation </a:t>
            </a:r>
            <a:br>
              <a:rPr lang="en-US" dirty="0"/>
            </a:br>
            <a:r>
              <a:rPr lang="en-US" dirty="0"/>
              <a:t>Title</a:t>
            </a:r>
          </a:p>
        </p:txBody>
      </p:sp>
      <p:sp>
        <p:nvSpPr>
          <p:cNvPr id="12" name="Text Placeholder 11">
            <a:extLst>
              <a:ext uri="{FF2B5EF4-FFF2-40B4-BE49-F238E27FC236}">
                <a16:creationId xmlns:a16="http://schemas.microsoft.com/office/drawing/2014/main" id="{7E8323FE-E7B1-1F44-9745-0F8EFFDBDF9C}"/>
              </a:ext>
            </a:extLst>
          </p:cNvPr>
          <p:cNvSpPr>
            <a:spLocks noGrp="1"/>
          </p:cNvSpPr>
          <p:nvPr>
            <p:ph type="body" sz="quarter" idx="17" hasCustomPrompt="1"/>
          </p:nvPr>
        </p:nvSpPr>
        <p:spPr>
          <a:xfrm>
            <a:off x="6450447" y="4344682"/>
            <a:ext cx="3800475" cy="415925"/>
          </a:xfrm>
          <a:prstGeom prst="rect">
            <a:avLst/>
          </a:prstGeom>
        </p:spPr>
        <p:txBody>
          <a:bodyPr/>
          <a:lstStyle>
            <a:lvl1pPr marL="0" indent="0">
              <a:buFontTx/>
              <a:buNone/>
              <a:defRPr sz="2200" b="1" i="0" baseline="0">
                <a:solidFill>
                  <a:schemeClr val="bg1"/>
                </a:solidFill>
              </a:defRPr>
            </a:lvl1pPr>
          </a:lstStyle>
          <a:p>
            <a:pPr lvl="0"/>
            <a:r>
              <a:rPr lang="en-US" dirty="0"/>
              <a:t>Click to add Subhead</a:t>
            </a:r>
          </a:p>
        </p:txBody>
      </p:sp>
      <p:sp>
        <p:nvSpPr>
          <p:cNvPr id="22" name="Text Placeholder 11">
            <a:extLst>
              <a:ext uri="{FF2B5EF4-FFF2-40B4-BE49-F238E27FC236}">
                <a16:creationId xmlns:a16="http://schemas.microsoft.com/office/drawing/2014/main" id="{4F33997F-9275-5A47-AE72-28E56ED6D4B2}"/>
              </a:ext>
            </a:extLst>
          </p:cNvPr>
          <p:cNvSpPr>
            <a:spLocks noGrp="1"/>
          </p:cNvSpPr>
          <p:nvPr>
            <p:ph type="body" sz="quarter" idx="18" hasCustomPrompt="1"/>
          </p:nvPr>
        </p:nvSpPr>
        <p:spPr>
          <a:xfrm>
            <a:off x="6450446" y="4846579"/>
            <a:ext cx="3800475" cy="415925"/>
          </a:xfrm>
          <a:prstGeom prst="rect">
            <a:avLst/>
          </a:prstGeom>
        </p:spPr>
        <p:txBody>
          <a:bodyPr/>
          <a:lstStyle>
            <a:lvl1pPr marL="0" indent="0">
              <a:buFontTx/>
              <a:buNone/>
              <a:defRPr sz="2200" b="0" i="0" baseline="0">
                <a:solidFill>
                  <a:schemeClr val="bg1"/>
                </a:solidFill>
              </a:defRPr>
            </a:lvl1pPr>
          </a:lstStyle>
          <a:p>
            <a:pPr lvl="0"/>
            <a:r>
              <a:rPr lang="en-US" dirty="0"/>
              <a:t>Click to add Subhead</a:t>
            </a:r>
          </a:p>
        </p:txBody>
      </p:sp>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chemeClr val="accent1"/>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cxnSp>
        <p:nvCxnSpPr>
          <p:cNvPr id="10" name="Straight Connector 9">
            <a:extLst>
              <a:ext uri="{FF2B5EF4-FFF2-40B4-BE49-F238E27FC236}">
                <a16:creationId xmlns:a16="http://schemas.microsoft.com/office/drawing/2014/main" id="{F6856AB1-AAB5-DD41-A548-FB33E6E9490C}"/>
              </a:ext>
            </a:extLst>
          </p:cNvPr>
          <p:cNvCxnSpPr/>
          <p:nvPr userDrawn="1"/>
        </p:nvCxnSpPr>
        <p:spPr>
          <a:xfrm>
            <a:off x="272085" y="512494"/>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BF8741-1247-824C-927C-EC3E8FDB5013}"/>
              </a:ext>
            </a:extLst>
          </p:cNvPr>
          <p:cNvCxnSpPr/>
          <p:nvPr userDrawn="1"/>
        </p:nvCxnSpPr>
        <p:spPr>
          <a:xfrm>
            <a:off x="3376635" y="512494"/>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E63B3BD3-FFCD-2847-A680-FC79E81D1E2F}"/>
              </a:ext>
            </a:extLst>
          </p:cNvPr>
          <p:cNvSpPr>
            <a:spLocks noGrp="1"/>
          </p:cNvSpPr>
          <p:nvPr>
            <p:ph type="title" hasCustomPrompt="1"/>
          </p:nvPr>
        </p:nvSpPr>
        <p:spPr>
          <a:xfrm>
            <a:off x="272085" y="984154"/>
            <a:ext cx="3607765" cy="4525843"/>
          </a:xfrm>
          <a:prstGeom prst="rect">
            <a:avLst/>
          </a:prstGeom>
        </p:spPr>
        <p:txBody>
          <a:bodyPr/>
          <a:lstStyle>
            <a:lvl1pPr algn="l">
              <a:defRPr sz="4267" b="1" i="0" baseline="0">
                <a:solidFill>
                  <a:schemeClr val="accent1"/>
                </a:solidFill>
              </a:defRPr>
            </a:lvl1pPr>
          </a:lstStyle>
          <a:p>
            <a:r>
              <a:rPr lang="en-US" dirty="0"/>
              <a:t>Click to add Main Header</a:t>
            </a:r>
          </a:p>
        </p:txBody>
      </p:sp>
    </p:spTree>
    <p:extLst>
      <p:ext uri="{BB962C8B-B14F-4D97-AF65-F5344CB8AC3E}">
        <p14:creationId xmlns:p14="http://schemas.microsoft.com/office/powerpoint/2010/main" val="27720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chemeClr val="accent1"/>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
        <p:nvSpPr>
          <p:cNvPr id="2" name="Title 1">
            <a:extLst>
              <a:ext uri="{FF2B5EF4-FFF2-40B4-BE49-F238E27FC236}">
                <a16:creationId xmlns:a16="http://schemas.microsoft.com/office/drawing/2014/main" id="{73FD7795-12BD-2D42-B73A-5BFF0F917929}"/>
              </a:ext>
            </a:extLst>
          </p:cNvPr>
          <p:cNvSpPr>
            <a:spLocks noGrp="1"/>
          </p:cNvSpPr>
          <p:nvPr>
            <p:ph type="title" hasCustomPrompt="1"/>
          </p:nvPr>
        </p:nvSpPr>
        <p:spPr>
          <a:xfrm>
            <a:off x="272085" y="958452"/>
            <a:ext cx="10355658" cy="696384"/>
          </a:xfrm>
          <a:prstGeom prst="rect">
            <a:avLst/>
          </a:prstGeom>
        </p:spPr>
        <p:txBody>
          <a:bodyPr/>
          <a:lstStyle>
            <a:lvl1pPr algn="l">
              <a:defRPr sz="3733" b="1" i="0" baseline="0">
                <a:solidFill>
                  <a:schemeClr val="accent1"/>
                </a:solidFill>
              </a:defRPr>
            </a:lvl1pPr>
          </a:lstStyle>
          <a:p>
            <a:r>
              <a:rPr lang="en-US" dirty="0"/>
              <a:t>Click to add Header</a:t>
            </a:r>
          </a:p>
        </p:txBody>
      </p:sp>
    </p:spTree>
    <p:extLst>
      <p:ext uri="{BB962C8B-B14F-4D97-AF65-F5344CB8AC3E}">
        <p14:creationId xmlns:p14="http://schemas.microsoft.com/office/powerpoint/2010/main" val="241982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10443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105773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
        <p:nvSpPr>
          <p:cNvPr id="2" name="Title 1">
            <a:extLst>
              <a:ext uri="{FF2B5EF4-FFF2-40B4-BE49-F238E27FC236}">
                <a16:creationId xmlns:a16="http://schemas.microsoft.com/office/drawing/2014/main" id="{58D9BD4C-94EB-2343-8337-134562E2917A}"/>
              </a:ext>
            </a:extLst>
          </p:cNvPr>
          <p:cNvSpPr>
            <a:spLocks noGrp="1"/>
          </p:cNvSpPr>
          <p:nvPr>
            <p:ph type="title" hasCustomPrompt="1"/>
          </p:nvPr>
        </p:nvSpPr>
        <p:spPr>
          <a:xfrm>
            <a:off x="264584" y="862676"/>
            <a:ext cx="3471333" cy="803182"/>
          </a:xfrm>
          <a:prstGeom prst="rect">
            <a:avLst/>
          </a:prstGeom>
        </p:spPr>
        <p:txBody>
          <a:bodyPr/>
          <a:lstStyle>
            <a:lvl1pPr algn="l">
              <a:defRPr sz="4267" b="1" i="0" baseline="0">
                <a:solidFill>
                  <a:schemeClr val="accent1"/>
                </a:solidFill>
              </a:defRPr>
            </a:lvl1pPr>
          </a:lstStyle>
          <a:p>
            <a:r>
              <a:rPr lang="en-US" dirty="0"/>
              <a:t>Main Header</a:t>
            </a:r>
          </a:p>
        </p:txBody>
      </p:sp>
    </p:spTree>
    <p:extLst>
      <p:ext uri="{BB962C8B-B14F-4D97-AF65-F5344CB8AC3E}">
        <p14:creationId xmlns:p14="http://schemas.microsoft.com/office/powerpoint/2010/main" val="6761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8">
            <a:extLst>
              <a:ext uri="{FF2B5EF4-FFF2-40B4-BE49-F238E27FC236}">
                <a16:creationId xmlns:a16="http://schemas.microsoft.com/office/drawing/2014/main" id="{1282F3CD-3D17-914E-88EA-A50C55E2370A}"/>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C9CC0E3C-2123-DD4D-931C-F62C3737E69F}"/>
              </a:ext>
            </a:extLst>
          </p:cNvPr>
          <p:cNvSpPr>
            <a:spLocks noGrp="1"/>
          </p:cNvSpPr>
          <p:nvPr>
            <p:ph type="title" hasCustomPrompt="1"/>
          </p:nvPr>
        </p:nvSpPr>
        <p:spPr>
          <a:xfrm>
            <a:off x="272085" y="3987798"/>
            <a:ext cx="11589952" cy="1524000"/>
          </a:xfrm>
          <a:prstGeom prst="rect">
            <a:avLst/>
          </a:prstGeom>
        </p:spPr>
        <p:txBody>
          <a:bodyPr/>
          <a:lstStyle>
            <a:lvl1pPr algn="l">
              <a:defRPr sz="5330" b="1" i="0" baseline="0"/>
            </a:lvl1pPr>
          </a:lstStyle>
          <a:p>
            <a:r>
              <a:rPr lang="en-US" dirty="0"/>
              <a:t>Click to add Transition Title</a:t>
            </a:r>
          </a:p>
        </p:txBody>
      </p:sp>
    </p:spTree>
    <p:extLst>
      <p:ext uri="{BB962C8B-B14F-4D97-AF65-F5344CB8AC3E}">
        <p14:creationId xmlns:p14="http://schemas.microsoft.com/office/powerpoint/2010/main" val="397700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8" name="Picture 7">
            <a:extLst>
              <a:ext uri="{FF2B5EF4-FFF2-40B4-BE49-F238E27FC236}">
                <a16:creationId xmlns:a16="http://schemas.microsoft.com/office/drawing/2014/main" id="{519EDA26-0ACE-9A47-99A2-05436A5D85B4}"/>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21A29C41-3442-1A46-B586-6B645C5B9FCD}"/>
              </a:ext>
            </a:extLst>
          </p:cNvPr>
          <p:cNvSpPr>
            <a:spLocks noGrp="1"/>
          </p:cNvSpPr>
          <p:nvPr>
            <p:ph type="title" hasCustomPrompt="1"/>
          </p:nvPr>
        </p:nvSpPr>
        <p:spPr>
          <a:xfrm>
            <a:off x="272085" y="4256023"/>
            <a:ext cx="11589952" cy="1253062"/>
          </a:xfrm>
          <a:prstGeom prst="rect">
            <a:avLst/>
          </a:prstGeom>
        </p:spPr>
        <p:txBody>
          <a:bodyPr/>
          <a:lstStyle>
            <a:lvl1pPr algn="l">
              <a:defRPr sz="7200" b="1" i="0" baseline="0">
                <a:solidFill>
                  <a:schemeClr val="bg1"/>
                </a:solidFill>
              </a:defRPr>
            </a:lvl1pPr>
          </a:lstStyle>
          <a:p>
            <a:r>
              <a:rPr lang="en-US" dirty="0"/>
              <a:t>Click to add Section Title</a:t>
            </a:r>
          </a:p>
        </p:txBody>
      </p:sp>
    </p:spTree>
    <p:extLst>
      <p:ext uri="{BB962C8B-B14F-4D97-AF65-F5344CB8AC3E}">
        <p14:creationId xmlns:p14="http://schemas.microsoft.com/office/powerpoint/2010/main" val="242578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1476827" y="257543"/>
            <a:ext cx="1241077" cy="240066"/>
          </a:xfrm>
          <a:prstGeom prst="rect">
            <a:avLst/>
          </a:prstGeom>
          <a:noFill/>
        </p:spPr>
        <p:txBody>
          <a:bodyPr vert="horz" wrap="square" rtlCol="0">
            <a:spAutoFit/>
          </a:bodyPr>
          <a:lstStyle/>
          <a:p>
            <a:pPr algn="l">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l">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ED145F7-0212-424C-84CF-3AAA37DF7A2C}"/>
              </a:ext>
            </a:extLst>
          </p:cNvPr>
          <p:cNvPicPr>
            <a:picLocks noChangeAspect="1"/>
          </p:cNvPicPr>
          <p:nvPr userDrawn="1"/>
        </p:nvPicPr>
        <p:blipFill>
          <a:blip r:embed="rId10"/>
          <a:stretch>
            <a:fillRect/>
          </a:stretch>
        </p:blipFill>
        <p:spPr>
          <a:xfrm>
            <a:off x="358433" y="198708"/>
            <a:ext cx="556192" cy="218591"/>
          </a:xfrm>
          <a:prstGeom prst="rect">
            <a:avLst/>
          </a:prstGeom>
        </p:spPr>
      </p:pic>
      <p:pic>
        <p:nvPicPr>
          <p:cNvPr id="10" name="Picture 9">
            <a:extLst>
              <a:ext uri="{FF2B5EF4-FFF2-40B4-BE49-F238E27FC236}">
                <a16:creationId xmlns:a16="http://schemas.microsoft.com/office/drawing/2014/main" id="{2CF6F6C9-18D5-3341-8495-872E5DE457C6}"/>
              </a:ext>
            </a:extLst>
          </p:cNvPr>
          <p:cNvPicPr>
            <a:picLocks noChangeAspect="1"/>
          </p:cNvPicPr>
          <p:nvPr userDrawn="1"/>
        </p:nvPicPr>
        <p:blipFill>
          <a:blip r:embed="rId11"/>
          <a:stretch>
            <a:fillRect/>
          </a:stretch>
        </p:blipFill>
        <p:spPr>
          <a:xfrm>
            <a:off x="9218566" y="304811"/>
            <a:ext cx="2258261" cy="134956"/>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t.edu/controller/summer-salar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rit.edu/fa/humanresources/content/self-service-and-access-requests-manager"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rit.edu/controller/payroll-schedul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rit.edu/fa/controller/sponsored/summersalaries.html" TargetMode="External"/><Relationship Id="rId4" Type="http://schemas.openxmlformats.org/officeDocument/2006/relationships/hyperlink" Target="https://www.rit.edu/controller/about-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rit.edu/controller/sites/rit.edu.controller/files/2023-04/Plan_Of_Work_Summer.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p:txBody>
          <a:bodyPr/>
          <a:lstStyle/>
          <a:p>
            <a:r>
              <a:rPr lang="en-US" sz="9600" dirty="0"/>
              <a:t>Summer Salary</a:t>
            </a:r>
            <a:endParaRPr lang="en-US" dirty="0"/>
          </a:p>
        </p:txBody>
      </p:sp>
      <p:pic>
        <p:nvPicPr>
          <p:cNvPr id="4" name="Picture 3"/>
          <p:cNvPicPr>
            <a:picLocks noChangeAspect="1"/>
          </p:cNvPicPr>
          <p:nvPr/>
        </p:nvPicPr>
        <p:blipFill>
          <a:blip r:embed="rId3"/>
          <a:stretch>
            <a:fillRect/>
          </a:stretch>
        </p:blipFill>
        <p:spPr>
          <a:xfrm>
            <a:off x="7423127" y="4347265"/>
            <a:ext cx="2794931" cy="745944"/>
          </a:xfrm>
          <a:prstGeom prst="rect">
            <a:avLst/>
          </a:prstGeom>
          <a:solidFill>
            <a:schemeClr val="tx1"/>
          </a:solidFill>
        </p:spPr>
      </p:pic>
    </p:spTree>
    <p:extLst>
      <p:ext uri="{BB962C8B-B14F-4D97-AF65-F5344CB8AC3E}">
        <p14:creationId xmlns:p14="http://schemas.microsoft.com/office/powerpoint/2010/main" val="398490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4093824" y="656941"/>
            <a:ext cx="4004351" cy="762000"/>
          </a:xfrm>
        </p:spPr>
        <p:txBody>
          <a:bodyPr/>
          <a:lstStyle/>
          <a:p>
            <a:r>
              <a:rPr lang="en-US" sz="4000" dirty="0"/>
              <a:t>Worksheet/EAF</a:t>
            </a:r>
          </a:p>
        </p:txBody>
      </p:sp>
      <p:sp>
        <p:nvSpPr>
          <p:cNvPr id="5" name="Rectangle 4"/>
          <p:cNvSpPr/>
          <p:nvPr/>
        </p:nvSpPr>
        <p:spPr>
          <a:xfrm>
            <a:off x="1072980" y="1667659"/>
            <a:ext cx="9496048" cy="2616101"/>
          </a:xfrm>
          <a:prstGeom prst="rect">
            <a:avLst/>
          </a:prstGeom>
        </p:spPr>
        <p:txBody>
          <a:bodyPr wrap="square">
            <a:spAutoFit/>
          </a:bodyPr>
          <a:lstStyle/>
          <a:p>
            <a:r>
              <a:rPr lang="en-US" dirty="0" smtClean="0"/>
              <a:t>2025 </a:t>
            </a:r>
            <a:r>
              <a:rPr lang="en-US" dirty="0"/>
              <a:t>Summer Salary Employee Action Form (EAF) Worksheet</a:t>
            </a:r>
          </a:p>
          <a:p>
            <a:r>
              <a:rPr lang="en-US" dirty="0"/>
              <a:t>Worksheet and Instructions Available Online</a:t>
            </a:r>
            <a:r>
              <a:rPr lang="en-US" dirty="0" smtClean="0"/>
              <a:t>:</a:t>
            </a:r>
          </a:p>
          <a:p>
            <a:endParaRPr lang="en-US" dirty="0"/>
          </a:p>
          <a:p>
            <a:pPr marL="384048" lvl="2" indent="0">
              <a:buNone/>
            </a:pPr>
            <a:r>
              <a:rPr lang="en-US" sz="2000" dirty="0" smtClean="0">
                <a:hlinkClick r:id="rId3"/>
              </a:rPr>
              <a:t>2025 Summer Salary EAF Worksheet</a:t>
            </a:r>
            <a:endParaRPr lang="en-US" sz="2000" dirty="0" smtClean="0"/>
          </a:p>
          <a:p>
            <a:pPr marL="384048" lvl="2" indent="0">
              <a:buNone/>
            </a:pPr>
            <a:r>
              <a:rPr lang="en-US" sz="2000" dirty="0"/>
              <a:t/>
            </a:r>
            <a:br>
              <a:rPr lang="en-US" sz="2000" dirty="0"/>
            </a:br>
            <a:r>
              <a:rPr lang="en-US" sz="2000" dirty="0" smtClean="0"/>
              <a:t>Additional </a:t>
            </a:r>
            <a:r>
              <a:rPr lang="en-US" sz="2000" dirty="0"/>
              <a:t>items on website:</a:t>
            </a:r>
            <a:endParaRPr lang="en-US" sz="1600" dirty="0"/>
          </a:p>
          <a:p>
            <a:pPr marL="895335" lvl="1" indent="-285750">
              <a:buClr>
                <a:srgbClr val="E46102"/>
              </a:buClr>
              <a:buFont typeface="Arial" panose="020B0604020202020204" pitchFamily="34" charset="0"/>
              <a:buChar char="•"/>
            </a:pPr>
            <a:r>
              <a:rPr lang="en-US" sz="1600" dirty="0"/>
              <a:t>Examples of summer salary plans</a:t>
            </a:r>
          </a:p>
          <a:p>
            <a:pPr marL="895335" lvl="1" indent="-285750">
              <a:buClr>
                <a:srgbClr val="E46102"/>
              </a:buClr>
              <a:buFont typeface="Arial" panose="020B0604020202020204" pitchFamily="34" charset="0"/>
              <a:buChar char="•"/>
            </a:pPr>
            <a:r>
              <a:rPr lang="en-US" sz="1600" dirty="0"/>
              <a:t>Summer salary FAQ’s</a:t>
            </a:r>
            <a:endParaRPr lang="en-US" dirty="0"/>
          </a:p>
        </p:txBody>
      </p:sp>
    </p:spTree>
    <p:extLst>
      <p:ext uri="{BB962C8B-B14F-4D97-AF65-F5344CB8AC3E}">
        <p14:creationId xmlns:p14="http://schemas.microsoft.com/office/powerpoint/2010/main" val="409702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443345" y="708889"/>
            <a:ext cx="10534460" cy="1009075"/>
          </a:xfrm>
        </p:spPr>
        <p:txBody>
          <a:bodyPr/>
          <a:lstStyle/>
          <a:p>
            <a:r>
              <a:rPr lang="en-US" sz="2800" dirty="0" smtClean="0"/>
              <a:t>Example #1:</a:t>
            </a:r>
            <a:r>
              <a:rPr lang="en-US" sz="2800" b="0" dirty="0"/>
              <a:t/>
            </a:r>
            <a:br>
              <a:rPr lang="en-US" sz="2800" b="0" dirty="0"/>
            </a:br>
            <a:r>
              <a:rPr lang="en-US" sz="2800" b="0" dirty="0"/>
              <a:t> </a:t>
            </a:r>
            <a:r>
              <a:rPr lang="en-US" sz="2000" b="0" dirty="0"/>
              <a:t>9 month AY faculty; multiples sponsored projects; </a:t>
            </a:r>
            <a:r>
              <a:rPr lang="en-US" sz="2000" b="0" dirty="0" smtClean="0"/>
              <a:t>5/16 </a:t>
            </a:r>
            <a:r>
              <a:rPr lang="en-US" sz="2000" b="0" dirty="0"/>
              <a:t>– </a:t>
            </a:r>
            <a:r>
              <a:rPr lang="en-US" sz="2000" b="0" dirty="0" smtClean="0"/>
              <a:t>8/15</a:t>
            </a:r>
            <a:r>
              <a:rPr lang="en-US" sz="8000" dirty="0"/>
              <a:t/>
            </a:r>
            <a:br>
              <a:rPr lang="en-US" sz="8000" dirty="0"/>
            </a:br>
            <a:endParaRPr lang="en-US" dirty="0"/>
          </a:p>
        </p:txBody>
      </p:sp>
      <p:sp>
        <p:nvSpPr>
          <p:cNvPr id="4" name="Rectangle 3"/>
          <p:cNvSpPr/>
          <p:nvPr/>
        </p:nvSpPr>
        <p:spPr>
          <a:xfrm>
            <a:off x="443346" y="1843951"/>
            <a:ext cx="4959927" cy="3046988"/>
          </a:xfrm>
          <a:prstGeom prst="rect">
            <a:avLst/>
          </a:prstGeom>
        </p:spPr>
        <p:txBody>
          <a:bodyPr wrap="square">
            <a:spAutoFit/>
          </a:bodyPr>
          <a:lstStyle/>
          <a:p>
            <a:r>
              <a:rPr lang="en-US" dirty="0"/>
              <a:t>Base academic year contract: </a:t>
            </a:r>
          </a:p>
          <a:p>
            <a:pPr marL="952485" lvl="1" indent="-342900">
              <a:buClr>
                <a:srgbClr val="E46102"/>
              </a:buClr>
              <a:buFont typeface="Wingdings" panose="05000000000000000000" pitchFamily="2" charset="2"/>
              <a:buChar char="Ø"/>
            </a:pPr>
            <a:r>
              <a:rPr lang="en-US" dirty="0"/>
              <a:t>$50,000</a:t>
            </a:r>
          </a:p>
          <a:p>
            <a:r>
              <a:rPr lang="en-US" dirty="0"/>
              <a:t>Effort:</a:t>
            </a:r>
          </a:p>
          <a:p>
            <a:pPr marL="952485" lvl="1" indent="-342900">
              <a:buClr>
                <a:srgbClr val="E46102"/>
              </a:buClr>
              <a:buFont typeface="Wingdings" panose="05000000000000000000" pitchFamily="2" charset="2"/>
              <a:buChar char="Ø"/>
            </a:pPr>
            <a:r>
              <a:rPr lang="en-US" dirty="0"/>
              <a:t>Sponsored Project #1: 40% </a:t>
            </a:r>
          </a:p>
          <a:p>
            <a:pPr marL="952485" lvl="1" indent="-342900">
              <a:buClr>
                <a:srgbClr val="E46102"/>
              </a:buClr>
              <a:buFont typeface="Wingdings" panose="05000000000000000000" pitchFamily="2" charset="2"/>
              <a:buChar char="Ø"/>
            </a:pPr>
            <a:r>
              <a:rPr lang="en-US" dirty="0"/>
              <a:t>Sponsored Project #2: 20% </a:t>
            </a:r>
          </a:p>
          <a:p>
            <a:pPr marL="952485" lvl="1" indent="-342900">
              <a:buClr>
                <a:srgbClr val="E46102"/>
              </a:buClr>
              <a:buFont typeface="Wingdings" panose="05000000000000000000" pitchFamily="2" charset="2"/>
              <a:buChar char="Ø"/>
            </a:pPr>
            <a:r>
              <a:rPr lang="en-US" dirty="0"/>
              <a:t>Sponsored Project #3: 20% </a:t>
            </a:r>
          </a:p>
          <a:p>
            <a:pPr marL="952485" lvl="1" indent="-342900">
              <a:buClr>
                <a:srgbClr val="E46102"/>
              </a:buClr>
              <a:buFont typeface="Wingdings" panose="05000000000000000000" pitchFamily="2" charset="2"/>
              <a:buChar char="Ø"/>
            </a:pPr>
            <a:r>
              <a:rPr lang="en-US" dirty="0"/>
              <a:t>Sponsored Project #4: 10% </a:t>
            </a:r>
          </a:p>
          <a:p>
            <a:pPr marL="1471400" lvl="8">
              <a:buClr>
                <a:srgbClr val="E46102"/>
              </a:buClr>
            </a:pPr>
            <a:r>
              <a:rPr lang="en-US" dirty="0" smtClean="0"/>
              <a:t>		          </a:t>
            </a:r>
            <a:r>
              <a:rPr lang="en-US" dirty="0"/>
              <a:t>Total: 90%</a:t>
            </a:r>
          </a:p>
        </p:txBody>
      </p:sp>
      <p:sp>
        <p:nvSpPr>
          <p:cNvPr id="5" name="Rectangle 4"/>
          <p:cNvSpPr/>
          <p:nvPr/>
        </p:nvSpPr>
        <p:spPr>
          <a:xfrm>
            <a:off x="5710575" y="1843951"/>
            <a:ext cx="6416769" cy="3354765"/>
          </a:xfrm>
          <a:prstGeom prst="rect">
            <a:avLst/>
          </a:prstGeom>
        </p:spPr>
        <p:txBody>
          <a:bodyPr wrap="square">
            <a:spAutoFit/>
          </a:bodyPr>
          <a:lstStyle/>
          <a:p>
            <a:pPr>
              <a:buClr>
                <a:srgbClr val="E46102"/>
              </a:buClr>
            </a:pPr>
            <a:r>
              <a:rPr lang="en-US" dirty="0"/>
              <a:t>Maximum SS allowed:</a:t>
            </a:r>
          </a:p>
          <a:p>
            <a:pPr marL="952485" lvl="1" indent="-342900">
              <a:buClr>
                <a:srgbClr val="E46102"/>
              </a:buClr>
              <a:buFont typeface="Wingdings" panose="05000000000000000000" pitchFamily="2" charset="2"/>
              <a:buChar char="Ø"/>
            </a:pPr>
            <a:r>
              <a:rPr lang="en-US" sz="2000" dirty="0"/>
              <a:t>$50,000 x 33.33% = $16,666.67</a:t>
            </a:r>
          </a:p>
          <a:p>
            <a:pPr>
              <a:buClr>
                <a:srgbClr val="E46102"/>
              </a:buClr>
            </a:pPr>
            <a:r>
              <a:rPr lang="en-US" dirty="0" smtClean="0"/>
              <a:t>Maximum </a:t>
            </a:r>
            <a:r>
              <a:rPr lang="en-US" dirty="0"/>
              <a:t>SS on Sponsored Projects allowed:</a:t>
            </a:r>
          </a:p>
          <a:p>
            <a:pPr marL="952485" lvl="1" indent="-342900">
              <a:buClr>
                <a:srgbClr val="E46102"/>
              </a:buClr>
              <a:buFont typeface="Wingdings" panose="05000000000000000000" pitchFamily="2" charset="2"/>
              <a:buChar char="Ø"/>
            </a:pPr>
            <a:r>
              <a:rPr lang="en-US" sz="2000" dirty="0"/>
              <a:t>$50,000 x 30% = $</a:t>
            </a:r>
            <a:r>
              <a:rPr lang="en-US" sz="2000" dirty="0" smtClean="0"/>
              <a:t>15,000.00</a:t>
            </a:r>
            <a:endParaRPr lang="en-US" sz="2000" dirty="0"/>
          </a:p>
          <a:p>
            <a:pPr>
              <a:buClr>
                <a:srgbClr val="E46102"/>
              </a:buClr>
            </a:pPr>
            <a:r>
              <a:rPr lang="en-US" dirty="0"/>
              <a:t>Contract Amount: </a:t>
            </a:r>
          </a:p>
          <a:p>
            <a:pPr marL="952485" lvl="1" indent="-342900">
              <a:buClr>
                <a:srgbClr val="E46102"/>
              </a:buClr>
              <a:buFont typeface="Wingdings" panose="05000000000000000000" pitchFamily="2" charset="2"/>
              <a:buChar char="Ø"/>
            </a:pPr>
            <a:r>
              <a:rPr lang="en-US" sz="2000" dirty="0"/>
              <a:t>$16,666.67 x 40% = $6,666.67</a:t>
            </a:r>
          </a:p>
          <a:p>
            <a:pPr marL="952485" lvl="1" indent="-342900">
              <a:buClr>
                <a:srgbClr val="E46102"/>
              </a:buClr>
              <a:buFont typeface="Wingdings" panose="05000000000000000000" pitchFamily="2" charset="2"/>
              <a:buChar char="Ø"/>
            </a:pPr>
            <a:r>
              <a:rPr lang="en-US" sz="2000" dirty="0"/>
              <a:t>$16,666.67 x 20% = $3,333.33</a:t>
            </a:r>
          </a:p>
          <a:p>
            <a:pPr marL="952485" lvl="1" indent="-342900">
              <a:buClr>
                <a:srgbClr val="E46102"/>
              </a:buClr>
              <a:buFont typeface="Wingdings" panose="05000000000000000000" pitchFamily="2" charset="2"/>
              <a:buChar char="Ø"/>
            </a:pPr>
            <a:r>
              <a:rPr lang="en-US" sz="2000" dirty="0"/>
              <a:t>$16,666.67 x 20% = $3,333.33</a:t>
            </a:r>
          </a:p>
          <a:p>
            <a:pPr marL="952485" lvl="1" indent="-342900">
              <a:buClr>
                <a:srgbClr val="E46102"/>
              </a:buClr>
              <a:buFont typeface="Wingdings" panose="05000000000000000000" pitchFamily="2" charset="2"/>
              <a:buChar char="Ø"/>
            </a:pPr>
            <a:r>
              <a:rPr lang="en-US" sz="2000" dirty="0"/>
              <a:t>$16,666.67 x 10% = $1,666.67</a:t>
            </a:r>
          </a:p>
          <a:p>
            <a:pPr marL="201168" lvl="1">
              <a:buClr>
                <a:srgbClr val="E46102"/>
              </a:buClr>
            </a:pPr>
            <a:r>
              <a:rPr lang="en-US" sz="2000" dirty="0"/>
              <a:t>		          </a:t>
            </a:r>
            <a:r>
              <a:rPr lang="en-US" sz="2000" dirty="0" smtClean="0"/>
              <a:t>		  </a:t>
            </a:r>
            <a:r>
              <a:rPr lang="en-US" sz="2000" dirty="0"/>
              <a:t>$15,000.00</a:t>
            </a:r>
          </a:p>
        </p:txBody>
      </p:sp>
    </p:spTree>
    <p:extLst>
      <p:ext uri="{BB962C8B-B14F-4D97-AF65-F5344CB8AC3E}">
        <p14:creationId xmlns:p14="http://schemas.microsoft.com/office/powerpoint/2010/main" val="1315963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301024" y="616525"/>
            <a:ext cx="11589952" cy="778166"/>
          </a:xfrm>
        </p:spPr>
        <p:txBody>
          <a:bodyPr/>
          <a:lstStyle/>
          <a:p>
            <a:pPr algn="ctr"/>
            <a:r>
              <a:rPr lang="en-US" sz="4000" dirty="0"/>
              <a:t>Max. Summer Salary per Appointment</a:t>
            </a:r>
          </a:p>
        </p:txBody>
      </p:sp>
      <p:pic>
        <p:nvPicPr>
          <p:cNvPr id="4" name="Picture 3"/>
          <p:cNvPicPr>
            <a:picLocks noChangeAspect="1"/>
          </p:cNvPicPr>
          <p:nvPr/>
        </p:nvPicPr>
        <p:blipFill>
          <a:blip r:embed="rId3"/>
          <a:stretch>
            <a:fillRect/>
          </a:stretch>
        </p:blipFill>
        <p:spPr>
          <a:xfrm>
            <a:off x="1982340" y="1394691"/>
            <a:ext cx="8215471" cy="3874221"/>
          </a:xfrm>
          <a:prstGeom prst="rect">
            <a:avLst/>
          </a:prstGeom>
        </p:spPr>
      </p:pic>
    </p:spTree>
    <p:extLst>
      <p:ext uri="{BB962C8B-B14F-4D97-AF65-F5344CB8AC3E}">
        <p14:creationId xmlns:p14="http://schemas.microsoft.com/office/powerpoint/2010/main" val="2695240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272085" y="690416"/>
            <a:ext cx="11589952" cy="999839"/>
          </a:xfrm>
        </p:spPr>
        <p:txBody>
          <a:bodyPr/>
          <a:lstStyle/>
          <a:p>
            <a:r>
              <a:rPr lang="en-US" sz="2800" dirty="0" smtClean="0">
                <a:latin typeface="+mn-lt"/>
                <a:ea typeface="+mn-ea"/>
                <a:cs typeface="+mn-cs"/>
              </a:rPr>
              <a:t>Example #2:</a:t>
            </a:r>
            <a:r>
              <a:rPr lang="en-US" sz="2800" dirty="0">
                <a:latin typeface="+mn-lt"/>
                <a:ea typeface="+mn-ea"/>
                <a:cs typeface="+mn-cs"/>
              </a:rPr>
              <a:t/>
            </a:r>
            <a:br>
              <a:rPr lang="en-US" sz="2800" dirty="0">
                <a:latin typeface="+mn-lt"/>
                <a:ea typeface="+mn-ea"/>
                <a:cs typeface="+mn-cs"/>
              </a:rPr>
            </a:br>
            <a:r>
              <a:rPr lang="en-US" sz="2800" dirty="0" smtClean="0">
                <a:latin typeface="+mn-lt"/>
                <a:ea typeface="+mn-ea"/>
                <a:cs typeface="+mn-cs"/>
              </a:rPr>
              <a:t> </a:t>
            </a:r>
            <a:r>
              <a:rPr lang="en-US" sz="2000" b="0" dirty="0" smtClean="0">
                <a:latin typeface="+mn-lt"/>
                <a:ea typeface="+mn-ea"/>
                <a:cs typeface="+mn-cs"/>
              </a:rPr>
              <a:t>9 </a:t>
            </a:r>
            <a:r>
              <a:rPr lang="en-US" sz="2000" b="0" dirty="0">
                <a:latin typeface="+mn-lt"/>
                <a:ea typeface="+mn-ea"/>
                <a:cs typeface="+mn-cs"/>
              </a:rPr>
              <a:t>month AY faculty; sponsored projects &amp; discretionary; </a:t>
            </a:r>
            <a:r>
              <a:rPr lang="en-US" sz="2000" b="0" dirty="0" smtClean="0">
                <a:latin typeface="+mn-lt"/>
                <a:ea typeface="+mn-ea"/>
                <a:cs typeface="+mn-cs"/>
              </a:rPr>
              <a:t>5/16 </a:t>
            </a:r>
            <a:r>
              <a:rPr lang="en-US" sz="2000" b="0" dirty="0">
                <a:latin typeface="+mn-lt"/>
                <a:ea typeface="+mn-ea"/>
                <a:cs typeface="+mn-cs"/>
              </a:rPr>
              <a:t>– </a:t>
            </a:r>
            <a:r>
              <a:rPr lang="en-US" sz="2000" b="0" dirty="0" smtClean="0">
                <a:latin typeface="+mn-lt"/>
                <a:ea typeface="+mn-ea"/>
                <a:cs typeface="+mn-cs"/>
              </a:rPr>
              <a:t>8/15</a:t>
            </a:r>
            <a:endParaRPr lang="en-US" sz="2800" b="0" dirty="0">
              <a:latin typeface="+mn-lt"/>
              <a:ea typeface="+mn-ea"/>
              <a:cs typeface="+mn-cs"/>
            </a:endParaRPr>
          </a:p>
        </p:txBody>
      </p:sp>
      <p:sp>
        <p:nvSpPr>
          <p:cNvPr id="5" name="Rectangle 4"/>
          <p:cNvSpPr/>
          <p:nvPr/>
        </p:nvSpPr>
        <p:spPr>
          <a:xfrm>
            <a:off x="539940" y="1904485"/>
            <a:ext cx="5029588" cy="2677656"/>
          </a:xfrm>
          <a:prstGeom prst="rect">
            <a:avLst/>
          </a:prstGeom>
        </p:spPr>
        <p:txBody>
          <a:bodyPr wrap="square">
            <a:spAutoFit/>
          </a:bodyPr>
          <a:lstStyle/>
          <a:p>
            <a:r>
              <a:rPr lang="en-US" dirty="0"/>
              <a:t>Base academic year contract: </a:t>
            </a:r>
          </a:p>
          <a:p>
            <a:pPr marL="952485" lvl="1" indent="-342900">
              <a:buClr>
                <a:srgbClr val="E46102"/>
              </a:buClr>
              <a:buFont typeface="Wingdings" panose="05000000000000000000" pitchFamily="2" charset="2"/>
              <a:buChar char="Ø"/>
            </a:pPr>
            <a:r>
              <a:rPr lang="en-US" sz="2000" dirty="0"/>
              <a:t>$50,000</a:t>
            </a:r>
          </a:p>
          <a:p>
            <a:r>
              <a:rPr lang="en-US" dirty="0"/>
              <a:t>Effort:</a:t>
            </a:r>
          </a:p>
          <a:p>
            <a:pPr marL="952485" lvl="1" indent="-342900">
              <a:buClr>
                <a:srgbClr val="E46102"/>
              </a:buClr>
              <a:buFont typeface="Wingdings" panose="05000000000000000000" pitchFamily="2" charset="2"/>
              <a:buChar char="Ø"/>
            </a:pPr>
            <a:r>
              <a:rPr lang="en-US" sz="2000" dirty="0"/>
              <a:t>Sponsored Project #1: 40% </a:t>
            </a:r>
          </a:p>
          <a:p>
            <a:pPr marL="952485" lvl="1" indent="-342900">
              <a:buClr>
                <a:srgbClr val="E46102"/>
              </a:buClr>
              <a:buFont typeface="Wingdings" panose="05000000000000000000" pitchFamily="2" charset="2"/>
              <a:buChar char="Ø"/>
            </a:pPr>
            <a:r>
              <a:rPr lang="en-US" sz="2000" dirty="0"/>
              <a:t>Sponsored Project #2: 20% </a:t>
            </a:r>
          </a:p>
          <a:p>
            <a:pPr marL="952485" lvl="1" indent="-342900">
              <a:buClr>
                <a:srgbClr val="E46102"/>
              </a:buClr>
              <a:buFont typeface="Wingdings" panose="05000000000000000000" pitchFamily="2" charset="2"/>
              <a:buChar char="Ø"/>
            </a:pPr>
            <a:r>
              <a:rPr lang="en-US" sz="2000" dirty="0"/>
              <a:t>Sponsored Project #3: 30% </a:t>
            </a:r>
          </a:p>
          <a:p>
            <a:pPr marL="952485" lvl="1" indent="-342900">
              <a:buClr>
                <a:srgbClr val="E46102"/>
              </a:buClr>
              <a:buFont typeface="Wingdings" panose="05000000000000000000" pitchFamily="2" charset="2"/>
              <a:buChar char="Ø"/>
            </a:pPr>
            <a:r>
              <a:rPr lang="en-US" sz="2000" dirty="0"/>
              <a:t>Discretionary: 5% </a:t>
            </a:r>
          </a:p>
          <a:p>
            <a:pPr marL="201168" lvl="1">
              <a:buClr>
                <a:srgbClr val="E46102"/>
              </a:buClr>
            </a:pPr>
            <a:r>
              <a:rPr lang="en-US" sz="2000" dirty="0" smtClean="0"/>
              <a:t>				        </a:t>
            </a:r>
            <a:r>
              <a:rPr lang="en-US" sz="1800" dirty="0" smtClean="0"/>
              <a:t>Total</a:t>
            </a:r>
            <a:r>
              <a:rPr lang="en-US" sz="1800" dirty="0"/>
              <a:t>: 95%</a:t>
            </a:r>
          </a:p>
        </p:txBody>
      </p:sp>
      <p:grpSp>
        <p:nvGrpSpPr>
          <p:cNvPr id="6" name="Group 5"/>
          <p:cNvGrpSpPr/>
          <p:nvPr/>
        </p:nvGrpSpPr>
        <p:grpSpPr>
          <a:xfrm>
            <a:off x="4641191" y="2973842"/>
            <a:ext cx="928337" cy="1003034"/>
            <a:chOff x="4797909" y="3252796"/>
            <a:chExt cx="1204043" cy="1161825"/>
          </a:xfrm>
        </p:grpSpPr>
        <p:sp>
          <p:nvSpPr>
            <p:cNvPr id="7" name="Left Brace 6"/>
            <p:cNvSpPr/>
            <p:nvPr/>
          </p:nvSpPr>
          <p:spPr>
            <a:xfrm rot="10800000">
              <a:off x="4797909" y="3252796"/>
              <a:ext cx="365758" cy="1161825"/>
            </a:xfrm>
            <a:prstGeom prst="leftBrace">
              <a:avLst/>
            </a:prstGeom>
            <a:ln>
              <a:solidFill>
                <a:srgbClr val="0070C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8" name="TextBox 7"/>
            <p:cNvSpPr txBox="1"/>
            <p:nvPr/>
          </p:nvSpPr>
          <p:spPr>
            <a:xfrm>
              <a:off x="5163668" y="3672748"/>
              <a:ext cx="838284" cy="427801"/>
            </a:xfrm>
            <a:prstGeom prst="rect">
              <a:avLst/>
            </a:prstGeom>
            <a:noFill/>
          </p:spPr>
          <p:txBody>
            <a:bodyPr wrap="none" rtlCol="0">
              <a:spAutoFit/>
            </a:bodyPr>
            <a:lstStyle/>
            <a:p>
              <a:r>
                <a:rPr lang="en-US" sz="1800" dirty="0" smtClean="0"/>
                <a:t>90%</a:t>
              </a:r>
              <a:endParaRPr lang="en-US" sz="1800" dirty="0"/>
            </a:p>
          </p:txBody>
        </p:sp>
      </p:grpSp>
      <p:sp>
        <p:nvSpPr>
          <p:cNvPr id="9" name="Rectangle 8"/>
          <p:cNvSpPr/>
          <p:nvPr/>
        </p:nvSpPr>
        <p:spPr>
          <a:xfrm>
            <a:off x="5846619" y="1690255"/>
            <a:ext cx="6015418" cy="3570208"/>
          </a:xfrm>
          <a:prstGeom prst="rect">
            <a:avLst/>
          </a:prstGeom>
        </p:spPr>
        <p:txBody>
          <a:bodyPr wrap="square">
            <a:spAutoFit/>
          </a:bodyPr>
          <a:lstStyle/>
          <a:p>
            <a:r>
              <a:rPr lang="en-US" sz="2200" dirty="0"/>
              <a:t>Maximum SS allowed:</a:t>
            </a:r>
          </a:p>
          <a:p>
            <a:pPr lvl="1">
              <a:buClr>
                <a:srgbClr val="E46102"/>
              </a:buClr>
              <a:buFont typeface="Wingdings" panose="05000000000000000000" pitchFamily="2" charset="2"/>
              <a:buChar char="Ø"/>
            </a:pPr>
            <a:r>
              <a:rPr lang="en-US" sz="2000" dirty="0"/>
              <a:t>$50,000 x 33.33% = $16,666.67</a:t>
            </a:r>
          </a:p>
          <a:p>
            <a:r>
              <a:rPr lang="en-US" sz="2200" dirty="0"/>
              <a:t>Maximum SS on Sponsored Projects allowed:</a:t>
            </a:r>
          </a:p>
          <a:p>
            <a:pPr lvl="1">
              <a:buClr>
                <a:srgbClr val="E46102"/>
              </a:buClr>
              <a:buFont typeface="Wingdings" panose="05000000000000000000" pitchFamily="2" charset="2"/>
              <a:buChar char="Ø"/>
            </a:pPr>
            <a:r>
              <a:rPr lang="en-US" sz="2000" dirty="0"/>
              <a:t>$50,000 x 30% = $15,000.00</a:t>
            </a:r>
          </a:p>
          <a:p>
            <a:pPr marL="201168" lvl="1" indent="0">
              <a:buNone/>
            </a:pPr>
            <a:endParaRPr lang="en-US" sz="2000" dirty="0"/>
          </a:p>
          <a:p>
            <a:r>
              <a:rPr lang="en-US" sz="2200" dirty="0"/>
              <a:t>Contract Amount: </a:t>
            </a:r>
          </a:p>
          <a:p>
            <a:pPr lvl="1">
              <a:buClr>
                <a:srgbClr val="E46102"/>
              </a:buClr>
              <a:buFont typeface="Wingdings" panose="05000000000000000000" pitchFamily="2" charset="2"/>
              <a:buChar char="Ø"/>
            </a:pPr>
            <a:r>
              <a:rPr lang="en-US" sz="2000" dirty="0"/>
              <a:t>$16,666.67 x 40% = $6,666.67</a:t>
            </a:r>
          </a:p>
          <a:p>
            <a:pPr lvl="1">
              <a:buClr>
                <a:srgbClr val="E46102"/>
              </a:buClr>
              <a:buFont typeface="Wingdings" panose="05000000000000000000" pitchFamily="2" charset="2"/>
              <a:buChar char="Ø"/>
            </a:pPr>
            <a:r>
              <a:rPr lang="en-US" sz="2000" dirty="0"/>
              <a:t>$16,666.67 x 20% = $3,333.33</a:t>
            </a:r>
          </a:p>
          <a:p>
            <a:pPr lvl="1">
              <a:buClr>
                <a:srgbClr val="E46102"/>
              </a:buClr>
              <a:buFont typeface="Wingdings" panose="05000000000000000000" pitchFamily="2" charset="2"/>
              <a:buChar char="Ø"/>
            </a:pPr>
            <a:r>
              <a:rPr lang="en-US" sz="2000" dirty="0"/>
              <a:t>$16,666.67 x 30% = $5,000</a:t>
            </a:r>
          </a:p>
          <a:p>
            <a:pPr lvl="1">
              <a:buClr>
                <a:srgbClr val="E46102"/>
              </a:buClr>
              <a:buFont typeface="Wingdings" panose="05000000000000000000" pitchFamily="2" charset="2"/>
              <a:buChar char="Ø"/>
            </a:pPr>
            <a:r>
              <a:rPr lang="en-US" sz="2000" dirty="0"/>
              <a:t>$16,666.67 x   5% = $833.33</a:t>
            </a:r>
          </a:p>
          <a:p>
            <a:pPr marL="201168" lvl="1" indent="0">
              <a:buNone/>
            </a:pPr>
            <a:r>
              <a:rPr lang="en-US" sz="2000" dirty="0"/>
              <a:t>		           </a:t>
            </a:r>
            <a:r>
              <a:rPr lang="en-US" sz="2000" dirty="0" smtClean="0"/>
              <a:t>               $</a:t>
            </a:r>
            <a:r>
              <a:rPr lang="en-US" sz="2000" dirty="0"/>
              <a:t>15,833.33</a:t>
            </a:r>
            <a:endParaRPr lang="en-US" dirty="0"/>
          </a:p>
        </p:txBody>
      </p:sp>
    </p:spTree>
    <p:extLst>
      <p:ext uri="{BB962C8B-B14F-4D97-AF65-F5344CB8AC3E}">
        <p14:creationId xmlns:p14="http://schemas.microsoft.com/office/powerpoint/2010/main" val="38671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a:xfrm>
            <a:off x="301024" y="748890"/>
            <a:ext cx="11589952" cy="593438"/>
          </a:xfrm>
        </p:spPr>
        <p:txBody>
          <a:bodyPr/>
          <a:lstStyle/>
          <a:p>
            <a:r>
              <a:rPr lang="en-US" sz="3600" dirty="0"/>
              <a:t>Oracle Online Summer Salary Processing</a:t>
            </a:r>
          </a:p>
        </p:txBody>
      </p:sp>
      <p:sp>
        <p:nvSpPr>
          <p:cNvPr id="4" name="Rectangle 3"/>
          <p:cNvSpPr/>
          <p:nvPr/>
        </p:nvSpPr>
        <p:spPr>
          <a:xfrm>
            <a:off x="1057563" y="1404966"/>
            <a:ext cx="10968182" cy="3939540"/>
          </a:xfrm>
          <a:prstGeom prst="rect">
            <a:avLst/>
          </a:prstGeom>
        </p:spPr>
        <p:txBody>
          <a:bodyPr wrap="square">
            <a:spAutoFit/>
          </a:bodyPr>
          <a:lstStyle/>
          <a:p>
            <a:pPr>
              <a:buClr>
                <a:srgbClr val="E46102"/>
              </a:buClr>
              <a:buFont typeface="Wingdings" panose="05000000000000000000" pitchFamily="2" charset="2"/>
              <a:buChar char="Ø"/>
              <a:defRPr/>
            </a:pPr>
            <a:r>
              <a:rPr lang="en-US" sz="2000" dirty="0"/>
              <a:t>Summer Salary payments can be processed through </a:t>
            </a:r>
            <a:r>
              <a:rPr lang="en-US" sz="2000" b="1" u="sng" dirty="0">
                <a:solidFill>
                  <a:schemeClr val="accent1">
                    <a:lumMod val="75000"/>
                  </a:schemeClr>
                </a:solidFill>
              </a:rPr>
              <a:t>RIT’s Employee/Adjunct Payment</a:t>
            </a:r>
            <a:r>
              <a:rPr lang="en-US" sz="2000" b="1" u="sng" dirty="0"/>
              <a:t> </a:t>
            </a:r>
            <a:r>
              <a:rPr lang="en-US" sz="2000" dirty="0"/>
              <a:t>responsibility </a:t>
            </a:r>
          </a:p>
          <a:p>
            <a:pPr>
              <a:defRPr/>
            </a:pPr>
            <a:r>
              <a:rPr lang="en-US" sz="2000" dirty="0"/>
              <a:t>Two payment options (Compensation Types):</a:t>
            </a:r>
          </a:p>
          <a:p>
            <a:pPr marL="285750" indent="-285750">
              <a:buClr>
                <a:srgbClr val="E46102"/>
              </a:buClr>
              <a:buFont typeface="Courier New" panose="02070309020205020404" pitchFamily="49" charset="0"/>
              <a:buChar char="o"/>
              <a:defRPr/>
            </a:pPr>
            <a:r>
              <a:rPr lang="en-US" sz="1800" dirty="0"/>
              <a:t>Summer Course - for payments for teaching courses listed in SIS</a:t>
            </a:r>
          </a:p>
          <a:p>
            <a:pPr marL="285750" indent="-285750">
              <a:buClr>
                <a:srgbClr val="E46102"/>
              </a:buClr>
              <a:buFont typeface="Courier New" panose="02070309020205020404" pitchFamily="49" charset="0"/>
              <a:buChar char="o"/>
              <a:defRPr/>
            </a:pPr>
            <a:r>
              <a:rPr lang="en-US" sz="1800" dirty="0"/>
              <a:t>Summer Other Work - for all other activities other than teaching including:</a:t>
            </a:r>
          </a:p>
          <a:p>
            <a:pPr marL="1504920" lvl="2" indent="-285750">
              <a:buClr>
                <a:srgbClr val="E46102"/>
              </a:buClr>
              <a:buFont typeface="Courier New" panose="02070309020205020404" pitchFamily="49" charset="0"/>
              <a:buChar char="o"/>
              <a:defRPr/>
            </a:pPr>
            <a:r>
              <a:rPr lang="en-US" sz="1800" dirty="0"/>
              <a:t>Course development</a:t>
            </a:r>
          </a:p>
          <a:p>
            <a:pPr marL="1504920" lvl="2" indent="-285750">
              <a:buClr>
                <a:srgbClr val="E46102"/>
              </a:buClr>
              <a:buFont typeface="Courier New" panose="02070309020205020404" pitchFamily="49" charset="0"/>
              <a:buChar char="o"/>
              <a:defRPr/>
            </a:pPr>
            <a:r>
              <a:rPr lang="en-US" sz="1800" dirty="0" smtClean="0"/>
              <a:t>Research – </a:t>
            </a:r>
            <a:r>
              <a:rPr lang="en-US" sz="1800" i="1" dirty="0" smtClean="0"/>
              <a:t>use</a:t>
            </a:r>
            <a:r>
              <a:rPr lang="en-US" sz="1800" dirty="0" smtClean="0"/>
              <a:t> </a:t>
            </a:r>
            <a:r>
              <a:rPr lang="en-US" sz="1800" i="1" dirty="0" smtClean="0"/>
              <a:t>for sponsored projects</a:t>
            </a:r>
            <a:endParaRPr lang="en-US" sz="1800" i="1" dirty="0"/>
          </a:p>
          <a:p>
            <a:pPr marL="1504920" lvl="2" indent="-285750">
              <a:buClr>
                <a:srgbClr val="E46102"/>
              </a:buClr>
              <a:buFont typeface="Courier New" panose="02070309020205020404" pitchFamily="49" charset="0"/>
              <a:buChar char="o"/>
              <a:defRPr/>
            </a:pPr>
            <a:r>
              <a:rPr lang="en-US" sz="1800" dirty="0"/>
              <a:t>Administrative duties</a:t>
            </a:r>
          </a:p>
          <a:p>
            <a:pPr>
              <a:defRPr/>
            </a:pPr>
            <a:r>
              <a:rPr lang="en-US" sz="2000" dirty="0"/>
              <a:t>Start/end dates must be entered</a:t>
            </a:r>
          </a:p>
          <a:p>
            <a:pPr marL="342900" indent="-342900">
              <a:buClr>
                <a:srgbClr val="E46102"/>
              </a:buClr>
              <a:buFont typeface="Courier New" panose="02070309020205020404" pitchFamily="49" charset="0"/>
              <a:buChar char="o"/>
              <a:defRPr/>
            </a:pPr>
            <a:r>
              <a:rPr lang="en-US" sz="2000" dirty="0"/>
              <a:t>System will automatically calculate the per pay period amount</a:t>
            </a:r>
          </a:p>
          <a:p>
            <a:pPr marL="342900" indent="-342900">
              <a:buClr>
                <a:srgbClr val="E46102"/>
              </a:buClr>
              <a:buFont typeface="Courier New" panose="02070309020205020404" pitchFamily="49" charset="0"/>
              <a:buChar char="o"/>
              <a:defRPr/>
            </a:pPr>
            <a:r>
              <a:rPr lang="en-US" sz="2000" dirty="0"/>
              <a:t>Start &amp; end dates should coincide with pay period dates</a:t>
            </a:r>
          </a:p>
          <a:p>
            <a:pPr marL="342900" indent="-342900">
              <a:buClr>
                <a:srgbClr val="E46102"/>
              </a:buClr>
              <a:buFont typeface="Courier New" panose="02070309020205020404" pitchFamily="49" charset="0"/>
              <a:buChar char="o"/>
              <a:defRPr/>
            </a:pPr>
            <a:r>
              <a:rPr lang="en-US" sz="2000" dirty="0"/>
              <a:t>Take note of Project end dates – cannot pay summer salary beyond the end date of an award</a:t>
            </a:r>
          </a:p>
        </p:txBody>
      </p:sp>
      <p:cxnSp>
        <p:nvCxnSpPr>
          <p:cNvPr id="6" name="Straight Arrow Connector 5"/>
          <p:cNvCxnSpPr/>
          <p:nvPr/>
        </p:nvCxnSpPr>
        <p:spPr>
          <a:xfrm>
            <a:off x="425460" y="2534339"/>
            <a:ext cx="632103" cy="0"/>
          </a:xfrm>
          <a:prstGeom prst="straightConnector1">
            <a:avLst/>
          </a:prstGeom>
          <a:ln w="508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5460" y="2797575"/>
            <a:ext cx="632103" cy="0"/>
          </a:xfrm>
          <a:prstGeom prst="straightConnector1">
            <a:avLst/>
          </a:prstGeom>
          <a:ln w="508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434615" y="2911029"/>
            <a:ext cx="2254394" cy="525636"/>
            <a:chOff x="1434615" y="2925543"/>
            <a:chExt cx="2254394" cy="525636"/>
          </a:xfrm>
        </p:grpSpPr>
        <p:cxnSp>
          <p:nvCxnSpPr>
            <p:cNvPr id="5" name="Straight Connector 4"/>
            <p:cNvCxnSpPr/>
            <p:nvPr/>
          </p:nvCxnSpPr>
          <p:spPr>
            <a:xfrm flipV="1">
              <a:off x="1434615" y="2925543"/>
              <a:ext cx="2123768" cy="9832"/>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27125" y="3451179"/>
              <a:ext cx="1061884"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0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301024" y="690416"/>
            <a:ext cx="11589952" cy="667329"/>
          </a:xfrm>
        </p:spPr>
        <p:txBody>
          <a:bodyPr/>
          <a:lstStyle/>
          <a:p>
            <a:r>
              <a:rPr lang="en-US" sz="4000" dirty="0"/>
              <a:t>Oracle Online Summer Salary Processing</a:t>
            </a:r>
          </a:p>
        </p:txBody>
      </p:sp>
      <p:sp>
        <p:nvSpPr>
          <p:cNvPr id="4" name="Rectangle 3"/>
          <p:cNvSpPr/>
          <p:nvPr/>
        </p:nvSpPr>
        <p:spPr>
          <a:xfrm>
            <a:off x="609600" y="1635043"/>
            <a:ext cx="11484576" cy="3908762"/>
          </a:xfrm>
          <a:prstGeom prst="rect">
            <a:avLst/>
          </a:prstGeom>
        </p:spPr>
        <p:txBody>
          <a:bodyPr wrap="square">
            <a:spAutoFit/>
          </a:bodyPr>
          <a:lstStyle/>
          <a:p>
            <a:pPr>
              <a:defRPr/>
            </a:pPr>
            <a:r>
              <a:rPr lang="en-US" sz="2800" dirty="0"/>
              <a:t>Once entered, Oracle will: </a:t>
            </a:r>
          </a:p>
          <a:p>
            <a:pPr marL="952485" lvl="1" indent="-342900">
              <a:buClr>
                <a:srgbClr val="E46102"/>
              </a:buClr>
              <a:buFont typeface="Courier New" panose="02070309020205020404" pitchFamily="49" charset="0"/>
              <a:buChar char="o"/>
              <a:defRPr/>
            </a:pPr>
            <a:r>
              <a:rPr lang="en-US" dirty="0"/>
              <a:t>Validate the account number combination </a:t>
            </a:r>
          </a:p>
          <a:p>
            <a:pPr marL="952485" lvl="1" indent="-342900">
              <a:buClr>
                <a:srgbClr val="E46102"/>
              </a:buClr>
              <a:buFont typeface="Courier New" panose="02070309020205020404" pitchFamily="49" charset="0"/>
              <a:buChar char="o"/>
              <a:defRPr/>
            </a:pPr>
            <a:r>
              <a:rPr lang="en-US" dirty="0"/>
              <a:t>Verify that total Summer Salary contracts submitted online and via paper do not exceed the percentage allowed on the institutional base salary (for all faculty on less than 12 month contracts).</a:t>
            </a:r>
          </a:p>
          <a:p>
            <a:pPr marL="952485" lvl="1" indent="-342900">
              <a:buClr>
                <a:srgbClr val="E46102"/>
              </a:buClr>
              <a:buFont typeface="Courier New" panose="02070309020205020404" pitchFamily="49" charset="0"/>
              <a:buChar char="o"/>
              <a:defRPr/>
            </a:pPr>
            <a:r>
              <a:rPr lang="en-US" dirty="0"/>
              <a:t>Assign the appropriate PI and SPA rep as approvers for the </a:t>
            </a:r>
            <a:r>
              <a:rPr lang="en-US" dirty="0" smtClean="0"/>
              <a:t>transaction</a:t>
            </a:r>
          </a:p>
          <a:p>
            <a:pPr lvl="1">
              <a:buClr>
                <a:srgbClr val="E46102"/>
              </a:buClr>
              <a:defRPr/>
            </a:pPr>
            <a:endParaRPr lang="en-US" sz="2800" dirty="0"/>
          </a:p>
          <a:p>
            <a:pPr>
              <a:defRPr/>
            </a:pPr>
            <a:endParaRPr lang="en-US" sz="1800" i="1" dirty="0" smtClean="0"/>
          </a:p>
          <a:p>
            <a:pPr>
              <a:defRPr/>
            </a:pPr>
            <a:endParaRPr lang="en-US" sz="1800" i="1" dirty="0"/>
          </a:p>
          <a:p>
            <a:pPr>
              <a:defRPr/>
            </a:pPr>
            <a:r>
              <a:rPr lang="en-US" sz="1800" i="1" dirty="0"/>
              <a:t>Go to the Manager Self Serve website for more instructions on entering the payments or on how to request access: </a:t>
            </a:r>
            <a:r>
              <a:rPr lang="en-US" sz="1800" dirty="0">
                <a:hlinkClick r:id="rId3"/>
              </a:rPr>
              <a:t>https://www.rit.edu/fa/humanresources/content/self-service-and-access-requests-manager</a:t>
            </a:r>
            <a:endParaRPr lang="en-US" sz="1800" dirty="0"/>
          </a:p>
        </p:txBody>
      </p:sp>
      <p:grpSp>
        <p:nvGrpSpPr>
          <p:cNvPr id="9" name="Group 8"/>
          <p:cNvGrpSpPr/>
          <p:nvPr/>
        </p:nvGrpSpPr>
        <p:grpSpPr>
          <a:xfrm>
            <a:off x="933641" y="4206288"/>
            <a:ext cx="9324823" cy="400110"/>
            <a:chOff x="933641" y="4206288"/>
            <a:chExt cx="9324823" cy="400110"/>
          </a:xfrm>
        </p:grpSpPr>
        <p:sp>
          <p:nvSpPr>
            <p:cNvPr id="7" name="TextBox 6"/>
            <p:cNvSpPr txBox="1"/>
            <p:nvPr/>
          </p:nvSpPr>
          <p:spPr>
            <a:xfrm>
              <a:off x="1673870" y="4206288"/>
              <a:ext cx="8584594" cy="400110"/>
            </a:xfrm>
            <a:prstGeom prst="rect">
              <a:avLst/>
            </a:prstGeom>
            <a:noFill/>
          </p:spPr>
          <p:txBody>
            <a:bodyPr wrap="none" rtlCol="0">
              <a:spAutoFit/>
            </a:bodyPr>
            <a:lstStyle/>
            <a:p>
              <a:r>
                <a:rPr lang="en-US" sz="2000" dirty="0" smtClean="0"/>
                <a:t>Suggestion: Example comments to approver:  “30% effort on Proj# 31544”</a:t>
              </a:r>
              <a:endParaRPr lang="en-US" sz="2000" dirty="0"/>
            </a:p>
          </p:txBody>
        </p:sp>
        <p:sp>
          <p:nvSpPr>
            <p:cNvPr id="6" name="Right Arrow 5"/>
            <p:cNvSpPr/>
            <p:nvPr/>
          </p:nvSpPr>
          <p:spPr>
            <a:xfrm>
              <a:off x="933641" y="4258055"/>
              <a:ext cx="740229" cy="3483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38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301024" y="727362"/>
            <a:ext cx="11589952" cy="796638"/>
          </a:xfrm>
        </p:spPr>
        <p:txBody>
          <a:bodyPr/>
          <a:lstStyle/>
          <a:p>
            <a:r>
              <a:rPr lang="en-US" sz="4000" dirty="0"/>
              <a:t>Oracle Online Summer Salary Processing</a:t>
            </a:r>
          </a:p>
        </p:txBody>
      </p:sp>
      <p:sp>
        <p:nvSpPr>
          <p:cNvPr id="4" name="Rectangle 3"/>
          <p:cNvSpPr/>
          <p:nvPr/>
        </p:nvSpPr>
        <p:spPr>
          <a:xfrm>
            <a:off x="434109" y="1524000"/>
            <a:ext cx="11323782" cy="3416320"/>
          </a:xfrm>
          <a:prstGeom prst="rect">
            <a:avLst/>
          </a:prstGeom>
        </p:spPr>
        <p:txBody>
          <a:bodyPr wrap="square">
            <a:spAutoFit/>
          </a:bodyPr>
          <a:lstStyle/>
          <a:p>
            <a:pPr>
              <a:defRPr/>
            </a:pPr>
            <a:r>
              <a:rPr lang="en-US" dirty="0"/>
              <a:t>Be aware of the deadlines for individual pay dates to ensure enough time for the electronic forms to route and be approved</a:t>
            </a:r>
          </a:p>
          <a:p>
            <a:pPr marL="1066785" lvl="1" indent="-457200">
              <a:buClr>
                <a:srgbClr val="E46102"/>
              </a:buClr>
              <a:buFont typeface="Courier New" panose="02070309020205020404" pitchFamily="49" charset="0"/>
              <a:buChar char="o"/>
              <a:defRPr/>
            </a:pPr>
            <a:r>
              <a:rPr lang="en-US" dirty="0" smtClean="0">
                <a:hlinkClick r:id="rId3"/>
              </a:rPr>
              <a:t>2025 Payroll Schedule</a:t>
            </a:r>
            <a:endParaRPr lang="en-US" dirty="0"/>
          </a:p>
          <a:p>
            <a:pPr marL="1066785" lvl="1" indent="-457200">
              <a:buClr>
                <a:srgbClr val="E46102"/>
              </a:buClr>
              <a:buFont typeface="Courier New" panose="02070309020205020404" pitchFamily="49" charset="0"/>
              <a:buChar char="o"/>
              <a:defRPr/>
            </a:pPr>
            <a:endParaRPr lang="en-US" dirty="0"/>
          </a:p>
          <a:p>
            <a:pPr lvl="1">
              <a:buClr>
                <a:srgbClr val="E46102"/>
              </a:buClr>
              <a:defRPr/>
            </a:pPr>
            <a:r>
              <a:rPr lang="en-US" u="sng" dirty="0" smtClean="0">
                <a:solidFill>
                  <a:srgbClr val="D95E00"/>
                </a:solidFill>
              </a:rPr>
              <a:t>Reminder</a:t>
            </a:r>
            <a:r>
              <a:rPr lang="en-US" dirty="0"/>
              <a:t> </a:t>
            </a:r>
            <a:r>
              <a:rPr lang="en-US" dirty="0" smtClean="0"/>
              <a:t>- Worksheets </a:t>
            </a:r>
            <a:r>
              <a:rPr lang="en-US" dirty="0"/>
              <a:t>must be submitted via email (hreaf@rit.edu) for the following scenarios:</a:t>
            </a:r>
          </a:p>
          <a:p>
            <a:pPr marL="1562070" lvl="2" indent="-342900">
              <a:buClr>
                <a:srgbClr val="E46102"/>
              </a:buClr>
              <a:buFont typeface="Courier New" panose="02070309020205020404" pitchFamily="49" charset="0"/>
              <a:buChar char="o"/>
              <a:defRPr/>
            </a:pPr>
            <a:r>
              <a:rPr lang="en-US" dirty="0">
                <a:solidFill>
                  <a:srgbClr val="404040"/>
                </a:solidFill>
              </a:rPr>
              <a:t>If the number of accounts/payments exceeds </a:t>
            </a:r>
            <a:r>
              <a:rPr lang="en-US" b="1" u="sng" dirty="0">
                <a:solidFill>
                  <a:schemeClr val="accent1">
                    <a:lumMod val="75000"/>
                  </a:schemeClr>
                </a:solidFill>
              </a:rPr>
              <a:t>10</a:t>
            </a:r>
            <a:r>
              <a:rPr lang="en-US" dirty="0">
                <a:solidFill>
                  <a:srgbClr val="404040"/>
                </a:solidFill>
              </a:rPr>
              <a:t> at any point in time</a:t>
            </a:r>
          </a:p>
          <a:p>
            <a:pPr marL="1562070" lvl="2" indent="-342900">
              <a:buClr>
                <a:srgbClr val="E46102"/>
              </a:buClr>
              <a:buFont typeface="Courier New" panose="02070309020205020404" pitchFamily="49" charset="0"/>
              <a:buChar char="o"/>
              <a:defRPr/>
            </a:pPr>
            <a:r>
              <a:rPr lang="en-US" dirty="0"/>
              <a:t>Institutional Base salary at time of submission is incorrect for</a:t>
            </a:r>
            <a:br>
              <a:rPr lang="en-US" dirty="0"/>
            </a:br>
            <a:r>
              <a:rPr lang="en-US" dirty="0"/>
              <a:t>determining overall AY Salary (Leave of absence, sabbatical, other)</a:t>
            </a:r>
          </a:p>
        </p:txBody>
      </p:sp>
    </p:spTree>
    <p:extLst>
      <p:ext uri="{BB962C8B-B14F-4D97-AF65-F5344CB8AC3E}">
        <p14:creationId xmlns:p14="http://schemas.microsoft.com/office/powerpoint/2010/main" val="2882677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itle 2"/>
          <p:cNvSpPr>
            <a:spLocks noGrp="1"/>
          </p:cNvSpPr>
          <p:nvPr>
            <p:ph type="title"/>
          </p:nvPr>
        </p:nvSpPr>
        <p:spPr>
          <a:xfrm>
            <a:off x="301024" y="764307"/>
            <a:ext cx="11589952" cy="768929"/>
          </a:xfrm>
        </p:spPr>
        <p:txBody>
          <a:bodyPr/>
          <a:lstStyle/>
          <a:p>
            <a:r>
              <a:rPr lang="en-US" sz="4000" dirty="0"/>
              <a:t>Oracle Online Summer Salary Processing</a:t>
            </a:r>
          </a:p>
        </p:txBody>
      </p:sp>
      <p:sp>
        <p:nvSpPr>
          <p:cNvPr id="5" name="Rectangle 4"/>
          <p:cNvSpPr/>
          <p:nvPr/>
        </p:nvSpPr>
        <p:spPr>
          <a:xfrm>
            <a:off x="208661" y="1650950"/>
            <a:ext cx="11225958" cy="2031325"/>
          </a:xfrm>
          <a:prstGeom prst="rect">
            <a:avLst/>
          </a:prstGeom>
        </p:spPr>
        <p:txBody>
          <a:bodyPr wrap="square">
            <a:spAutoFit/>
          </a:bodyPr>
          <a:lstStyle/>
          <a:p>
            <a:pPr marL="914400" lvl="1" indent="-457200">
              <a:spcAft>
                <a:spcPts val="0"/>
              </a:spcAft>
              <a:buClr>
                <a:srgbClr val="E46102"/>
              </a:buClr>
              <a:buFont typeface="Arial" panose="020B0604020202020204" pitchFamily="34" charset="0"/>
              <a:buChar char="•"/>
              <a:defRPr/>
            </a:pPr>
            <a:r>
              <a:rPr lang="en-US" dirty="0" smtClean="0"/>
              <a:t>You </a:t>
            </a:r>
            <a:r>
              <a:rPr lang="en-US" dirty="0"/>
              <a:t>may get a notice that the summer salary is in excess of the faculty member’s allowed amount. </a:t>
            </a:r>
            <a:endParaRPr lang="en-US" dirty="0" smtClean="0"/>
          </a:p>
          <a:p>
            <a:pPr marL="1523985" lvl="2" indent="-457200">
              <a:buClr>
                <a:srgbClr val="E46102"/>
              </a:buClr>
              <a:buFont typeface="Arial" panose="020B0604020202020204" pitchFamily="34" charset="0"/>
              <a:buChar char="•"/>
              <a:defRPr/>
            </a:pPr>
            <a:r>
              <a:rPr lang="en-US" sz="2000" dirty="0" smtClean="0"/>
              <a:t>Oracle </a:t>
            </a:r>
            <a:r>
              <a:rPr lang="en-US" sz="2000" dirty="0"/>
              <a:t>rounds down, so may need to decrease amounts by $.01 or $.05</a:t>
            </a:r>
          </a:p>
          <a:p>
            <a:pPr marL="914400" lvl="1" indent="-457200">
              <a:spcBef>
                <a:spcPts val="1200"/>
              </a:spcBef>
              <a:spcAft>
                <a:spcPts val="0"/>
              </a:spcAft>
              <a:buClr>
                <a:srgbClr val="E46102"/>
              </a:buClr>
              <a:buFont typeface="Arial" panose="020B0604020202020204" pitchFamily="34" charset="0"/>
              <a:buChar char="•"/>
              <a:defRPr/>
            </a:pPr>
            <a:r>
              <a:rPr lang="en-US" dirty="0" smtClean="0"/>
              <a:t>Make sure faculty are setting </a:t>
            </a:r>
            <a:r>
              <a:rPr lang="en-US" dirty="0"/>
              <a:t>up vacation rules if </a:t>
            </a:r>
            <a:r>
              <a:rPr lang="en-US" dirty="0" smtClean="0"/>
              <a:t>they are going </a:t>
            </a:r>
            <a:r>
              <a:rPr lang="en-US" dirty="0"/>
              <a:t>to be </a:t>
            </a:r>
            <a:r>
              <a:rPr lang="en-US" dirty="0" smtClean="0"/>
              <a:t>away so it avoids </a:t>
            </a:r>
            <a:r>
              <a:rPr lang="en-US" dirty="0"/>
              <a:t>delays in the processing of </a:t>
            </a:r>
            <a:r>
              <a:rPr lang="en-US" dirty="0" smtClean="0"/>
              <a:t>payments.</a:t>
            </a:r>
            <a:endParaRPr lang="en-US" dirty="0"/>
          </a:p>
        </p:txBody>
      </p:sp>
      <p:sp>
        <p:nvSpPr>
          <p:cNvPr id="3" name="TextBox 2"/>
          <p:cNvSpPr txBox="1"/>
          <p:nvPr/>
        </p:nvSpPr>
        <p:spPr>
          <a:xfrm>
            <a:off x="711199" y="3909789"/>
            <a:ext cx="10482827" cy="830997"/>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dirty="0" smtClean="0"/>
              <a:t>Home department enters summer salary – even if faculty working on a project in another area/department.</a:t>
            </a:r>
            <a:endParaRPr lang="en-US" dirty="0"/>
          </a:p>
        </p:txBody>
      </p:sp>
    </p:spTree>
    <p:extLst>
      <p:ext uri="{BB962C8B-B14F-4D97-AF65-F5344CB8AC3E}">
        <p14:creationId xmlns:p14="http://schemas.microsoft.com/office/powerpoint/2010/main" val="1726354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475285" y="755071"/>
            <a:ext cx="9342970" cy="639620"/>
          </a:xfrm>
        </p:spPr>
        <p:txBody>
          <a:bodyPr/>
          <a:lstStyle/>
          <a:p>
            <a:r>
              <a:rPr lang="en-US" sz="4000" dirty="0"/>
              <a:t>Questions?</a:t>
            </a:r>
          </a:p>
        </p:txBody>
      </p:sp>
      <p:pic>
        <p:nvPicPr>
          <p:cNvPr id="4" name="Picture 3"/>
          <p:cNvPicPr>
            <a:picLocks noChangeAspect="1"/>
          </p:cNvPicPr>
          <p:nvPr/>
        </p:nvPicPr>
        <p:blipFill>
          <a:blip r:embed="rId3"/>
          <a:stretch>
            <a:fillRect/>
          </a:stretch>
        </p:blipFill>
        <p:spPr>
          <a:xfrm>
            <a:off x="8839200" y="755071"/>
            <a:ext cx="2948533" cy="2571015"/>
          </a:xfrm>
          <a:prstGeom prst="rect">
            <a:avLst/>
          </a:prstGeom>
        </p:spPr>
      </p:pic>
      <p:sp>
        <p:nvSpPr>
          <p:cNvPr id="5" name="Rectangle 4"/>
          <p:cNvSpPr/>
          <p:nvPr/>
        </p:nvSpPr>
        <p:spPr>
          <a:xfrm>
            <a:off x="203199" y="1659152"/>
            <a:ext cx="11298205" cy="2985433"/>
          </a:xfrm>
          <a:prstGeom prst="rect">
            <a:avLst/>
          </a:prstGeom>
        </p:spPr>
        <p:txBody>
          <a:bodyPr wrap="square">
            <a:spAutoFit/>
          </a:bodyPr>
          <a:lstStyle/>
          <a:p>
            <a:pPr marL="914400" lvl="1" indent="-457200">
              <a:buClr>
                <a:srgbClr val="E46102"/>
              </a:buClr>
              <a:buFont typeface="Arial" panose="020B0604020202020204" pitchFamily="34" charset="0"/>
              <a:buChar char="•"/>
              <a:defRPr/>
            </a:pPr>
            <a:r>
              <a:rPr lang="en-US" sz="2800" dirty="0"/>
              <a:t>If you have further questions, please </a:t>
            </a:r>
            <a:r>
              <a:rPr lang="en-US" sz="2800" dirty="0" smtClean="0"/>
              <a:t>contact </a:t>
            </a:r>
          </a:p>
          <a:p>
            <a:pPr marL="1066785" lvl="2">
              <a:buClr>
                <a:srgbClr val="E46102"/>
              </a:buClr>
              <a:defRPr/>
            </a:pPr>
            <a:r>
              <a:rPr lang="en-US" sz="2800" dirty="0"/>
              <a:t>	</a:t>
            </a:r>
            <a:r>
              <a:rPr lang="en-US" sz="2800" dirty="0" smtClean="0"/>
              <a:t>your </a:t>
            </a:r>
            <a:r>
              <a:rPr lang="en-US" sz="2800" dirty="0"/>
              <a:t>SPA </a:t>
            </a:r>
            <a:r>
              <a:rPr lang="en-US" sz="2800" dirty="0" smtClean="0"/>
              <a:t>rep.</a:t>
            </a:r>
          </a:p>
          <a:p>
            <a:pPr marL="914400" lvl="1" indent="-457200">
              <a:buClr>
                <a:srgbClr val="E46102"/>
              </a:buClr>
              <a:buFont typeface="Arial" panose="020B0604020202020204" pitchFamily="34" charset="0"/>
              <a:buChar char="•"/>
              <a:defRPr/>
            </a:pPr>
            <a:endParaRPr lang="en-US" sz="2800" dirty="0"/>
          </a:p>
          <a:p>
            <a:pPr marL="914400" lvl="1" indent="-457200">
              <a:buClr>
                <a:srgbClr val="E46102"/>
              </a:buClr>
              <a:buFont typeface="Arial" panose="020B0604020202020204" pitchFamily="34" charset="0"/>
              <a:buChar char="•"/>
              <a:defRPr/>
            </a:pPr>
            <a:r>
              <a:rPr lang="en-US" sz="2800" dirty="0" smtClean="0"/>
              <a:t>Current </a:t>
            </a:r>
            <a:r>
              <a:rPr lang="en-US" sz="2800" dirty="0"/>
              <a:t>SPA rep assignments can be found at:</a:t>
            </a:r>
          </a:p>
          <a:p>
            <a:pPr marL="1066784" lvl="3">
              <a:buClr>
                <a:srgbClr val="E46102"/>
              </a:buClr>
              <a:defRPr/>
            </a:pPr>
            <a:r>
              <a:rPr lang="en-US" dirty="0">
                <a:hlinkClick r:id="rId4"/>
              </a:rPr>
              <a:t>https://</a:t>
            </a:r>
            <a:r>
              <a:rPr lang="en-US" dirty="0" smtClean="0">
                <a:hlinkClick r:id="rId4"/>
              </a:rPr>
              <a:t>www.rit.edu/controller/about-us</a:t>
            </a:r>
            <a:endParaRPr lang="en-US" dirty="0" smtClean="0"/>
          </a:p>
          <a:p>
            <a:pPr marL="1066784" lvl="3">
              <a:buClr>
                <a:srgbClr val="E46102"/>
              </a:buClr>
              <a:defRPr/>
            </a:pPr>
            <a:endParaRPr lang="en-US" dirty="0"/>
          </a:p>
          <a:p>
            <a:pPr marL="457200" lvl="1">
              <a:buClr>
                <a:srgbClr val="E46102"/>
              </a:buClr>
              <a:buFont typeface="Arial" panose="020B0604020202020204" pitchFamily="34" charset="0"/>
              <a:buChar char="•"/>
              <a:defRPr/>
            </a:pPr>
            <a:endParaRPr lang="en-US" sz="2800" dirty="0"/>
          </a:p>
        </p:txBody>
      </p:sp>
      <p:sp>
        <p:nvSpPr>
          <p:cNvPr id="7" name="Rectangle 6"/>
          <p:cNvSpPr/>
          <p:nvPr/>
        </p:nvSpPr>
        <p:spPr>
          <a:xfrm>
            <a:off x="640860" y="4044421"/>
            <a:ext cx="10910279" cy="1200329"/>
          </a:xfrm>
          <a:prstGeom prst="rect">
            <a:avLst/>
          </a:prstGeom>
        </p:spPr>
        <p:txBody>
          <a:bodyPr wrap="square">
            <a:spAutoFit/>
          </a:bodyPr>
          <a:lstStyle/>
          <a:p>
            <a:pPr marL="0" lvl="1" indent="-152385">
              <a:defRPr/>
            </a:pPr>
            <a:r>
              <a:rPr lang="en-US" dirty="0"/>
              <a:t>This presentation, as well as additional resources are available on the RIT summer salary website:</a:t>
            </a:r>
          </a:p>
          <a:p>
            <a:pPr marL="457200" lvl="2" indent="0">
              <a:spcAft>
                <a:spcPts val="0"/>
              </a:spcAft>
              <a:buNone/>
              <a:defRPr/>
            </a:pPr>
            <a:r>
              <a:rPr lang="en-US" dirty="0"/>
              <a:t>	</a:t>
            </a:r>
            <a:r>
              <a:rPr lang="en-US" dirty="0">
                <a:hlinkClick r:id="rId5"/>
              </a:rPr>
              <a:t>https://www.rit.edu/fa/controller/sponsored/summersalaries.html</a:t>
            </a:r>
            <a:endParaRPr lang="en-US" dirty="0"/>
          </a:p>
        </p:txBody>
      </p:sp>
    </p:spTree>
    <p:extLst>
      <p:ext uri="{BB962C8B-B14F-4D97-AF65-F5344CB8AC3E}">
        <p14:creationId xmlns:p14="http://schemas.microsoft.com/office/powerpoint/2010/main" val="8764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A244BA6-2A90-6B4D-B7CD-EC7A518870A5}"/>
              </a:ext>
            </a:extLst>
          </p:cNvPr>
          <p:cNvSpPr>
            <a:spLocks noGrp="1"/>
          </p:cNvSpPr>
          <p:nvPr>
            <p:ph type="body" sz="quarter" idx="12"/>
          </p:nvPr>
        </p:nvSpPr>
        <p:spPr>
          <a:xfrm>
            <a:off x="4151935" y="1006765"/>
            <a:ext cx="7533337" cy="3581950"/>
          </a:xfrm>
        </p:spPr>
        <p:txBody>
          <a:bodyPr/>
          <a:lstStyle/>
          <a:p>
            <a:pPr>
              <a:buFont typeface="Wingdings" panose="05000000000000000000" pitchFamily="2" charset="2"/>
              <a:buChar char="Ø"/>
            </a:pPr>
            <a:r>
              <a:rPr lang="en-US" sz="2800" dirty="0"/>
              <a:t>What is Summer Salary?</a:t>
            </a:r>
          </a:p>
          <a:p>
            <a:pPr>
              <a:buFont typeface="Wingdings" panose="05000000000000000000" pitchFamily="2" charset="2"/>
              <a:buChar char="Ø"/>
            </a:pPr>
            <a:r>
              <a:rPr lang="en-US" sz="2800" dirty="0"/>
              <a:t>Key Considerations for planning</a:t>
            </a:r>
          </a:p>
          <a:p>
            <a:pPr>
              <a:buFont typeface="Wingdings" panose="05000000000000000000" pitchFamily="2" charset="2"/>
              <a:buChar char="Ø"/>
            </a:pPr>
            <a:r>
              <a:rPr lang="en-US" sz="2800" dirty="0"/>
              <a:t>Completing the Summer Salary EAF Worksheet</a:t>
            </a:r>
          </a:p>
          <a:p>
            <a:pPr>
              <a:buFont typeface="Wingdings" panose="05000000000000000000" pitchFamily="2" charset="2"/>
              <a:buChar char="Ø"/>
            </a:pPr>
            <a:r>
              <a:rPr lang="en-US" sz="2800" dirty="0"/>
              <a:t>Processing Summer Salary Payments Online</a:t>
            </a:r>
          </a:p>
          <a:p>
            <a:pPr>
              <a:buFont typeface="Wingdings" panose="05000000000000000000" pitchFamily="2" charset="2"/>
              <a:buChar char="Ø"/>
            </a:pPr>
            <a:r>
              <a:rPr lang="en-US" sz="2800" dirty="0"/>
              <a:t>Questions</a:t>
            </a:r>
          </a:p>
          <a:p>
            <a:endParaRPr lang="en-US" dirty="0"/>
          </a:p>
        </p:txBody>
      </p:sp>
      <p:sp>
        <p:nvSpPr>
          <p:cNvPr id="13" name="Text Placeholder 12">
            <a:extLst>
              <a:ext uri="{FF2B5EF4-FFF2-40B4-BE49-F238E27FC236}">
                <a16:creationId xmlns:a16="http://schemas.microsoft.com/office/drawing/2014/main" id="{2C863F90-4E69-FF40-85D6-A84BB569125A}"/>
              </a:ext>
            </a:extLst>
          </p:cNvPr>
          <p:cNvSpPr>
            <a:spLocks noGrp="1"/>
          </p:cNvSpPr>
          <p:nvPr>
            <p:ph type="body" sz="quarter" idx="13"/>
          </p:nvPr>
        </p:nvSpPr>
        <p:spPr/>
        <p:txBody>
          <a:bodyPr/>
          <a:lstStyle/>
          <a:p>
            <a:endParaRPr lang="en-US"/>
          </a:p>
        </p:txBody>
      </p:sp>
      <p:sp>
        <p:nvSpPr>
          <p:cNvPr id="10" name="Title 9">
            <a:extLst>
              <a:ext uri="{FF2B5EF4-FFF2-40B4-BE49-F238E27FC236}">
                <a16:creationId xmlns:a16="http://schemas.microsoft.com/office/drawing/2014/main" id="{F0051969-5D3F-824B-BE5F-8BCAA27C00DE}"/>
              </a:ext>
            </a:extLst>
          </p:cNvPr>
          <p:cNvSpPr>
            <a:spLocks noGrp="1"/>
          </p:cNvSpPr>
          <p:nvPr>
            <p:ph type="title"/>
          </p:nvPr>
        </p:nvSpPr>
        <p:spPr>
          <a:xfrm>
            <a:off x="272085" y="1006766"/>
            <a:ext cx="3607765" cy="4503232"/>
          </a:xfrm>
        </p:spPr>
        <p:txBody>
          <a:bodyPr/>
          <a:lstStyle/>
          <a:p>
            <a:r>
              <a:rPr lang="en-US" dirty="0"/>
              <a:t>Today’s Agenda</a:t>
            </a:r>
          </a:p>
        </p:txBody>
      </p:sp>
    </p:spTree>
    <p:extLst>
      <p:ext uri="{BB962C8B-B14F-4D97-AF65-F5344CB8AC3E}">
        <p14:creationId xmlns:p14="http://schemas.microsoft.com/office/powerpoint/2010/main" val="266035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pPr>
              <a:buSzPct val="75000"/>
              <a:buFont typeface="Wingdings" panose="05000000000000000000" pitchFamily="2" charset="2"/>
              <a:buChar char="v"/>
            </a:pPr>
            <a:r>
              <a:rPr lang="en-US" dirty="0"/>
              <a:t>Any compensation paid during the summer period to a faculty member in excess of their academic year (AY) salary.</a:t>
            </a:r>
          </a:p>
          <a:p>
            <a:pPr lvl="1"/>
            <a:r>
              <a:rPr lang="en-US" sz="2800" dirty="0"/>
              <a:t>Summer service period: period outside of the institutional base </a:t>
            </a:r>
            <a:r>
              <a:rPr lang="en-US" sz="2800" dirty="0" smtClean="0"/>
              <a:t>salary(IBS) of </a:t>
            </a:r>
            <a:r>
              <a:rPr lang="en-US" sz="2800" dirty="0"/>
              <a:t>the academic appointment</a:t>
            </a:r>
          </a:p>
          <a:p>
            <a:pPr lvl="1"/>
            <a:r>
              <a:rPr lang="en-US" sz="2800" dirty="0" smtClean="0"/>
              <a:t>May 16</a:t>
            </a:r>
            <a:r>
              <a:rPr lang="en-US" sz="2800" baseline="30000" dirty="0" smtClean="0"/>
              <a:t>th</a:t>
            </a:r>
            <a:r>
              <a:rPr lang="en-US" sz="2800" dirty="0" smtClean="0"/>
              <a:t> </a:t>
            </a:r>
            <a:r>
              <a:rPr lang="en-US" sz="2800" dirty="0"/>
              <a:t>– August </a:t>
            </a:r>
            <a:r>
              <a:rPr lang="en-US" sz="2800" dirty="0" smtClean="0"/>
              <a:t>15</a:t>
            </a:r>
            <a:r>
              <a:rPr lang="en-US" sz="2800" baseline="30000" dirty="0" smtClean="0"/>
              <a:t>th</a:t>
            </a:r>
            <a:r>
              <a:rPr lang="en-US" sz="2800" dirty="0" smtClean="0"/>
              <a:t> </a:t>
            </a:r>
            <a:endParaRPr lang="en-US" sz="2800" dirty="0"/>
          </a:p>
          <a:p>
            <a:endParaRPr lang="en-US" dirty="0"/>
          </a:p>
          <a:p>
            <a:endParaRPr lang="en-US"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a:t>What is Summer Salary?</a:t>
            </a:r>
          </a:p>
        </p:txBody>
      </p:sp>
      <p:pic>
        <p:nvPicPr>
          <p:cNvPr id="5" name="Picture 4"/>
          <p:cNvPicPr>
            <a:picLocks noChangeAspect="1"/>
          </p:cNvPicPr>
          <p:nvPr/>
        </p:nvPicPr>
        <p:blipFill>
          <a:blip r:embed="rId3"/>
          <a:stretch>
            <a:fillRect/>
          </a:stretch>
        </p:blipFill>
        <p:spPr>
          <a:xfrm>
            <a:off x="9641206" y="3886305"/>
            <a:ext cx="1414722" cy="1555454"/>
          </a:xfrm>
          <a:prstGeom prst="rect">
            <a:avLst/>
          </a:prstGeom>
        </p:spPr>
      </p:pic>
    </p:spTree>
    <p:extLst>
      <p:ext uri="{BB962C8B-B14F-4D97-AF65-F5344CB8AC3E}">
        <p14:creationId xmlns:p14="http://schemas.microsoft.com/office/powerpoint/2010/main" val="3137655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609BD5B-C6DA-4F46-B819-9586BD335935}"/>
              </a:ext>
            </a:extLst>
          </p:cNvPr>
          <p:cNvSpPr>
            <a:spLocks noGrp="1"/>
          </p:cNvSpPr>
          <p:nvPr>
            <p:ph type="body" sz="quarter" idx="13"/>
          </p:nvPr>
        </p:nvSpPr>
        <p:spPr/>
        <p:txBody>
          <a:bodyPr/>
          <a:lstStyle/>
          <a:p>
            <a:endParaRPr lang="en-US"/>
          </a:p>
        </p:txBody>
      </p:sp>
      <p:pic>
        <p:nvPicPr>
          <p:cNvPr id="2" name="Content Placeholder 1"/>
          <p:cNvPicPr>
            <a:picLocks noGrp="1" noChangeAspect="1"/>
          </p:cNvPicPr>
          <p:nvPr>
            <p:ph sz="quarter" idx="16"/>
          </p:nvPr>
        </p:nvPicPr>
        <p:blipFill>
          <a:blip r:embed="rId3"/>
          <a:stretch>
            <a:fillRect/>
          </a:stretch>
        </p:blipFill>
        <p:spPr>
          <a:xfrm>
            <a:off x="2216728" y="1370638"/>
            <a:ext cx="7763163" cy="3976527"/>
          </a:xfrm>
          <a:prstGeom prst="rect">
            <a:avLst/>
          </a:prstGeom>
        </p:spPr>
      </p:pic>
      <p:sp>
        <p:nvSpPr>
          <p:cNvPr id="3" name="Rectangle 2"/>
          <p:cNvSpPr/>
          <p:nvPr/>
        </p:nvSpPr>
        <p:spPr>
          <a:xfrm>
            <a:off x="1380510" y="539216"/>
            <a:ext cx="9430980" cy="707886"/>
          </a:xfrm>
          <a:prstGeom prst="rect">
            <a:avLst/>
          </a:prstGeom>
        </p:spPr>
        <p:txBody>
          <a:bodyPr wrap="none">
            <a:spAutoFit/>
          </a:bodyPr>
          <a:lstStyle/>
          <a:p>
            <a:r>
              <a:rPr lang="en-US" sz="4000" b="1" dirty="0">
                <a:solidFill>
                  <a:schemeClr val="tx1">
                    <a:lumMod val="95000"/>
                    <a:lumOff val="5000"/>
                  </a:schemeClr>
                </a:solidFill>
                <a:latin typeface="+mj-lt"/>
                <a:ea typeface="+mj-ea"/>
                <a:cs typeface="+mj-cs"/>
              </a:rPr>
              <a:t>Max. Summer Salary per Appointment</a:t>
            </a:r>
          </a:p>
        </p:txBody>
      </p:sp>
    </p:spTree>
    <p:extLst>
      <p:ext uri="{BB962C8B-B14F-4D97-AF65-F5344CB8AC3E}">
        <p14:creationId xmlns:p14="http://schemas.microsoft.com/office/powerpoint/2010/main" val="227042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6" name="Text Placeholder 5"/>
          <p:cNvSpPr>
            <a:spLocks noGrp="1"/>
          </p:cNvSpPr>
          <p:nvPr>
            <p:ph type="body" sz="quarter" idx="15"/>
          </p:nvPr>
        </p:nvSpPr>
        <p:spPr/>
        <p:txBody>
          <a:bodyPr/>
          <a:lstStyle/>
          <a:p>
            <a:pPr marL="38108" indent="-342900">
              <a:buClr>
                <a:srgbClr val="EF6F2A"/>
              </a:buClr>
              <a:buFont typeface="Wingdings" panose="05000000000000000000" pitchFamily="2" charset="2"/>
              <a:buChar char="Ø"/>
            </a:pPr>
            <a:r>
              <a:rPr lang="en-US" dirty="0"/>
              <a:t>Requirements if over 90% on sponsored projects:</a:t>
            </a:r>
          </a:p>
          <a:p>
            <a:pPr marL="647693" lvl="1" indent="-342900">
              <a:buFont typeface="Wingdings" panose="05000000000000000000" pitchFamily="2" charset="2"/>
              <a:buChar char="Ø"/>
            </a:pPr>
            <a:r>
              <a:rPr lang="en-US" sz="2000" dirty="0"/>
              <a:t>Approved by faculty member’s department chair, dean, VP of Research, and SPA Executive Director prior to effort being expended</a:t>
            </a:r>
          </a:p>
          <a:p>
            <a:pPr marL="647693" lvl="1" indent="-342900">
              <a:buFont typeface="Wingdings" panose="05000000000000000000" pitchFamily="2" charset="2"/>
              <a:buChar char="Ø"/>
            </a:pPr>
            <a:r>
              <a:rPr lang="en-US" sz="2000" dirty="0"/>
              <a:t>Include Plan of Work form </a:t>
            </a:r>
          </a:p>
        </p:txBody>
      </p:sp>
      <p:sp>
        <p:nvSpPr>
          <p:cNvPr id="4" name="Title 3"/>
          <p:cNvSpPr>
            <a:spLocks noGrp="1"/>
          </p:cNvSpPr>
          <p:nvPr>
            <p:ph type="title"/>
          </p:nvPr>
        </p:nvSpPr>
        <p:spPr/>
        <p:txBody>
          <a:bodyPr/>
          <a:lstStyle/>
          <a:p>
            <a:r>
              <a:rPr lang="en-US" sz="4000" dirty="0" smtClean="0">
                <a:solidFill>
                  <a:srgbClr val="E46102"/>
                </a:solidFill>
              </a:rPr>
              <a:t>Summer Salary on Sponsored Projects</a:t>
            </a:r>
            <a:br>
              <a:rPr lang="en-US" sz="4000" dirty="0" smtClean="0">
                <a:solidFill>
                  <a:srgbClr val="E46102"/>
                </a:solidFill>
              </a:rPr>
            </a:br>
            <a:endParaRPr lang="en-US" dirty="0"/>
          </a:p>
        </p:txBody>
      </p:sp>
    </p:spTree>
    <p:extLst>
      <p:ext uri="{BB962C8B-B14F-4D97-AF65-F5344CB8AC3E}">
        <p14:creationId xmlns:p14="http://schemas.microsoft.com/office/powerpoint/2010/main" val="358669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3308221" y="444504"/>
            <a:ext cx="5351390" cy="762000"/>
          </a:xfrm>
        </p:spPr>
        <p:txBody>
          <a:bodyPr/>
          <a:lstStyle/>
          <a:p>
            <a:r>
              <a:rPr lang="en-US" sz="4000" dirty="0" smtClean="0"/>
              <a:t>Plan of Work Form</a:t>
            </a:r>
            <a:endParaRPr lang="en-US" sz="4000" dirty="0"/>
          </a:p>
        </p:txBody>
      </p:sp>
      <p:sp>
        <p:nvSpPr>
          <p:cNvPr id="9" name="Rectangle 8"/>
          <p:cNvSpPr/>
          <p:nvPr/>
        </p:nvSpPr>
        <p:spPr>
          <a:xfrm>
            <a:off x="5844067" y="1836104"/>
            <a:ext cx="6184725" cy="461665"/>
          </a:xfrm>
          <a:prstGeom prst="rect">
            <a:avLst/>
          </a:prstGeom>
        </p:spPr>
        <p:txBody>
          <a:bodyPr wrap="square">
            <a:spAutoFit/>
          </a:bodyPr>
          <a:lstStyle/>
          <a:p>
            <a:r>
              <a:rPr lang="en-US" dirty="0" smtClean="0"/>
              <a:t>Available </a:t>
            </a:r>
            <a:r>
              <a:rPr lang="en-US" dirty="0"/>
              <a:t>Online:</a:t>
            </a:r>
          </a:p>
        </p:txBody>
      </p:sp>
      <p:sp>
        <p:nvSpPr>
          <p:cNvPr id="5" name="Rectangle 4"/>
          <p:cNvSpPr/>
          <p:nvPr/>
        </p:nvSpPr>
        <p:spPr>
          <a:xfrm>
            <a:off x="6466919" y="2349416"/>
            <a:ext cx="6096000" cy="830997"/>
          </a:xfrm>
          <a:prstGeom prst="rect">
            <a:avLst/>
          </a:prstGeom>
        </p:spPr>
        <p:txBody>
          <a:bodyPr>
            <a:spAutoFit/>
          </a:bodyPr>
          <a:lstStyle/>
          <a:p>
            <a:r>
              <a:rPr lang="en-US" dirty="0" err="1" smtClean="0">
                <a:hlinkClick r:id="rId3"/>
              </a:rPr>
              <a:t>Plan_of_work_form</a:t>
            </a:r>
            <a:endParaRPr lang="en-US" dirty="0" smtClean="0"/>
          </a:p>
          <a:p>
            <a:endParaRPr lang="en-US" dirty="0"/>
          </a:p>
        </p:txBody>
      </p:sp>
      <p:pic>
        <p:nvPicPr>
          <p:cNvPr id="4" name="Picture 3"/>
          <p:cNvPicPr>
            <a:picLocks noChangeAspect="1"/>
          </p:cNvPicPr>
          <p:nvPr/>
        </p:nvPicPr>
        <p:blipFill>
          <a:blip r:embed="rId4"/>
          <a:stretch>
            <a:fillRect/>
          </a:stretch>
        </p:blipFill>
        <p:spPr>
          <a:xfrm>
            <a:off x="494467" y="1027793"/>
            <a:ext cx="5422291" cy="4662719"/>
          </a:xfrm>
          <a:prstGeom prst="rect">
            <a:avLst/>
          </a:prstGeom>
        </p:spPr>
      </p:pic>
    </p:spTree>
    <p:extLst>
      <p:ext uri="{BB962C8B-B14F-4D97-AF65-F5344CB8AC3E}">
        <p14:creationId xmlns:p14="http://schemas.microsoft.com/office/powerpoint/2010/main" val="3400050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B37E28-C696-F34C-B4AF-AA1654676A2E}"/>
              </a:ext>
            </a:extLst>
          </p:cNvPr>
          <p:cNvSpPr>
            <a:spLocks noGrp="1"/>
          </p:cNvSpPr>
          <p:nvPr>
            <p:ph type="body" sz="quarter" idx="13"/>
          </p:nvPr>
        </p:nvSpPr>
        <p:spPr/>
        <p:txBody>
          <a:bodyPr/>
          <a:lstStyle/>
          <a:p>
            <a:endParaRPr lang="en-US" dirty="0"/>
          </a:p>
        </p:txBody>
      </p:sp>
      <p:sp>
        <p:nvSpPr>
          <p:cNvPr id="6" name="Title 5">
            <a:extLst>
              <a:ext uri="{FF2B5EF4-FFF2-40B4-BE49-F238E27FC236}">
                <a16:creationId xmlns:a16="http://schemas.microsoft.com/office/drawing/2014/main" id="{F4B51C61-7EDD-BF47-86BF-D80B35640114}"/>
              </a:ext>
            </a:extLst>
          </p:cNvPr>
          <p:cNvSpPr>
            <a:spLocks noGrp="1"/>
          </p:cNvSpPr>
          <p:nvPr>
            <p:ph type="title"/>
          </p:nvPr>
        </p:nvSpPr>
        <p:spPr>
          <a:xfrm>
            <a:off x="253383" y="707620"/>
            <a:ext cx="11445635" cy="803182"/>
          </a:xfrm>
        </p:spPr>
        <p:txBody>
          <a:bodyPr/>
          <a:lstStyle/>
          <a:p>
            <a:pPr algn="ctr"/>
            <a:r>
              <a:rPr lang="en-US" sz="3200" dirty="0" smtClean="0"/>
              <a:t>2025 </a:t>
            </a:r>
            <a:r>
              <a:rPr lang="en-US" sz="3200" dirty="0"/>
              <a:t>Pay Dates &amp; Approval </a:t>
            </a:r>
            <a:r>
              <a:rPr lang="en-US" sz="3200" dirty="0" smtClean="0"/>
              <a:t>Deadlines</a:t>
            </a:r>
            <a:endParaRPr lang="en-US" sz="3200" dirty="0"/>
          </a:p>
        </p:txBody>
      </p:sp>
      <p:pic>
        <p:nvPicPr>
          <p:cNvPr id="3" name="Picture 2"/>
          <p:cNvPicPr>
            <a:picLocks noChangeAspect="1"/>
          </p:cNvPicPr>
          <p:nvPr/>
        </p:nvPicPr>
        <p:blipFill>
          <a:blip r:embed="rId3"/>
          <a:stretch>
            <a:fillRect/>
          </a:stretch>
        </p:blipFill>
        <p:spPr>
          <a:xfrm>
            <a:off x="1696064" y="1492658"/>
            <a:ext cx="8823173" cy="3739508"/>
          </a:xfrm>
          <a:prstGeom prst="rect">
            <a:avLst/>
          </a:prstGeom>
        </p:spPr>
      </p:pic>
    </p:spTree>
    <p:extLst>
      <p:ext uri="{BB962C8B-B14F-4D97-AF65-F5344CB8AC3E}">
        <p14:creationId xmlns:p14="http://schemas.microsoft.com/office/powerpoint/2010/main" val="59758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CF534B7-8DA6-C54E-9CDC-F6A6CEFA90AB}"/>
              </a:ext>
            </a:extLst>
          </p:cNvPr>
          <p:cNvSpPr>
            <a:spLocks noGrp="1"/>
          </p:cNvSpPr>
          <p:nvPr>
            <p:ph type="body" sz="quarter" idx="14"/>
          </p:nvPr>
        </p:nvSpPr>
        <p:spPr/>
        <p:txBody>
          <a:bodyPr/>
          <a:lstStyle/>
          <a:p>
            <a:endParaRPr lang="en-US" dirty="0"/>
          </a:p>
        </p:txBody>
      </p:sp>
      <p:sp>
        <p:nvSpPr>
          <p:cNvPr id="6" name="Title 5">
            <a:extLst>
              <a:ext uri="{FF2B5EF4-FFF2-40B4-BE49-F238E27FC236}">
                <a16:creationId xmlns:a16="http://schemas.microsoft.com/office/drawing/2014/main" id="{4D096C34-7A9C-ED45-912C-E671CAA73C29}"/>
              </a:ext>
            </a:extLst>
          </p:cNvPr>
          <p:cNvSpPr>
            <a:spLocks noGrp="1"/>
          </p:cNvSpPr>
          <p:nvPr>
            <p:ph type="title"/>
          </p:nvPr>
        </p:nvSpPr>
        <p:spPr>
          <a:xfrm>
            <a:off x="198194" y="748184"/>
            <a:ext cx="11589952" cy="1524000"/>
          </a:xfrm>
        </p:spPr>
        <p:txBody>
          <a:bodyPr/>
          <a:lstStyle/>
          <a:p>
            <a:r>
              <a:rPr lang="en-US" sz="4000" dirty="0"/>
              <a:t>Key Considerations</a:t>
            </a:r>
          </a:p>
        </p:txBody>
      </p:sp>
      <p:sp>
        <p:nvSpPr>
          <p:cNvPr id="3" name="Rectangle 2"/>
          <p:cNvSpPr/>
          <p:nvPr/>
        </p:nvSpPr>
        <p:spPr>
          <a:xfrm>
            <a:off x="265351" y="1387595"/>
            <a:ext cx="11455637" cy="4124206"/>
          </a:xfrm>
          <a:prstGeom prst="rect">
            <a:avLst/>
          </a:prstGeom>
        </p:spPr>
        <p:txBody>
          <a:bodyPr wrap="square">
            <a:spAutoFit/>
          </a:bodyPr>
          <a:lstStyle/>
          <a:p>
            <a:r>
              <a:rPr lang="en-US" dirty="0"/>
              <a:t>Summer salary charged to a sponsored project must be for activities related to that award</a:t>
            </a:r>
          </a:p>
          <a:p>
            <a:pPr lvl="1"/>
            <a:r>
              <a:rPr lang="en-US" sz="2000" b="1" dirty="0"/>
              <a:t>Unallowable</a:t>
            </a:r>
            <a:r>
              <a:rPr lang="en-US" sz="2000" dirty="0"/>
              <a:t> activities include:</a:t>
            </a:r>
          </a:p>
          <a:p>
            <a:pPr lvl="2"/>
            <a:r>
              <a:rPr lang="en-US" sz="1800" dirty="0"/>
              <a:t>Preparing/submitting competitive proposals</a:t>
            </a:r>
          </a:p>
          <a:p>
            <a:pPr lvl="2"/>
            <a:r>
              <a:rPr lang="en-US" sz="1800" dirty="0"/>
              <a:t>Non-sponsor related research</a:t>
            </a:r>
          </a:p>
          <a:p>
            <a:pPr lvl="2"/>
            <a:r>
              <a:rPr lang="en-US" sz="1800" dirty="0"/>
              <a:t>Vacation</a:t>
            </a:r>
          </a:p>
          <a:p>
            <a:pPr lvl="2"/>
            <a:r>
              <a:rPr lang="en-US" sz="1800" dirty="0"/>
              <a:t>Attending department/faculty meetings</a:t>
            </a:r>
          </a:p>
          <a:p>
            <a:pPr lvl="2"/>
            <a:r>
              <a:rPr lang="en-US" sz="1800" dirty="0"/>
              <a:t>Teaching and teaching preparation</a:t>
            </a:r>
          </a:p>
          <a:p>
            <a:pPr lvl="2"/>
            <a:r>
              <a:rPr lang="en-US" sz="1800" dirty="0"/>
              <a:t>Administrative work</a:t>
            </a:r>
          </a:p>
          <a:p>
            <a:pPr lvl="2">
              <a:buFont typeface="Wingdings" panose="05000000000000000000" pitchFamily="2" charset="2"/>
              <a:buChar char="Ø"/>
            </a:pPr>
            <a:r>
              <a:rPr lang="en-US" sz="1400" dirty="0"/>
              <a:t>Note: These activities can be supported by internal funding sources</a:t>
            </a:r>
          </a:p>
          <a:p>
            <a:r>
              <a:rPr lang="en-US" dirty="0"/>
              <a:t>The faculty member’s home department should coordinate summer salary, using the Excel EAF worksheet to show all funding sources (ie, sponsored proj, discretionary, gift accounts)</a:t>
            </a:r>
          </a:p>
        </p:txBody>
      </p:sp>
      <p:pic>
        <p:nvPicPr>
          <p:cNvPr id="8" name="Picture 7"/>
          <p:cNvPicPr>
            <a:picLocks noChangeAspect="1"/>
          </p:cNvPicPr>
          <p:nvPr/>
        </p:nvPicPr>
        <p:blipFill>
          <a:blip r:embed="rId3"/>
          <a:stretch>
            <a:fillRect/>
          </a:stretch>
        </p:blipFill>
        <p:spPr>
          <a:xfrm>
            <a:off x="8149483" y="1993631"/>
            <a:ext cx="2038225" cy="2242048"/>
          </a:xfrm>
          <a:prstGeom prst="rect">
            <a:avLst/>
          </a:prstGeom>
        </p:spPr>
      </p:pic>
    </p:spTree>
    <p:extLst>
      <p:ext uri="{BB962C8B-B14F-4D97-AF65-F5344CB8AC3E}">
        <p14:creationId xmlns:p14="http://schemas.microsoft.com/office/powerpoint/2010/main" val="84965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title"/>
          </p:nvPr>
        </p:nvSpPr>
        <p:spPr>
          <a:xfrm>
            <a:off x="301024" y="653471"/>
            <a:ext cx="11589952" cy="842820"/>
          </a:xfrm>
        </p:spPr>
        <p:txBody>
          <a:bodyPr/>
          <a:lstStyle/>
          <a:p>
            <a:r>
              <a:rPr lang="en-US" sz="4000" dirty="0"/>
              <a:t>Key Considerations </a:t>
            </a:r>
            <a:r>
              <a:rPr lang="en-US" sz="2000" dirty="0"/>
              <a:t>cont’d</a:t>
            </a:r>
            <a:endParaRPr lang="en-US" sz="4000" dirty="0"/>
          </a:p>
        </p:txBody>
      </p:sp>
      <p:sp>
        <p:nvSpPr>
          <p:cNvPr id="4" name="Rectangle 3"/>
          <p:cNvSpPr/>
          <p:nvPr/>
        </p:nvSpPr>
        <p:spPr>
          <a:xfrm>
            <a:off x="301024" y="1306467"/>
            <a:ext cx="11429158" cy="4401205"/>
          </a:xfrm>
          <a:prstGeom prst="rect">
            <a:avLst/>
          </a:prstGeom>
        </p:spPr>
        <p:txBody>
          <a:bodyPr wrap="square">
            <a:spAutoFit/>
          </a:bodyPr>
          <a:lstStyle/>
          <a:p>
            <a:pPr>
              <a:buClr>
                <a:srgbClr val="E46102"/>
              </a:buClr>
            </a:pPr>
            <a:r>
              <a:rPr lang="en-US" sz="2000" dirty="0"/>
              <a:t>NSF “2-Month Rule” formally known as 2/9ths Rule</a:t>
            </a:r>
          </a:p>
          <a:p>
            <a:pPr marL="952485" lvl="1" indent="-342900">
              <a:buClr>
                <a:srgbClr val="E46102"/>
              </a:buClr>
              <a:buFont typeface="Arial" panose="020B0604020202020204" pitchFamily="34" charset="0"/>
              <a:buChar char="•"/>
            </a:pPr>
            <a:r>
              <a:rPr lang="en-US" sz="2000" dirty="0"/>
              <a:t>NSF maximum summer effort is 22.22% (2 months/9 months)</a:t>
            </a:r>
          </a:p>
          <a:p>
            <a:pPr marL="1562070" lvl="2" indent="-342900">
              <a:buClr>
                <a:srgbClr val="E46102"/>
              </a:buClr>
              <a:buFont typeface="Arial" panose="020B0604020202020204" pitchFamily="34" charset="0"/>
              <a:buChar char="•"/>
            </a:pPr>
            <a:r>
              <a:rPr lang="en-US" sz="2000" dirty="0"/>
              <a:t>This limit is for combined summer and academic year salary received from all NSF-funded agreements</a:t>
            </a:r>
          </a:p>
          <a:p>
            <a:pPr marL="1562070" lvl="2" indent="-342900">
              <a:buClr>
                <a:srgbClr val="E46102"/>
              </a:buClr>
              <a:buFont typeface="Arial" panose="020B0604020202020204" pitchFamily="34" charset="0"/>
              <a:buChar char="•"/>
            </a:pPr>
            <a:r>
              <a:rPr lang="en-US" sz="2000" dirty="0"/>
              <a:t>Exceptions where NSF has approved higher proportions in the award doc</a:t>
            </a:r>
          </a:p>
          <a:p>
            <a:pPr>
              <a:buClr>
                <a:srgbClr val="E46102"/>
              </a:buClr>
            </a:pPr>
            <a:r>
              <a:rPr lang="en-US" sz="2000" dirty="0"/>
              <a:t>Must be paid as a % of Effort</a:t>
            </a:r>
          </a:p>
          <a:p>
            <a:pPr marL="952485" lvl="1" indent="-342900">
              <a:buClr>
                <a:srgbClr val="E46102"/>
              </a:buClr>
              <a:buFont typeface="Arial" panose="020B0604020202020204" pitchFamily="34" charset="0"/>
              <a:buChar char="•"/>
            </a:pPr>
            <a:r>
              <a:rPr lang="en-US" sz="2000" dirty="0"/>
              <a:t>Flat rate payments are unallowable </a:t>
            </a:r>
          </a:p>
          <a:p>
            <a:pPr marL="952485" lvl="1" indent="-342900">
              <a:buClr>
                <a:srgbClr val="E46102"/>
              </a:buClr>
              <a:buFont typeface="Arial" panose="020B0604020202020204" pitchFamily="34" charset="0"/>
              <a:buChar char="•"/>
            </a:pPr>
            <a:r>
              <a:rPr lang="en-US" sz="2000" dirty="0" smtClean="0"/>
              <a:t>Faculty </a:t>
            </a:r>
            <a:r>
              <a:rPr lang="en-US" sz="2000" dirty="0"/>
              <a:t>working partial summer will be paid during each pay period over the time span actually worked (not averaged over the full </a:t>
            </a:r>
            <a:r>
              <a:rPr lang="en-US" sz="2000" dirty="0" smtClean="0"/>
              <a:t>summer)</a:t>
            </a:r>
          </a:p>
          <a:p>
            <a:pPr>
              <a:buClr>
                <a:srgbClr val="E46102"/>
              </a:buClr>
              <a:defRPr/>
            </a:pPr>
            <a:r>
              <a:rPr lang="en-US" sz="2000" dirty="0" smtClean="0"/>
              <a:t>Paper worksheets must be submitted via email (hreaf@rit.edu) for the following scenarios</a:t>
            </a:r>
          </a:p>
          <a:p>
            <a:pPr marL="952485" lvl="1" indent="-342900">
              <a:buClr>
                <a:srgbClr val="E46102"/>
              </a:buClr>
              <a:buFont typeface="Arial" panose="020B0604020202020204" pitchFamily="34" charset="0"/>
              <a:buChar char="•"/>
            </a:pPr>
            <a:r>
              <a:rPr lang="en-US" sz="2000" dirty="0" smtClean="0"/>
              <a:t>If a faculty member was on leave of absence or full-year sabbatical during the prior AY at a reduced salary</a:t>
            </a:r>
          </a:p>
          <a:p>
            <a:pPr marL="952485" lvl="1" indent="-342900">
              <a:buClr>
                <a:srgbClr val="E46102"/>
              </a:buClr>
              <a:buFont typeface="Arial" panose="020B0604020202020204" pitchFamily="34" charset="0"/>
              <a:buChar char="•"/>
            </a:pPr>
            <a:r>
              <a:rPr lang="en-US" sz="2000" dirty="0" smtClean="0"/>
              <a:t>If </a:t>
            </a:r>
            <a:r>
              <a:rPr lang="en-US" sz="2000" dirty="0"/>
              <a:t>the number of accounts/payments exceeds </a:t>
            </a:r>
            <a:r>
              <a:rPr lang="en-US" sz="2000" b="1" u="sng" dirty="0"/>
              <a:t>10</a:t>
            </a:r>
            <a:r>
              <a:rPr lang="en-US" sz="2000" dirty="0"/>
              <a:t> at any point in time</a:t>
            </a:r>
          </a:p>
          <a:p>
            <a:pPr marL="952485" lvl="1" indent="-342900">
              <a:buClr>
                <a:srgbClr val="E46102"/>
              </a:buClr>
              <a:buFont typeface="Arial" panose="020B0604020202020204" pitchFamily="34" charset="0"/>
              <a:buChar char="•"/>
            </a:pPr>
            <a:endParaRPr lang="en-US" sz="2000" dirty="0"/>
          </a:p>
        </p:txBody>
      </p:sp>
    </p:spTree>
    <p:extLst>
      <p:ext uri="{BB962C8B-B14F-4D97-AF65-F5344CB8AC3E}">
        <p14:creationId xmlns:p14="http://schemas.microsoft.com/office/powerpoint/2010/main" val="1703160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IT">
  <a:themeElements>
    <a:clrScheme name="RIT">
      <a:dk1>
        <a:srgbClr val="000000"/>
      </a:dk1>
      <a:lt1>
        <a:srgbClr val="FFFFFF"/>
      </a:lt1>
      <a:dk2>
        <a:srgbClr val="6F706F"/>
      </a:dk2>
      <a:lt2>
        <a:srgbClr val="E7E6E6"/>
      </a:lt2>
      <a:accent1>
        <a:srgbClr val="F66900"/>
      </a:accent1>
      <a:accent2>
        <a:srgbClr val="F6BD00"/>
      </a:accent2>
      <a:accent3>
        <a:srgbClr val="C4D500"/>
      </a:accent3>
      <a:accent4>
        <a:srgbClr val="009CBD"/>
      </a:accent4>
      <a:accent5>
        <a:srgbClr val="7D54C7"/>
      </a:accent5>
      <a:accent6>
        <a:srgbClr val="70AD47"/>
      </a:accent6>
      <a:hlink>
        <a:srgbClr val="D64900"/>
      </a:hlink>
      <a:folHlink>
        <a:srgbClr val="7174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update2" id="{F20E58EF-FB97-5148-A8FD-B4FB6FCF6B8D}" vid="{10353D8B-A61E-094B-B01C-9091FA03E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Presentation6update2</Template>
  <TotalTime>16120</TotalTime>
  <Words>2966</Words>
  <Application>Microsoft Office PowerPoint</Application>
  <PresentationFormat>Widescreen</PresentationFormat>
  <Paragraphs>239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MS Gothic</vt:lpstr>
      <vt:lpstr>Arial</vt:lpstr>
      <vt:lpstr>Calibri</vt:lpstr>
      <vt:lpstr>Courier New</vt:lpstr>
      <vt:lpstr>Georgia</vt:lpstr>
      <vt:lpstr>System Font Regular</vt:lpstr>
      <vt:lpstr>Wingdings</vt:lpstr>
      <vt:lpstr>RIT</vt:lpstr>
      <vt:lpstr>Summer Salary</vt:lpstr>
      <vt:lpstr>Today’s Agenda</vt:lpstr>
      <vt:lpstr>What is Summer Salary?</vt:lpstr>
      <vt:lpstr>PowerPoint Presentation</vt:lpstr>
      <vt:lpstr>Summer Salary on Sponsored Projects </vt:lpstr>
      <vt:lpstr>Plan of Work Form</vt:lpstr>
      <vt:lpstr>2025 Pay Dates &amp; Approval Deadlines</vt:lpstr>
      <vt:lpstr>Key Considerations</vt:lpstr>
      <vt:lpstr>Key Considerations cont’d</vt:lpstr>
      <vt:lpstr>Worksheet/EAF</vt:lpstr>
      <vt:lpstr>Example #1:  9 month AY faculty; multiples sponsored projects; 5/16 – 8/15 </vt:lpstr>
      <vt:lpstr>Max. Summer Salary per Appointment</vt:lpstr>
      <vt:lpstr>Example #2:  9 month AY faculty; sponsored projects &amp; discretionary; 5/16 – 8/15</vt:lpstr>
      <vt:lpstr>Oracle Online Summer Salary Processing</vt:lpstr>
      <vt:lpstr>Oracle Online Summer Salary Processing</vt:lpstr>
      <vt:lpstr>Oracle Online Summer Salary Processing</vt:lpstr>
      <vt:lpstr>Oracle Online Summer Salary Processing</vt:lpstr>
      <vt:lpstr>Questions?</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Stroud</dc:creator>
  <cp:lastModifiedBy>Tracy Zoellick</cp:lastModifiedBy>
  <cp:revision>79</cp:revision>
  <cp:lastPrinted>2023-04-18T18:40:44Z</cp:lastPrinted>
  <dcterms:created xsi:type="dcterms:W3CDTF">2023-01-09T17:00:31Z</dcterms:created>
  <dcterms:modified xsi:type="dcterms:W3CDTF">2025-04-15T18:37:13Z</dcterms:modified>
</cp:coreProperties>
</file>