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66" r:id="rId5"/>
  </p:sldMasterIdLst>
  <p:notesMasterIdLst>
    <p:notesMasterId r:id="rId11"/>
  </p:notesMasterIdLst>
  <p:handoutMasterIdLst>
    <p:handoutMasterId r:id="rId12"/>
  </p:handoutMasterIdLst>
  <p:sldIdLst>
    <p:sldId id="291" r:id="rId6"/>
    <p:sldId id="293" r:id="rId7"/>
    <p:sldId id="294" r:id="rId8"/>
    <p:sldId id="290" r:id="rId9"/>
    <p:sldId id="297" r:id="rId10"/>
  </p:sldIdLst>
  <p:sldSz cx="12192000" cy="6858000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C0E3563-C2AF-044A-8D9B-13463D2643B3}">
          <p14:sldIdLst>
            <p14:sldId id="291"/>
            <p14:sldId id="293"/>
            <p14:sldId id="294"/>
            <p14:sldId id="29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A5"/>
    <a:srgbClr val="1046A8"/>
    <a:srgbClr val="E46102"/>
    <a:srgbClr val="EEEEEE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68644" autoAdjust="0"/>
  </p:normalViewPr>
  <p:slideViewPr>
    <p:cSldViewPr snapToGrid="0" snapToObjects="1">
      <p:cViewPr varScale="1">
        <p:scale>
          <a:sx n="76" d="100"/>
          <a:sy n="76" d="100"/>
        </p:scale>
        <p:origin x="1950" y="54"/>
      </p:cViewPr>
      <p:guideLst>
        <p:guide orient="horz" pos="2352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Diagonal Corner Rectangle 36">
            <a:extLst>
              <a:ext uri="{FF2B5EF4-FFF2-40B4-BE49-F238E27FC236}">
                <a16:creationId xmlns:a16="http://schemas.microsoft.com/office/drawing/2014/main" id="{AABD0E0A-B160-C549-A9A1-DFB649C19D94}"/>
              </a:ext>
            </a:extLst>
          </p:cNvPr>
          <p:cNvSpPr/>
          <p:nvPr userDrawn="1"/>
        </p:nvSpPr>
        <p:spPr>
          <a:xfrm>
            <a:off x="646544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nip Diagonal Corner Rectangle 37">
            <a:extLst>
              <a:ext uri="{FF2B5EF4-FFF2-40B4-BE49-F238E27FC236}">
                <a16:creationId xmlns:a16="http://schemas.microsoft.com/office/drawing/2014/main" id="{FBA94E64-7930-784D-8ED5-DF0E88297CCD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nip Diagonal Corner Rectangle 38">
            <a:extLst>
              <a:ext uri="{FF2B5EF4-FFF2-40B4-BE49-F238E27FC236}">
                <a16:creationId xmlns:a16="http://schemas.microsoft.com/office/drawing/2014/main" id="{9A9D578D-4E47-1242-BD09-860C6D50211A}"/>
              </a:ext>
            </a:extLst>
          </p:cNvPr>
          <p:cNvSpPr/>
          <p:nvPr userDrawn="1"/>
        </p:nvSpPr>
        <p:spPr>
          <a:xfrm>
            <a:off x="646686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290" y="1128111"/>
            <a:ext cx="9731533" cy="184665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18F89F88-3858-DB49-8BA1-DA14D76E25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4844" y="4307198"/>
            <a:ext cx="4496027" cy="30777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6F859F3-0826-6740-840B-5054672CA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4844" y="4818818"/>
            <a:ext cx="4496027" cy="33855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09" y="107800"/>
            <a:ext cx="152502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957" y="165377"/>
            <a:ext cx="1504614" cy="3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7" y="171272"/>
            <a:ext cx="1508760" cy="3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64579E1-A61A-2243-BC5A-8231C8F91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78" b="378"/>
          <a:stretch/>
        </p:blipFill>
        <p:spPr>
          <a:xfrm>
            <a:off x="0" y="11775"/>
            <a:ext cx="10363202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8318" y="436931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ctr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5722" y="145901"/>
            <a:ext cx="585080" cy="229944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8318" y="4880935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ctr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F887FA-537A-814D-A61F-4377E6C2A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317" y="1518023"/>
            <a:ext cx="7008005" cy="2713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82880" algn="l">
              <a:defRPr sz="55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41957" y="165377"/>
            <a:ext cx="1504614" cy="3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6F6FF8-B97A-8908-0138-A3E563D5E3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521" y="136591"/>
            <a:ext cx="1444306" cy="3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controller/procurement-card-schedu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d12.myworkday.com/rit/d/inst/21037$82/rel-task/2998$33471.html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rit.edu/sp?id=esc_sc_cat_item&amp;sys_id=3f1dd0320a0a0b99000a53f7604a2ef9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50A15-C717-65A7-D552-F7656C2B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6944C-BC77-C37C-5B9F-42EF6AB33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4CD12-AB9B-1931-7C2F-20E5999C1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Timing and Availability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DE20A-C9C7-DA41-3E7F-78E1F71168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Transactions posted in PNC -&gt; next day in Workday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625890-7165-3C53-FA39-79E496583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37947"/>
              </p:ext>
            </p:extLst>
          </p:nvPr>
        </p:nvGraphicFramePr>
        <p:xfrm>
          <a:off x="661159" y="2971800"/>
          <a:ext cx="1081180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050">
                  <a:extLst>
                    <a:ext uri="{9D8B030D-6E8A-4147-A177-3AD203B41FA5}">
                      <a16:colId xmlns:a16="http://schemas.microsoft.com/office/drawing/2014/main" val="3195413756"/>
                    </a:ext>
                  </a:extLst>
                </a:gridCol>
                <a:gridCol w="3362179">
                  <a:extLst>
                    <a:ext uri="{9D8B030D-6E8A-4147-A177-3AD203B41FA5}">
                      <a16:colId xmlns:a16="http://schemas.microsoft.com/office/drawing/2014/main" val="4164293772"/>
                    </a:ext>
                  </a:extLst>
                </a:gridCol>
                <a:gridCol w="4326574">
                  <a:extLst>
                    <a:ext uri="{9D8B030D-6E8A-4147-A177-3AD203B41FA5}">
                      <a16:colId xmlns:a16="http://schemas.microsoft.com/office/drawing/2014/main" val="3110080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Purchase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to PNC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Workday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</a:t>
                      </a:r>
                      <a:r>
                        <a:rPr lang="en-US" sz="1800" dirty="0"/>
                        <a:t>(</a:t>
                      </a:r>
                      <a:r>
                        <a:rPr lang="en-US" sz="1800" i="1" dirty="0"/>
                        <a:t>likely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</a:t>
                      </a:r>
                      <a:r>
                        <a:rPr lang="en-US" sz="1800" dirty="0"/>
                        <a:t>(</a:t>
                      </a:r>
                      <a:r>
                        <a:rPr lang="en-US" sz="1800" i="1" dirty="0"/>
                        <a:t>afternoon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3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1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4235A-0BCE-0CAF-F7BA-EB99DDF0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E6E1E-CBE5-7C2A-7052-52B53C6E8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FA9E5-BC03-AABC-C852-CFF1A1EE6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Approval Flow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6CF6C-606F-CDED-4785-273BA36E37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Cardholder </a:t>
            </a:r>
            <a:r>
              <a:rPr lang="en-US" b="0" i="1" dirty="0"/>
              <a:t>(if delegate submitted PCV)</a:t>
            </a:r>
            <a:endParaRPr lang="en-US" dirty="0"/>
          </a:p>
          <a:p>
            <a:r>
              <a:rPr lang="en-US" dirty="0"/>
              <a:t>Cost Center Financial Specialist </a:t>
            </a:r>
            <a:r>
              <a:rPr lang="en-US" b="0" i="1" dirty="0"/>
              <a:t>(if exists)</a:t>
            </a:r>
            <a:r>
              <a:rPr lang="en-US" dirty="0"/>
              <a:t> </a:t>
            </a:r>
          </a:p>
          <a:p>
            <a:r>
              <a:rPr lang="en-US" dirty="0"/>
              <a:t>Cardholder’s manager</a:t>
            </a:r>
          </a:p>
          <a:p>
            <a:r>
              <a:rPr lang="en-US" dirty="0"/>
              <a:t>Gift/Grant/Project Manager </a:t>
            </a:r>
            <a:r>
              <a:rPr lang="en-US" b="0" i="1" dirty="0"/>
              <a:t>(if applicable)</a:t>
            </a:r>
            <a:endParaRPr lang="en-US" dirty="0"/>
          </a:p>
          <a:p>
            <a:r>
              <a:rPr lang="en-US" dirty="0"/>
              <a:t>Cost Center Manager(s) </a:t>
            </a:r>
            <a:r>
              <a:rPr lang="en-US" b="0" i="1" dirty="0"/>
              <a:t>(if applicable)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0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CF79-40E3-9A94-A6AD-CC16CE8A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0369FF-DF3A-A51F-93C6-6C054CF30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2741-799C-4829-7D80-82A84DD6A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Process timing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AE884-804D-96E9-1F9E-4EB16F57B0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8:30am on Day 3 of month-end close </a:t>
            </a:r>
          </a:p>
          <a:p>
            <a:pPr lvl="1"/>
            <a:r>
              <a:rPr lang="en-US" dirty="0"/>
              <a:t>Based on BILL DATE of transaction</a:t>
            </a:r>
          </a:p>
          <a:p>
            <a:pPr marL="30479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https://www.rit.edu/controller/procurement-card-schedule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A18C5-008D-9F0E-0CE8-4CDFBF46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96F4C-AE2F-3A94-8D16-5FF8D9D40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30814-DCD1-7E59-A9E4-37744E1D2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Creating a Delegation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4AEF1-5EA5-B487-28E5-3E7225FD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63" y="1870736"/>
            <a:ext cx="11853905" cy="482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E068F-F3C7-5C7F-7BBF-D6D27AFDF34A}"/>
              </a:ext>
            </a:extLst>
          </p:cNvPr>
          <p:cNvSpPr txBox="1"/>
          <p:nvPr/>
        </p:nvSpPr>
        <p:spPr>
          <a:xfrm>
            <a:off x="7620237" y="1038495"/>
            <a:ext cx="42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hlinkClick r:id="rId3"/>
              </a:rPr>
              <a:t>Job Aid in Workday</a:t>
            </a:r>
            <a:endParaRPr lang="en-US" sz="2800" dirty="0"/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14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9345-2FB1-7A0F-9894-CCA1FAE2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3BA88-CB06-18FD-29C1-3DDCDC050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41BF6-013F-6963-DB76-F4AF6E655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Cardholder incorrect?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5AE28-88DC-1946-6BDC-F7AF7589B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If you cannot see your pcard transactions:</a:t>
            </a:r>
          </a:p>
          <a:p>
            <a:pPr lvl="1"/>
            <a:r>
              <a:rPr lang="en-US" dirty="0"/>
              <a:t>Submit a ticket through the RSC: </a:t>
            </a:r>
            <a:r>
              <a:rPr lang="en-US" dirty="0">
                <a:hlinkClick r:id="rId2"/>
              </a:rPr>
              <a:t>Report an Issue/Ask a Question</a:t>
            </a:r>
            <a:endParaRPr lang="en-US" sz="1800" b="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Include in the ticket: </a:t>
            </a:r>
          </a:p>
          <a:p>
            <a:pPr lvl="1"/>
            <a:r>
              <a:rPr lang="en-US" dirty="0"/>
              <a:t>Last 4 digits of card number</a:t>
            </a:r>
          </a:p>
          <a:p>
            <a:pPr lvl="1"/>
            <a:r>
              <a:rPr lang="en-US" dirty="0"/>
              <a:t>Embossed name on the card</a:t>
            </a:r>
          </a:p>
          <a:p>
            <a:pPr lvl="1"/>
            <a:r>
              <a:rPr lang="en-US" dirty="0"/>
              <a:t>Person wrongly assigned </a:t>
            </a:r>
            <a:r>
              <a:rPr lang="en-US" i="1" dirty="0"/>
              <a:t>(if known)</a:t>
            </a:r>
          </a:p>
        </p:txBody>
      </p:sp>
    </p:spTree>
    <p:extLst>
      <p:ext uri="{BB962C8B-B14F-4D97-AF65-F5344CB8AC3E}">
        <p14:creationId xmlns:p14="http://schemas.microsoft.com/office/powerpoint/2010/main" val="157186160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2A314569-43DA-E247-9553-C0E2DBE7A1D3}" vid="{85217AAE-E5CC-FD47-8317-76D2E8E07E33}"/>
    </a:ext>
  </a:extLst>
</a:theme>
</file>

<file path=ppt/theme/theme2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a" id="{CB868F83-5A3D-4947-B28C-FBC86B73F695}" vid="{E65DB045-CE09-0944-BC92-5F9095FCF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5D759D3C954488C3BFC3B9EFAFF2E" ma:contentTypeVersion="10" ma:contentTypeDescription="Create a new document." ma:contentTypeScope="" ma:versionID="e952f9ce5eb19b8a159c9bd359f99648">
  <xsd:schema xmlns:xsd="http://www.w3.org/2001/XMLSchema" xmlns:xs="http://www.w3.org/2001/XMLSchema" xmlns:p="http://schemas.microsoft.com/office/2006/metadata/properties" xmlns:ns2="f3091d77-09f2-4887-a394-35cdf0f0bb9f" xmlns:ns3="1339aeba-d353-44d4-a8ad-2ec230858b09" targetNamespace="http://schemas.microsoft.com/office/2006/metadata/properties" ma:root="true" ma:fieldsID="b60b9d55693411a4b99853555813fa90" ns2:_="" ns3:_="">
    <xsd:import namespace="f3091d77-09f2-4887-a394-35cdf0f0bb9f"/>
    <xsd:import namespace="1339aeba-d353-44d4-a8ad-2ec230858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91d77-09f2-4887-a394-35cdf0f0b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10e9d85-9fc8-4cf3-b11f-5ad6a616e7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aeba-d353-44d4-a8ad-2ec230858b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42fb93c-ed9a-44e2-9aa7-e9a6f01f5354}" ma:internalName="TaxCatchAll" ma:showField="CatchAllData" ma:web="1339aeba-d353-44d4-a8ad-2ec230858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91d77-09f2-4887-a394-35cdf0f0bb9f">
      <Terms xmlns="http://schemas.microsoft.com/office/infopath/2007/PartnerControls"/>
    </lcf76f155ced4ddcb4097134ff3c332f>
    <TaxCatchAll xmlns="1339aeba-d353-44d4-a8ad-2ec230858b09" xsi:nil="true"/>
  </documentManagement>
</p:properties>
</file>

<file path=customXml/itemProps1.xml><?xml version="1.0" encoding="utf-8"?>
<ds:datastoreItem xmlns:ds="http://schemas.openxmlformats.org/officeDocument/2006/customXml" ds:itemID="{2766F7D2-15F8-482A-BB9B-E9999F4834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52BB61-E06D-4EE9-8251-CE63C8196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91d77-09f2-4887-a394-35cdf0f0bb9f"/>
    <ds:schemaRef ds:uri="1339aeba-d353-44d4-a8ad-2ec230858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9543F8-4C3D-4928-9335-B07EE1D8AEB7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f3091d77-09f2-4887-a394-35cdf0f0bb9f"/>
    <ds:schemaRef ds:uri="http://schemas.openxmlformats.org/package/2006/metadata/core-properties"/>
    <ds:schemaRef ds:uri="1339aeba-d353-44d4-a8ad-2ec230858b09"/>
  </ds:schemaRefs>
</ds:datastoreItem>
</file>

<file path=docMetadata/LabelInfo.xml><?xml version="1.0" encoding="utf-8"?>
<clbl:labelList xmlns:clbl="http://schemas.microsoft.com/office/2020/mipLabelMetadata">
  <clbl:label id="{f9dd8f4f-3b8b-4768-aba7-bbd379e0736b}" enabled="0" method="" siteId="{f9dd8f4f-3b8b-4768-aba7-bbd379e07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Presentation6</Template>
  <TotalTime>2511</TotalTime>
  <Words>149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Guy</dc:creator>
  <cp:lastModifiedBy>Justin Ingerick</cp:lastModifiedBy>
  <cp:revision>118</cp:revision>
  <cp:lastPrinted>2024-01-18T13:28:43Z</cp:lastPrinted>
  <dcterms:created xsi:type="dcterms:W3CDTF">2022-02-09T21:23:01Z</dcterms:created>
  <dcterms:modified xsi:type="dcterms:W3CDTF">2026-02-04T21:06:37Z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0x010100FCF5D759D3C954488C3BFC3B9EFAFF2E</vt:lpwstr>
  </property>
  <property fmtid="{D5CDD505-2E9C-101B-9397-08002B2CF9AE}" pid="3" name="MediaServiceImageTags">
    <vt:lpwstr/>
  </property>
</Properties>
</file>