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4"/>
  </p:notesMasterIdLst>
  <p:sldIdLst>
    <p:sldId id="256" r:id="rId2"/>
    <p:sldId id="262" r:id="rId3"/>
    <p:sldId id="257" r:id="rId4"/>
    <p:sldId id="258" r:id="rId5"/>
    <p:sldId id="259" r:id="rId6"/>
    <p:sldId id="264" r:id="rId7"/>
    <p:sldId id="265" r:id="rId8"/>
    <p:sldId id="266" r:id="rId9"/>
    <p:sldId id="267" r:id="rId10"/>
    <p:sldId id="268" r:id="rId11"/>
    <p:sldId id="269" r:id="rId12"/>
    <p:sldId id="26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60"/>
  </p:normalViewPr>
  <p:slideViewPr>
    <p:cSldViewPr snapToGrid="0">
      <p:cViewPr varScale="1">
        <p:scale>
          <a:sx n="63" d="100"/>
          <a:sy n="63" d="100"/>
        </p:scale>
        <p:origin x="728" y="44"/>
      </p:cViewPr>
      <p:guideLst/>
    </p:cSldViewPr>
  </p:slideViewPr>
  <p:notesTextViewPr>
    <p:cViewPr>
      <p:scale>
        <a:sx n="1" d="1"/>
        <a:sy n="1" d="1"/>
      </p:scale>
      <p:origin x="0" y="0"/>
    </p:cViewPr>
  </p:notesTextViewPr>
  <p:notesViewPr>
    <p:cSldViewPr snapToGrid="0">
      <p:cViewPr varScale="1">
        <p:scale>
          <a:sx n="62" d="100"/>
          <a:sy n="62" d="100"/>
        </p:scale>
        <p:origin x="3226"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2DE45F-1419-408E-819B-CA25C840E917}" type="datetimeFigureOut">
              <a:rPr lang="en-US" smtClean="0"/>
              <a:t>2/22/2016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F8CC51-56E8-467E-B639-CA5CF1727219}" type="slidenum">
              <a:rPr lang="en-US" smtClean="0"/>
              <a:t>‹#›</a:t>
            </a:fld>
            <a:endParaRPr lang="en-US"/>
          </a:p>
        </p:txBody>
      </p:sp>
    </p:spTree>
    <p:extLst>
      <p:ext uri="{BB962C8B-B14F-4D97-AF65-F5344CB8AC3E}">
        <p14:creationId xmlns:p14="http://schemas.microsoft.com/office/powerpoint/2010/main" val="3656798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F8CC51-56E8-467E-B639-CA5CF1727219}" type="slidenum">
              <a:rPr lang="en-US" smtClean="0"/>
              <a:t>6</a:t>
            </a:fld>
            <a:endParaRPr lang="en-US"/>
          </a:p>
        </p:txBody>
      </p:sp>
    </p:spTree>
    <p:extLst>
      <p:ext uri="{BB962C8B-B14F-4D97-AF65-F5344CB8AC3E}">
        <p14:creationId xmlns:p14="http://schemas.microsoft.com/office/powerpoint/2010/main" val="1911392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F8CC51-56E8-467E-B639-CA5CF1727219}" type="slidenum">
              <a:rPr lang="en-US" smtClean="0"/>
              <a:t>7</a:t>
            </a:fld>
            <a:endParaRPr lang="en-US"/>
          </a:p>
        </p:txBody>
      </p:sp>
    </p:spTree>
    <p:extLst>
      <p:ext uri="{BB962C8B-B14F-4D97-AF65-F5344CB8AC3E}">
        <p14:creationId xmlns:p14="http://schemas.microsoft.com/office/powerpoint/2010/main" val="1062807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 a guide, not a guru.</a:t>
            </a:r>
            <a:endParaRPr lang="en-US" dirty="0"/>
          </a:p>
        </p:txBody>
      </p:sp>
      <p:sp>
        <p:nvSpPr>
          <p:cNvPr id="4" name="Slide Number Placeholder 3"/>
          <p:cNvSpPr>
            <a:spLocks noGrp="1"/>
          </p:cNvSpPr>
          <p:nvPr>
            <p:ph type="sldNum" sz="quarter" idx="10"/>
          </p:nvPr>
        </p:nvSpPr>
        <p:spPr/>
        <p:txBody>
          <a:bodyPr/>
          <a:lstStyle/>
          <a:p>
            <a:fld id="{DFF8CC51-56E8-467E-B639-CA5CF1727219}" type="slidenum">
              <a:rPr lang="en-US" smtClean="0"/>
              <a:t>8</a:t>
            </a:fld>
            <a:endParaRPr lang="en-US"/>
          </a:p>
        </p:txBody>
      </p:sp>
    </p:spTree>
    <p:extLst>
      <p:ext uri="{BB962C8B-B14F-4D97-AF65-F5344CB8AC3E}">
        <p14:creationId xmlns:p14="http://schemas.microsoft.com/office/powerpoint/2010/main" val="3242717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F8CC51-56E8-467E-B639-CA5CF1727219}" type="slidenum">
              <a:rPr lang="en-US" smtClean="0"/>
              <a:t>12</a:t>
            </a:fld>
            <a:endParaRPr lang="en-US"/>
          </a:p>
        </p:txBody>
      </p:sp>
    </p:spTree>
    <p:extLst>
      <p:ext uri="{BB962C8B-B14F-4D97-AF65-F5344CB8AC3E}">
        <p14:creationId xmlns:p14="http://schemas.microsoft.com/office/powerpoint/2010/main" val="11349538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FF26CB5C-F88D-4FC8-8E7B-17568890C35F}" type="datetime1">
              <a:rPr lang="en-US" smtClean="0"/>
              <a:t>2/22/2016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32A61C-3E9F-44F2-98AE-9B7B5ED61B8D}"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125430-5387-44C0-A6BA-E6407C55EDE5}"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8898A4-5C8A-4493-BA5F-23652D1E82E1}"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C2ABC8-CDEA-49C7-916E-A13771FF29AE}"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CE28340A-FDDF-40C0-9169-6A82F182A5D3}" type="datetime1">
              <a:rPr lang="en-US" smtClean="0"/>
              <a:t>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DC27FBB-E654-4E3E-995A-C734C1E606ED}" type="datetime1">
              <a:rPr lang="en-US" smtClean="0"/>
              <a:t>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62EDBE-4B8B-4A49-96BA-FEA8E63539D2}" type="datetime1">
              <a:rPr lang="en-US" smtClean="0"/>
              <a:t>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EF7F6F-778A-4E47-BDDB-E524A581DD5D}" type="datetime1">
              <a:rPr lang="en-US" smtClean="0"/>
              <a:t>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A8F94-BAEE-47CD-BF6F-2CFC35902981}" type="datetime1">
              <a:rPr lang="en-US" smtClean="0"/>
              <a:t>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F5E7D3-9DA6-4CCB-9684-4971E9333F7C}" type="datetime1">
              <a:rPr lang="en-US" smtClean="0"/>
              <a:t>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59D4CC-9A30-4245-A4C8-1331C73F8D19}"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8A7B3B-485A-4B8B-BA98-BC9B2C2691DF}" type="datetime1">
              <a:rPr lang="en-US" smtClean="0"/>
              <a:t>2/22/2016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44C05E-CC79-48E0-B438-F93DE8D81DFC}" type="datetime1">
              <a:rPr lang="en-US" smtClean="0"/>
              <a:t>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4E23F-9F3D-461E-A37C-E4B5A2230CBD}" type="datetime1">
              <a:rPr lang="en-US" smtClean="0"/>
              <a:t>2/22/2016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8AF141-594F-4BB9-9153-9711957C4615}"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981D34-F358-42BC-9607-E23CCFCC7059}" type="datetime1">
              <a:rPr lang="en-US" smtClean="0"/>
              <a:t>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12C4A62-74A3-44F5-BBD8-13FCECF34ABF}" type="datetime1">
              <a:rPr lang="en-US" smtClean="0"/>
              <a:t>2/22/2016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lwcem@rit.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4" y="704727"/>
            <a:ext cx="8791575" cy="982884"/>
          </a:xfrm>
        </p:spPr>
        <p:txBody>
          <a:bodyPr>
            <a:normAutofit/>
          </a:bodyPr>
          <a:lstStyle/>
          <a:p>
            <a:r>
              <a:rPr lang="en-US" dirty="0" smtClean="0"/>
              <a:t>“All the thinks you'll think’’</a:t>
            </a:r>
            <a:endParaRPr lang="en-US" dirty="0"/>
          </a:p>
        </p:txBody>
      </p:sp>
      <p:sp>
        <p:nvSpPr>
          <p:cNvPr id="3" name="Subtitle 2"/>
          <p:cNvSpPr>
            <a:spLocks noGrp="1"/>
          </p:cNvSpPr>
          <p:nvPr>
            <p:ph type="subTitle" idx="1"/>
          </p:nvPr>
        </p:nvSpPr>
        <p:spPr/>
        <p:txBody>
          <a:bodyPr>
            <a:noAutofit/>
          </a:bodyPr>
          <a:lstStyle/>
          <a:p>
            <a:r>
              <a:rPr lang="en-US" sz="2400" cap="none" dirty="0" smtClean="0">
                <a:latin typeface="+mj-lt"/>
              </a:rPr>
              <a:t>Dr. Jennifer L. Schneider</a:t>
            </a:r>
          </a:p>
          <a:p>
            <a:r>
              <a:rPr lang="en-US" sz="2400" cap="none" dirty="0" smtClean="0">
                <a:latin typeface="+mj-lt"/>
              </a:rPr>
              <a:t>Eugene H. </a:t>
            </a:r>
            <a:r>
              <a:rPr lang="en-US" sz="2400" cap="none" dirty="0" err="1" smtClean="0">
                <a:latin typeface="+mj-lt"/>
              </a:rPr>
              <a:t>Fram</a:t>
            </a:r>
            <a:r>
              <a:rPr lang="en-US" sz="2400" cap="none" dirty="0" smtClean="0">
                <a:latin typeface="+mj-lt"/>
              </a:rPr>
              <a:t> Chair for Applied Critical Thinking</a:t>
            </a:r>
          </a:p>
          <a:p>
            <a:r>
              <a:rPr lang="en-US" sz="2400" cap="none" dirty="0" smtClean="0">
                <a:latin typeface="+mj-lt"/>
              </a:rPr>
              <a:t>Rochester Institute of Technology</a:t>
            </a:r>
          </a:p>
          <a:p>
            <a:r>
              <a:rPr lang="en-US" sz="2400" cap="none" dirty="0" smtClean="0">
                <a:latin typeface="+mj-lt"/>
              </a:rPr>
              <a:t>February 22, 2016</a:t>
            </a:r>
            <a:endParaRPr lang="en-US" sz="2400" cap="none" dirty="0">
              <a:latin typeface="+mj-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2075" y="1687611"/>
            <a:ext cx="2247900" cy="5105400"/>
          </a:xfrm>
          <a:prstGeom prst="rect">
            <a:avLst/>
          </a:prstGeom>
        </p:spPr>
      </p:pic>
    </p:spTree>
    <p:extLst>
      <p:ext uri="{BB962C8B-B14F-4D97-AF65-F5344CB8AC3E}">
        <p14:creationId xmlns:p14="http://schemas.microsoft.com/office/powerpoint/2010/main" val="1502817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750" y="618518"/>
            <a:ext cx="10724706" cy="1478570"/>
          </a:xfrm>
        </p:spPr>
        <p:txBody>
          <a:bodyPr/>
          <a:lstStyle/>
          <a:p>
            <a:r>
              <a:rPr lang="en-US" dirty="0" smtClean="0"/>
              <a:t>Demonstrate Innovative or creative approaches</a:t>
            </a:r>
            <a:endParaRPr lang="en-US" dirty="0"/>
          </a:p>
        </p:txBody>
      </p:sp>
      <p:sp>
        <p:nvSpPr>
          <p:cNvPr id="3" name="Content Placeholder 2"/>
          <p:cNvSpPr>
            <a:spLocks noGrp="1"/>
          </p:cNvSpPr>
          <p:nvPr>
            <p:ph idx="1"/>
          </p:nvPr>
        </p:nvSpPr>
        <p:spPr/>
        <p:txBody>
          <a:bodyPr/>
          <a:lstStyle/>
          <a:p>
            <a:pPr marL="0" indent="0">
              <a:buNone/>
            </a:pPr>
            <a:r>
              <a:rPr lang="en-US" dirty="0" smtClean="0"/>
              <a:t>Design &amp; Creativity</a:t>
            </a:r>
          </a:p>
          <a:p>
            <a:pPr marL="457200" lvl="1" indent="0">
              <a:buNone/>
            </a:pPr>
            <a:r>
              <a:rPr lang="en-US" dirty="0" smtClean="0"/>
              <a:t>Look for:</a:t>
            </a:r>
          </a:p>
          <a:p>
            <a:pPr lvl="1"/>
            <a:r>
              <a:rPr lang="en-US" dirty="0" smtClean="0"/>
              <a:t>Willingness to look for sources, ideas, solutions</a:t>
            </a:r>
          </a:p>
          <a:p>
            <a:pPr lvl="1"/>
            <a:r>
              <a:rPr lang="en-US" dirty="0">
                <a:solidFill>
                  <a:prstClr val="white"/>
                </a:solidFill>
              </a:rPr>
              <a:t>Continuous evaluative </a:t>
            </a:r>
            <a:r>
              <a:rPr lang="en-US" dirty="0" smtClean="0">
                <a:solidFill>
                  <a:prstClr val="white"/>
                </a:solidFill>
              </a:rPr>
              <a:t>thinking</a:t>
            </a:r>
            <a:endParaRPr lang="en-US" dirty="0" smtClean="0"/>
          </a:p>
          <a:p>
            <a:pPr lvl="1"/>
            <a:r>
              <a:rPr lang="en-US" dirty="0" smtClean="0"/>
              <a:t>Iterative (the 'pivot point')</a:t>
            </a:r>
          </a:p>
          <a:p>
            <a:pPr marL="457200" lvl="1" indent="0">
              <a:buNone/>
            </a:pPr>
            <a:endParaRPr lang="en-US" i="1" dirty="0" smtClean="0"/>
          </a:p>
          <a:p>
            <a:pPr marL="457200" lvl="1" indent="0">
              <a:buNone/>
            </a:pPr>
            <a:r>
              <a:rPr lang="en-US" i="1" dirty="0" smtClean="0"/>
              <a:t>Jazz</a:t>
            </a:r>
            <a:r>
              <a:rPr lang="en-US" i="1" dirty="0"/>
              <a:t>! (when must we use the melody or baseline, and when can we move from that)?</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1560048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Cautions </a:t>
            </a:r>
            <a:r>
              <a:rPr lang="en-US" dirty="0"/>
              <a:t>&amp;</a:t>
            </a:r>
            <a:r>
              <a:rPr lang="en-US" dirty="0" smtClean="0"/>
              <a:t> Caveats</a:t>
            </a:r>
            <a:endParaRPr lang="en-US" dirty="0"/>
          </a:p>
        </p:txBody>
      </p:sp>
      <p:sp>
        <p:nvSpPr>
          <p:cNvPr id="3" name="Content Placeholder 2"/>
          <p:cNvSpPr>
            <a:spLocks noGrp="1"/>
          </p:cNvSpPr>
          <p:nvPr>
            <p:ph idx="1"/>
          </p:nvPr>
        </p:nvSpPr>
        <p:spPr/>
        <p:txBody>
          <a:bodyPr/>
          <a:lstStyle/>
          <a:p>
            <a:r>
              <a:rPr lang="en-US" dirty="0" smtClean="0"/>
              <a:t>Assessing only ability to communicate/ write</a:t>
            </a:r>
          </a:p>
          <a:p>
            <a:r>
              <a:rPr lang="en-US" dirty="0" smtClean="0"/>
              <a:t>Assessing only the result:  (</a:t>
            </a:r>
            <a:r>
              <a:rPr lang="en-US" b="1" i="1" dirty="0" smtClean="0"/>
              <a:t>A</a:t>
            </a:r>
            <a:r>
              <a:rPr lang="en-US" i="1" dirty="0" smtClean="0"/>
              <a:t>CT is about the process as well as the result)</a:t>
            </a:r>
          </a:p>
          <a:p>
            <a:r>
              <a:rPr lang="en-US" dirty="0" smtClean="0"/>
              <a:t>Using only your world as reference</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11</a:t>
            </a:fld>
            <a:endParaRPr lang="en-US" dirty="0"/>
          </a:p>
        </p:txBody>
      </p:sp>
      <p:sp>
        <p:nvSpPr>
          <p:cNvPr id="8" name="TextBox 7"/>
          <p:cNvSpPr txBox="1"/>
          <p:nvPr/>
        </p:nvSpPr>
        <p:spPr>
          <a:xfrm>
            <a:off x="3124200" y="4286250"/>
            <a:ext cx="8124825" cy="400110"/>
          </a:xfrm>
          <a:prstGeom prst="rect">
            <a:avLst/>
          </a:prstGeom>
          <a:noFill/>
        </p:spPr>
        <p:txBody>
          <a:bodyPr wrap="square" rtlCol="0">
            <a:spAutoFit/>
          </a:bodyPr>
          <a:lstStyle/>
          <a:p>
            <a:r>
              <a:rPr lang="en-US" sz="2000" dirty="0" smtClean="0"/>
              <a:t>Why do ACT?  Build an essential skillset for thriving, resilient students &amp; alumni</a:t>
            </a:r>
            <a:endParaRPr lang="en-US" sz="2000" dirty="0"/>
          </a:p>
        </p:txBody>
      </p:sp>
    </p:spTree>
    <p:extLst>
      <p:ext uri="{BB962C8B-B14F-4D97-AF65-F5344CB8AC3E}">
        <p14:creationId xmlns:p14="http://schemas.microsoft.com/office/powerpoint/2010/main" val="3470745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Questions &amp; An Invitation…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JOIN OUR COMMUNITY OF PRACTICE</a:t>
            </a:r>
            <a:endParaRPr lang="en-US" dirty="0" smtClean="0">
              <a:solidFill>
                <a:schemeClr val="bg1"/>
              </a:solidFill>
              <a:hlinkClick r:id="rId3"/>
            </a:endParaRPr>
          </a:p>
          <a:p>
            <a:pPr marL="0" indent="0">
              <a:buNone/>
            </a:pPr>
            <a:r>
              <a:rPr lang="en-US" dirty="0" smtClean="0">
                <a:solidFill>
                  <a:schemeClr val="bg1"/>
                </a:solidFill>
                <a:hlinkClick r:id="rId3"/>
              </a:rPr>
              <a:t>jlwcem@rit.edu</a:t>
            </a:r>
            <a:r>
              <a:rPr lang="en-US" dirty="0" smtClean="0">
                <a:solidFill>
                  <a:schemeClr val="bg1"/>
                </a:solidFill>
              </a:rPr>
              <a:t> </a:t>
            </a:r>
            <a:r>
              <a:rPr lang="en-US" dirty="0" smtClean="0"/>
              <a:t> or Eastman 2113 or x5-2092</a:t>
            </a:r>
            <a:endParaRPr lang="en-US" dirty="0"/>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3131227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think!</a:t>
            </a:r>
            <a:endParaRPr lang="en-US" dirty="0"/>
          </a:p>
        </p:txBody>
      </p:sp>
      <p:sp>
        <p:nvSpPr>
          <p:cNvPr id="3" name="Slide Number Placeholder 2"/>
          <p:cNvSpPr>
            <a:spLocks noGrp="1"/>
          </p:cNvSpPr>
          <p:nvPr>
            <p:ph type="sldNum" sz="quarter" idx="12"/>
          </p:nvPr>
        </p:nvSpPr>
        <p:spPr/>
        <p:txBody>
          <a:bodyPr/>
          <a:lstStyle/>
          <a:p>
            <a:fld id="{6D22F896-40B5-4ADD-8801-0D06FADFA095}" type="slidenum">
              <a:rPr lang="en-US" smtClean="0"/>
              <a:t>2</a:t>
            </a:fld>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6245" y="978196"/>
            <a:ext cx="6583769" cy="5741658"/>
          </a:xfrm>
          <a:prstGeom prst="rect">
            <a:avLst/>
          </a:prstGeom>
        </p:spPr>
      </p:pic>
    </p:spTree>
    <p:extLst>
      <p:ext uri="{BB962C8B-B14F-4D97-AF65-F5344CB8AC3E}">
        <p14:creationId xmlns:p14="http://schemas.microsoft.com/office/powerpoint/2010/main" val="14177480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Agenda:</a:t>
            </a:r>
            <a:endParaRPr lang="en-US" dirty="0"/>
          </a:p>
        </p:txBody>
      </p:sp>
      <p:sp>
        <p:nvSpPr>
          <p:cNvPr id="3" name="Content Placeholder 2"/>
          <p:cNvSpPr>
            <a:spLocks noGrp="1"/>
          </p:cNvSpPr>
          <p:nvPr>
            <p:ph idx="1"/>
          </p:nvPr>
        </p:nvSpPr>
        <p:spPr/>
        <p:txBody>
          <a:bodyPr/>
          <a:lstStyle/>
          <a:p>
            <a:r>
              <a:rPr lang="en-US" dirty="0" smtClean="0"/>
              <a:t>Definitions</a:t>
            </a:r>
          </a:p>
          <a:p>
            <a:pPr lvl="0"/>
            <a:r>
              <a:rPr lang="en-US" dirty="0">
                <a:solidFill>
                  <a:prstClr val="white"/>
                </a:solidFill>
              </a:rPr>
              <a:t>How does this map?</a:t>
            </a:r>
          </a:p>
          <a:p>
            <a:r>
              <a:rPr lang="en-US" dirty="0" smtClean="0"/>
              <a:t>Ideas &amp; Practices</a:t>
            </a:r>
          </a:p>
          <a:p>
            <a:r>
              <a:rPr lang="en-US" dirty="0" smtClean="0"/>
              <a:t>Cautions &amp; Caveats</a:t>
            </a:r>
          </a:p>
          <a:p>
            <a:r>
              <a:rPr lang="en-US" dirty="0" smtClean="0"/>
              <a:t>Questions &amp; An Invitation</a:t>
            </a:r>
          </a:p>
          <a:p>
            <a:endParaRPr lang="en-US" dirty="0" smtClean="0"/>
          </a:p>
        </p:txBody>
      </p:sp>
      <p:sp>
        <p:nvSpPr>
          <p:cNvPr id="4" name="Slide Number Placeholder 3"/>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4176173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983530"/>
          </a:xfrm>
        </p:spPr>
        <p:txBody>
          <a:bodyPr/>
          <a:lstStyle/>
          <a:p>
            <a:r>
              <a:rPr lang="en-US" dirty="0" smtClean="0"/>
              <a:t>What is Applied Critical Thinking?</a:t>
            </a:r>
            <a:endParaRPr lang="en-US" dirty="0"/>
          </a:p>
        </p:txBody>
      </p:sp>
      <p:sp>
        <p:nvSpPr>
          <p:cNvPr id="3" name="Content Placeholder 2"/>
          <p:cNvSpPr>
            <a:spLocks noGrp="1"/>
          </p:cNvSpPr>
          <p:nvPr>
            <p:ph idx="1"/>
          </p:nvPr>
        </p:nvSpPr>
        <p:spPr>
          <a:xfrm>
            <a:off x="1141413" y="1694121"/>
            <a:ext cx="9905998" cy="4097080"/>
          </a:xfrm>
        </p:spPr>
        <p:txBody>
          <a:bodyPr>
            <a:normAutofit fontScale="32500" lnSpcReduction="20000"/>
          </a:bodyPr>
          <a:lstStyle/>
          <a:p>
            <a:pPr marL="0" indent="0">
              <a:buNone/>
            </a:pPr>
            <a:r>
              <a:rPr lang="en-US" sz="6200" b="1" dirty="0" smtClean="0">
                <a:latin typeface="+mj-lt"/>
              </a:rPr>
              <a:t>Many Definitions Out There…. There Is No Perfect One:</a:t>
            </a:r>
          </a:p>
          <a:p>
            <a:pPr marL="0" indent="0">
              <a:buNone/>
            </a:pPr>
            <a:r>
              <a:rPr lang="en-US" sz="6200" dirty="0" smtClean="0">
                <a:latin typeface="+mj-lt"/>
              </a:rPr>
              <a:t>1. "Critical thinking is defined as those processes required to understand and evaluate complex claims of various sorts.  It involves the evaluation of information, evidence, arguments, and theories, and the contexts in which these are encountered.  It entails the questioning of different and competing perspectives, and challenging the (sometimes hidden) assumptions and inferences that determine what will count as evidence or argument. </a:t>
            </a:r>
            <a:r>
              <a:rPr lang="en-US" sz="6200" b="1" dirty="0" smtClean="0">
                <a:solidFill>
                  <a:srgbClr val="002060"/>
                </a:solidFill>
                <a:latin typeface="+mj-lt"/>
              </a:rPr>
              <a:t>Critical thinking is learning to think in </a:t>
            </a:r>
            <a:r>
              <a:rPr lang="en-US" sz="6200" b="1" dirty="0" smtClean="0">
                <a:solidFill>
                  <a:srgbClr val="002060"/>
                </a:solidFill>
                <a:latin typeface="+mj-lt"/>
              </a:rPr>
              <a:t>a </a:t>
            </a:r>
            <a:r>
              <a:rPr lang="en-US" sz="6200" b="1" dirty="0" smtClean="0">
                <a:solidFill>
                  <a:srgbClr val="002060"/>
                </a:solidFill>
                <a:latin typeface="+mj-lt"/>
              </a:rPr>
              <a:t>disciplined and evaluative manner, to analyze and interpret the processes by which various claims are made and reliable conclusions are reached</a:t>
            </a:r>
            <a:r>
              <a:rPr lang="en-US" sz="6200" dirty="0" smtClean="0">
                <a:solidFill>
                  <a:srgbClr val="002060"/>
                </a:solidFill>
                <a:latin typeface="+mj-lt"/>
              </a:rPr>
              <a:t>."</a:t>
            </a:r>
            <a:endParaRPr lang="en-US" sz="6200" dirty="0" smtClean="0">
              <a:latin typeface="+mj-lt"/>
            </a:endParaRPr>
          </a:p>
          <a:p>
            <a:pPr marL="0" indent="0">
              <a:buNone/>
            </a:pPr>
            <a:r>
              <a:rPr lang="en-US" sz="6200" dirty="0" smtClean="0">
                <a:latin typeface="+mj-lt"/>
              </a:rPr>
              <a:t>2. CT is: “the ability to identify, analyze, construct, and evaluate evidence and arguments in </a:t>
            </a:r>
            <a:r>
              <a:rPr lang="en-US" sz="6200" dirty="0" smtClean="0">
                <a:latin typeface="+mj-lt"/>
              </a:rPr>
              <a:t>a </a:t>
            </a:r>
            <a:r>
              <a:rPr lang="en-US" sz="6200" dirty="0" smtClean="0">
                <a:latin typeface="+mj-lt"/>
              </a:rPr>
              <a:t>deliberate and rigorous way.” </a:t>
            </a:r>
          </a:p>
          <a:p>
            <a:pPr marL="0" indent="0">
              <a:buNone/>
            </a:pPr>
            <a:r>
              <a:rPr lang="en-US" sz="6200" b="1" dirty="0" smtClean="0">
                <a:latin typeface="+mj-lt"/>
              </a:rPr>
              <a:t>3. </a:t>
            </a:r>
            <a:r>
              <a:rPr lang="en-US" sz="6200" b="1" dirty="0" smtClean="0">
                <a:solidFill>
                  <a:srgbClr val="002060"/>
                </a:solidFill>
                <a:latin typeface="+mj-lt"/>
              </a:rPr>
              <a:t>Applied: </a:t>
            </a:r>
            <a:r>
              <a:rPr lang="en-US" sz="6200" dirty="0" smtClean="0">
                <a:latin typeface="+mj-lt"/>
              </a:rPr>
              <a:t> consider an issue, address a problem? </a:t>
            </a:r>
            <a:r>
              <a:rPr lang="en-US" sz="6200" b="1" dirty="0" smtClean="0">
                <a:solidFill>
                  <a:srgbClr val="002060"/>
                </a:solidFill>
                <a:latin typeface="+mj-lt"/>
              </a:rPr>
              <a:t>Critical:</a:t>
            </a:r>
            <a:r>
              <a:rPr lang="en-US" sz="6200" b="1" dirty="0" smtClean="0">
                <a:latin typeface="+mj-lt"/>
              </a:rPr>
              <a:t> </a:t>
            </a:r>
            <a:r>
              <a:rPr lang="en-US" sz="6200" dirty="0" smtClean="0">
                <a:latin typeface="+mj-lt"/>
              </a:rPr>
              <a:t>review data and information, investigate and address weaknesses in your approach? </a:t>
            </a:r>
            <a:r>
              <a:rPr lang="en-US" sz="6200" b="1" dirty="0" smtClean="0">
                <a:solidFill>
                  <a:srgbClr val="002060"/>
                </a:solidFill>
                <a:latin typeface="+mj-lt"/>
              </a:rPr>
              <a:t>Thinking:</a:t>
            </a:r>
            <a:r>
              <a:rPr lang="en-US" sz="6200" dirty="0" smtClean="0">
                <a:solidFill>
                  <a:srgbClr val="002060"/>
                </a:solidFill>
                <a:latin typeface="+mj-lt"/>
              </a:rPr>
              <a:t> </a:t>
            </a:r>
            <a:r>
              <a:rPr lang="en-US" sz="6200" dirty="0" smtClean="0">
                <a:latin typeface="+mj-lt"/>
              </a:rPr>
              <a:t>collect &amp; analyze or evaluate or create to </a:t>
            </a:r>
            <a:r>
              <a:rPr lang="en-US" sz="6200" dirty="0">
                <a:latin typeface="+mj-lt"/>
              </a:rPr>
              <a:t>arrive at a </a:t>
            </a:r>
            <a:r>
              <a:rPr lang="en-US" sz="6200" dirty="0" smtClean="0">
                <a:latin typeface="+mj-lt"/>
              </a:rPr>
              <a:t>result?</a:t>
            </a:r>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62151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RIT Assessment Map for Critical Thinking</a:t>
            </a:r>
            <a:endParaRPr lang="en-US" dirty="0"/>
          </a:p>
        </p:txBody>
      </p:sp>
      <p:pic>
        <p:nvPicPr>
          <p:cNvPr id="4" name="Content Placeholder 3"/>
          <p:cNvPicPr>
            <a:picLocks noGrp="1" noChangeAspect="1"/>
          </p:cNvPicPr>
          <p:nvPr>
            <p:ph idx="1"/>
          </p:nvPr>
        </p:nvPicPr>
        <p:blipFill>
          <a:blip r:embed="rId2"/>
          <a:stretch>
            <a:fillRect/>
          </a:stretch>
        </p:blipFill>
        <p:spPr>
          <a:xfrm>
            <a:off x="1419226" y="2023368"/>
            <a:ext cx="7580738" cy="4264166"/>
          </a:xfrm>
          <a:prstGeom prst="rect">
            <a:avLst/>
          </a:prstGeom>
        </p:spPr>
      </p:pic>
      <p:sp>
        <p:nvSpPr>
          <p:cNvPr id="5" name="Slide Number Placeholder 4"/>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149509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UsING</a:t>
            </a:r>
            <a:r>
              <a:rPr lang="en-US" dirty="0" smtClean="0"/>
              <a:t> Evidence &amp; Information Literacy</a:t>
            </a:r>
            <a:endParaRPr lang="en-US" dirty="0"/>
          </a:p>
        </p:txBody>
      </p:sp>
      <p:sp>
        <p:nvSpPr>
          <p:cNvPr id="3" name="Content Placeholder 2"/>
          <p:cNvSpPr>
            <a:spLocks noGrp="1"/>
          </p:cNvSpPr>
          <p:nvPr>
            <p:ph idx="1"/>
          </p:nvPr>
        </p:nvSpPr>
        <p:spPr/>
        <p:txBody>
          <a:bodyPr/>
          <a:lstStyle/>
          <a:p>
            <a:r>
              <a:rPr lang="en-US" dirty="0" smtClean="0"/>
              <a:t>Start from a point of comfort (or with a backup)!</a:t>
            </a:r>
          </a:p>
          <a:p>
            <a:pPr lvl="1"/>
            <a:r>
              <a:rPr lang="en-US" dirty="0">
                <a:solidFill>
                  <a:prstClr val="white"/>
                </a:solidFill>
              </a:rPr>
              <a:t>APPLY our </a:t>
            </a:r>
            <a:r>
              <a:rPr lang="en-US" dirty="0" smtClean="0">
                <a:solidFill>
                  <a:prstClr val="white"/>
                </a:solidFill>
              </a:rPr>
              <a:t>Expertise</a:t>
            </a:r>
          </a:p>
          <a:p>
            <a:pPr lvl="1"/>
            <a:r>
              <a:rPr lang="en-US" dirty="0" smtClean="0"/>
              <a:t>Stretch thoughts from algorithms, SOPs, etc.</a:t>
            </a:r>
          </a:p>
          <a:p>
            <a:pPr lvl="1"/>
            <a:r>
              <a:rPr lang="en-US" dirty="0" smtClean="0"/>
              <a:t>Move across disciplines/domains</a:t>
            </a:r>
          </a:p>
          <a:p>
            <a:pPr lvl="1"/>
            <a:endParaRPr lang="en-US" dirty="0"/>
          </a:p>
          <a:p>
            <a:pPr marL="457200" lvl="1" indent="0">
              <a:buNone/>
            </a:pPr>
            <a:r>
              <a:rPr lang="en-US" b="1" dirty="0" smtClean="0">
                <a:ln w="9525">
                  <a:solidFill>
                    <a:schemeClr val="bg1"/>
                  </a:solidFill>
                  <a:prstDash val="solid"/>
                </a:ln>
                <a:effectLst>
                  <a:outerShdw blurRad="12700" dist="38100" dir="2700000" algn="tl" rotWithShape="0">
                    <a:schemeClr val="bg1">
                      <a:lumMod val="50000"/>
                    </a:schemeClr>
                  </a:outerShdw>
                </a:effectLst>
              </a:rPr>
              <a:t>Foundational evidence &amp; information remains the same, may add to it…..</a:t>
            </a:r>
            <a:endParaRPr lang="en-US" b="1" dirty="0">
              <a:ln w="9525">
                <a:solidFill>
                  <a:schemeClr val="bg1"/>
                </a:solidFill>
                <a:prstDash val="solid"/>
              </a:ln>
              <a:effectLst>
                <a:outerShdw blurRad="12700" dist="38100" dir="2700000" algn="tl" rotWithShape="0">
                  <a:schemeClr val="bg1">
                    <a:lumMod val="50000"/>
                  </a:schemeClr>
                </a:outerShdw>
              </a:effectLst>
            </a:endParaRPr>
          </a:p>
        </p:txBody>
      </p:sp>
      <p:sp>
        <p:nvSpPr>
          <p:cNvPr id="7" name="Slide Number Placeholder 6"/>
          <p:cNvSpPr>
            <a:spLocks noGrp="1"/>
          </p:cNvSpPr>
          <p:nvPr>
            <p:ph type="sldNum" sz="quarter" idx="12"/>
          </p:nvPr>
        </p:nvSpPr>
        <p:spPr/>
        <p:txBody>
          <a:bodyPr/>
          <a:lstStyle/>
          <a:p>
            <a:fld id="{6D22F896-40B5-4ADD-8801-0D06FADFA095}" type="slidenum">
              <a:rPr lang="en-US" smtClean="0"/>
              <a:t>6</a:t>
            </a:fld>
            <a:endParaRPr lang="en-US" dirty="0"/>
          </a:p>
        </p:txBody>
      </p:sp>
      <p:sp>
        <p:nvSpPr>
          <p:cNvPr id="4" name="Right Arrow 3"/>
          <p:cNvSpPr/>
          <p:nvPr/>
        </p:nvSpPr>
        <p:spPr>
          <a:xfrm>
            <a:off x="6924675" y="3276600"/>
            <a:ext cx="1266825" cy="342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8649486" y="3276600"/>
            <a:ext cx="2219325" cy="400110"/>
          </a:xfrm>
          <a:prstGeom prst="rect">
            <a:avLst/>
          </a:prstGeom>
          <a:solidFill>
            <a:schemeClr val="tx2"/>
          </a:solidFill>
        </p:spPr>
        <p:txBody>
          <a:bodyPr wrap="square" rtlCol="0">
            <a:spAutoFit/>
          </a:bodyPr>
          <a:lstStyle/>
          <a:p>
            <a:r>
              <a:rPr lang="en-US" sz="2000" dirty="0"/>
              <a:t>Change the context</a:t>
            </a:r>
          </a:p>
        </p:txBody>
      </p:sp>
    </p:spTree>
    <p:extLst>
      <p:ext uri="{BB962C8B-B14F-4D97-AF65-F5344CB8AC3E}">
        <p14:creationId xmlns:p14="http://schemas.microsoft.com/office/powerpoint/2010/main" val="2377620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Analyze &amp; Construct arguments</a:t>
            </a:r>
            <a:endParaRPr lang="en-US" dirty="0"/>
          </a:p>
        </p:txBody>
      </p:sp>
      <p:sp>
        <p:nvSpPr>
          <p:cNvPr id="3" name="Content Placeholder 2"/>
          <p:cNvSpPr>
            <a:spLocks noGrp="1"/>
          </p:cNvSpPr>
          <p:nvPr>
            <p:ph idx="1"/>
          </p:nvPr>
        </p:nvSpPr>
        <p:spPr/>
        <p:txBody>
          <a:bodyPr/>
          <a:lstStyle/>
          <a:p>
            <a:pPr marL="0" indent="0">
              <a:buNone/>
            </a:pPr>
            <a:r>
              <a:rPr lang="en-US" dirty="0" smtClean="0"/>
              <a:t>Why did you choose?</a:t>
            </a:r>
          </a:p>
          <a:p>
            <a:pPr lvl="1"/>
            <a:r>
              <a:rPr lang="en-US" dirty="0" smtClean="0"/>
              <a:t>Tell me a story relating a big decision in your life….</a:t>
            </a:r>
          </a:p>
          <a:p>
            <a:pPr lvl="1"/>
            <a:r>
              <a:rPr lang="en-US" dirty="0" smtClean="0"/>
              <a:t>Present a discipline based case, asking students to choose/compose the end</a:t>
            </a:r>
          </a:p>
          <a:p>
            <a:pPr lvl="1"/>
            <a:r>
              <a:rPr lang="en-US" dirty="0" smtClean="0"/>
              <a:t>Use metacognition- think about your thinking….</a:t>
            </a:r>
          </a:p>
          <a:p>
            <a:pPr lvl="1"/>
            <a:endParaRPr lang="en-US" dirty="0"/>
          </a:p>
        </p:txBody>
      </p:sp>
      <p:sp>
        <p:nvSpPr>
          <p:cNvPr id="13" name="Slide Number Placeholder 12"/>
          <p:cNvSpPr>
            <a:spLocks noGrp="1"/>
          </p:cNvSpPr>
          <p:nvPr>
            <p:ph type="sldNum" sz="quarter" idx="12"/>
          </p:nvPr>
        </p:nvSpPr>
        <p:spPr/>
        <p:txBody>
          <a:bodyPr/>
          <a:lstStyle/>
          <a:p>
            <a:fld id="{6D22F896-40B5-4ADD-8801-0D06FADFA095}" type="slidenum">
              <a:rPr lang="en-US" smtClean="0"/>
              <a:t>7</a:t>
            </a:fld>
            <a:endParaRPr lang="en-US" dirty="0"/>
          </a:p>
        </p:txBody>
      </p:sp>
      <p:sp>
        <p:nvSpPr>
          <p:cNvPr id="6" name="TextBox 5"/>
          <p:cNvSpPr txBox="1"/>
          <p:nvPr/>
        </p:nvSpPr>
        <p:spPr>
          <a:xfrm>
            <a:off x="2032504" y="5308670"/>
            <a:ext cx="5279011"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dirty="0"/>
              <a:t>A good way to poke at </a:t>
            </a:r>
            <a:r>
              <a:rPr lang="en-US" dirty="0" smtClean="0"/>
              <a:t>premises, bias, </a:t>
            </a:r>
            <a:r>
              <a:rPr lang="en-US" dirty="0"/>
              <a:t>assumptions, etc.</a:t>
            </a:r>
          </a:p>
        </p:txBody>
      </p:sp>
      <p:sp>
        <p:nvSpPr>
          <p:cNvPr id="12" name="Down Arrow 11"/>
          <p:cNvSpPr/>
          <p:nvPr/>
        </p:nvSpPr>
        <p:spPr>
          <a:xfrm>
            <a:off x="4429123" y="4104978"/>
            <a:ext cx="485775" cy="1133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431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8180" y="638660"/>
            <a:ext cx="10568580" cy="819149"/>
          </a:xfrm>
        </p:spPr>
        <p:txBody>
          <a:bodyPr/>
          <a:lstStyle/>
          <a:p>
            <a:pPr lvl="0">
              <a:lnSpc>
                <a:spcPct val="120000"/>
              </a:lnSpc>
              <a:spcBef>
                <a:spcPts val="1000"/>
              </a:spcBef>
              <a:buSzPct val="125000"/>
            </a:pPr>
            <a:r>
              <a:rPr lang="en-US" dirty="0" smtClean="0"/>
              <a:t>Arguments &amp; Conclusions =&gt; Problem solving</a:t>
            </a:r>
            <a:br>
              <a:rPr lang="en-US" dirty="0" smtClean="0"/>
            </a:br>
            <a:endParaRPr lang="en-US" sz="2000" cap="none" dirty="0">
              <a:solidFill>
                <a:prstClr val="white"/>
              </a:solidFill>
              <a:ea typeface="+mn-ea"/>
              <a:cs typeface="+mn-cs"/>
            </a:endParaRPr>
          </a:p>
        </p:txBody>
      </p:sp>
      <p:sp>
        <p:nvSpPr>
          <p:cNvPr id="5" name="Text Placeholder 4"/>
          <p:cNvSpPr>
            <a:spLocks noGrp="1"/>
          </p:cNvSpPr>
          <p:nvPr>
            <p:ph type="body" idx="1"/>
          </p:nvPr>
        </p:nvSpPr>
        <p:spPr>
          <a:xfrm>
            <a:off x="1247776" y="2404210"/>
            <a:ext cx="4649783" cy="401580"/>
          </a:xfrm>
        </p:spPr>
        <p:txBody>
          <a:bodyPr/>
          <a:lstStyle/>
          <a:p>
            <a:r>
              <a:rPr lang="en-US" dirty="0" smtClean="0"/>
              <a:t>Ways to up the ante:</a:t>
            </a:r>
            <a:endParaRPr lang="en-US" dirty="0"/>
          </a:p>
        </p:txBody>
      </p:sp>
      <p:sp>
        <p:nvSpPr>
          <p:cNvPr id="3" name="Content Placeholder 2"/>
          <p:cNvSpPr>
            <a:spLocks noGrp="1"/>
          </p:cNvSpPr>
          <p:nvPr>
            <p:ph sz="half" idx="2"/>
          </p:nvPr>
        </p:nvSpPr>
        <p:spPr>
          <a:xfrm>
            <a:off x="848180" y="2890890"/>
            <a:ext cx="4878391" cy="2717801"/>
          </a:xfrm>
        </p:spPr>
        <p:txBody>
          <a:bodyPr/>
          <a:lstStyle/>
          <a:p>
            <a:pPr lvl="1"/>
            <a:r>
              <a:rPr lang="en-US" dirty="0" smtClean="0"/>
              <a:t>Create complexity:  less available information, vague  or competing needs </a:t>
            </a:r>
            <a:r>
              <a:rPr lang="en-US" b="1" dirty="0" smtClean="0"/>
              <a:t>(what's the point?)</a:t>
            </a:r>
          </a:p>
          <a:p>
            <a:pPr lvl="1"/>
            <a:r>
              <a:rPr lang="en-US" dirty="0" smtClean="0"/>
              <a:t>Hot seat thinking</a:t>
            </a:r>
          </a:p>
          <a:p>
            <a:pPr lvl="1"/>
            <a:r>
              <a:rPr lang="en-US" dirty="0" smtClean="0"/>
              <a:t>Time constraints</a:t>
            </a:r>
          </a:p>
          <a:p>
            <a:pPr lvl="1"/>
            <a:r>
              <a:rPr lang="en-US" dirty="0" smtClean="0"/>
              <a:t>Competitive situation</a:t>
            </a:r>
            <a:endParaRPr lang="en-US" dirty="0"/>
          </a:p>
        </p:txBody>
      </p:sp>
      <p:sp>
        <p:nvSpPr>
          <p:cNvPr id="6" name="Text Placeholder 5"/>
          <p:cNvSpPr>
            <a:spLocks noGrp="1"/>
          </p:cNvSpPr>
          <p:nvPr>
            <p:ph type="body" sz="quarter" idx="3"/>
          </p:nvPr>
        </p:nvSpPr>
        <p:spPr>
          <a:xfrm>
            <a:off x="5911711" y="2270572"/>
            <a:ext cx="4646602" cy="535218"/>
          </a:xfrm>
        </p:spPr>
        <p:txBody>
          <a:bodyPr/>
          <a:lstStyle/>
          <a:p>
            <a:r>
              <a:rPr lang="en-US" dirty="0" smtClean="0"/>
              <a:t>Ways to soften the experience:</a:t>
            </a:r>
            <a:endParaRPr lang="en-US" dirty="0"/>
          </a:p>
        </p:txBody>
      </p:sp>
      <p:sp>
        <p:nvSpPr>
          <p:cNvPr id="7" name="Content Placeholder 6"/>
          <p:cNvSpPr>
            <a:spLocks noGrp="1"/>
          </p:cNvSpPr>
          <p:nvPr>
            <p:ph sz="quarter" idx="4"/>
          </p:nvPr>
        </p:nvSpPr>
        <p:spPr>
          <a:xfrm>
            <a:off x="6002079" y="2899394"/>
            <a:ext cx="4875210" cy="2717801"/>
          </a:xfrm>
        </p:spPr>
        <p:txBody>
          <a:bodyPr>
            <a:normAutofit/>
          </a:bodyPr>
          <a:lstStyle/>
          <a:p>
            <a:r>
              <a:rPr lang="en-US" sz="2000" dirty="0" smtClean="0"/>
              <a:t>Operate in teams (watch for barnacles!)</a:t>
            </a:r>
          </a:p>
          <a:p>
            <a:r>
              <a:rPr lang="en-US" sz="2000" dirty="0" smtClean="0"/>
              <a:t>Allow for preparation</a:t>
            </a:r>
          </a:p>
          <a:p>
            <a:r>
              <a:rPr lang="en-US" sz="2000" dirty="0" smtClean="0"/>
              <a:t>Break it up</a:t>
            </a:r>
          </a:p>
          <a:p>
            <a:r>
              <a:rPr lang="en-US" sz="2000" dirty="0" smtClean="0"/>
              <a:t>Comedy</a:t>
            </a:r>
            <a:endParaRPr lang="en-US" sz="2000" dirty="0"/>
          </a:p>
        </p:txBody>
      </p:sp>
      <p:sp>
        <p:nvSpPr>
          <p:cNvPr id="11" name="Slide Number Placeholder 10"/>
          <p:cNvSpPr>
            <a:spLocks noGrp="1"/>
          </p:cNvSpPr>
          <p:nvPr>
            <p:ph type="sldNum" sz="quarter" idx="12"/>
          </p:nvPr>
        </p:nvSpPr>
        <p:spPr/>
        <p:txBody>
          <a:bodyPr/>
          <a:lstStyle/>
          <a:p>
            <a:fld id="{6D22F896-40B5-4ADD-8801-0D06FADFA095}" type="slidenum">
              <a:rPr lang="en-US" smtClean="0"/>
              <a:t>8</a:t>
            </a:fld>
            <a:endParaRPr lang="en-US" dirty="0"/>
          </a:p>
        </p:txBody>
      </p:sp>
      <p:sp>
        <p:nvSpPr>
          <p:cNvPr id="8" name="TextBox 7"/>
          <p:cNvSpPr txBox="1"/>
          <p:nvPr/>
        </p:nvSpPr>
        <p:spPr>
          <a:xfrm>
            <a:off x="1247776" y="1457809"/>
            <a:ext cx="10029824" cy="677108"/>
          </a:xfrm>
          <a:prstGeom prst="rect">
            <a:avLst/>
          </a:prstGeom>
          <a:noFill/>
        </p:spPr>
        <p:txBody>
          <a:bodyPr wrap="square" rtlCol="0">
            <a:spAutoFit/>
          </a:bodyPr>
          <a:lstStyle/>
          <a:p>
            <a:r>
              <a:rPr lang="en-US" sz="2000" dirty="0">
                <a:solidFill>
                  <a:prstClr val="white"/>
                </a:solidFill>
                <a:ea typeface="+mj-ea"/>
                <a:cs typeface="+mj-cs"/>
              </a:rPr>
              <a:t>Increasingly more challenging cross/ trans-domain </a:t>
            </a:r>
            <a:r>
              <a:rPr lang="en-US" sz="2000" dirty="0" smtClean="0">
                <a:solidFill>
                  <a:prstClr val="white"/>
                </a:solidFill>
                <a:ea typeface="+mj-ea"/>
                <a:cs typeface="+mj-cs"/>
              </a:rPr>
              <a:t>thinking driving toward analysis </a:t>
            </a:r>
            <a:r>
              <a:rPr lang="en-US" sz="2000" dirty="0">
                <a:solidFill>
                  <a:prstClr val="white"/>
                </a:solidFill>
                <a:ea typeface="+mj-ea"/>
                <a:cs typeface="+mj-cs"/>
              </a:rPr>
              <a:t>&amp; resolution</a:t>
            </a:r>
            <a:br>
              <a:rPr lang="en-US" sz="2000" dirty="0">
                <a:solidFill>
                  <a:prstClr val="white"/>
                </a:solidFill>
                <a:ea typeface="+mj-ea"/>
                <a:cs typeface="+mj-cs"/>
              </a:rPr>
            </a:br>
            <a:endParaRPr lang="en-US" dirty="0"/>
          </a:p>
        </p:txBody>
      </p:sp>
      <p:sp>
        <p:nvSpPr>
          <p:cNvPr id="9" name="Right Arrow 8"/>
          <p:cNvSpPr/>
          <p:nvPr/>
        </p:nvSpPr>
        <p:spPr>
          <a:xfrm>
            <a:off x="3287376" y="5783202"/>
            <a:ext cx="1909845" cy="4095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553233" y="5731112"/>
            <a:ext cx="4723088" cy="461665"/>
          </a:xfrm>
          <a:prstGeom prst="rect">
            <a:avLst/>
          </a:prstGeom>
          <a:solidFill>
            <a:srgbClr val="FFC000"/>
          </a:solidFill>
        </p:spPr>
        <p:txBody>
          <a:bodyPr wrap="square" rtlCol="0">
            <a:spAutoFit/>
          </a:bodyPr>
          <a:lstStyle/>
          <a:p>
            <a:r>
              <a:rPr lang="en-US" sz="2400" dirty="0" smtClean="0"/>
              <a:t>Watch out for 'sage on stage' stance</a:t>
            </a:r>
            <a:endParaRPr lang="en-US" sz="2400" dirty="0"/>
          </a:p>
        </p:txBody>
      </p:sp>
    </p:spTree>
    <p:extLst>
      <p:ext uri="{BB962C8B-B14F-4D97-AF65-F5344CB8AC3E}">
        <p14:creationId xmlns:p14="http://schemas.microsoft.com/office/powerpoint/2010/main" val="23016985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Problem- Solving through Integration</a:t>
            </a:r>
            <a:endParaRPr lang="en-US" dirty="0"/>
          </a:p>
        </p:txBody>
      </p:sp>
      <p:sp>
        <p:nvSpPr>
          <p:cNvPr id="8" name="Content Placeholder 7"/>
          <p:cNvSpPr>
            <a:spLocks noGrp="1"/>
          </p:cNvSpPr>
          <p:nvPr>
            <p:ph idx="1"/>
          </p:nvPr>
        </p:nvSpPr>
        <p:spPr/>
        <p:txBody>
          <a:bodyPr/>
          <a:lstStyle/>
          <a:p>
            <a:pPr marL="0" indent="0">
              <a:buNone/>
            </a:pPr>
            <a:r>
              <a:rPr lang="en-US" dirty="0" smtClean="0"/>
              <a:t>But, not all ACT is problem solving!</a:t>
            </a:r>
          </a:p>
          <a:p>
            <a:r>
              <a:rPr lang="en-US" dirty="0" smtClean="0"/>
              <a:t>What you are looking for:</a:t>
            </a:r>
          </a:p>
          <a:p>
            <a:pPr lvl="1"/>
            <a:r>
              <a:rPr lang="en-US" dirty="0" smtClean="0">
                <a:solidFill>
                  <a:schemeClr val="bg1">
                    <a:lumMod val="85000"/>
                    <a:lumOff val="15000"/>
                  </a:schemeClr>
                </a:solidFill>
              </a:rPr>
              <a:t>Independent thinking with a process orientation </a:t>
            </a:r>
            <a:r>
              <a:rPr lang="en-US" dirty="0" smtClean="0"/>
              <a:t>(not just a value judgement!)</a:t>
            </a:r>
          </a:p>
          <a:p>
            <a:pPr lvl="1"/>
            <a:r>
              <a:rPr lang="en-US" dirty="0" smtClean="0"/>
              <a:t>BUT: weave in ethics</a:t>
            </a:r>
          </a:p>
          <a:p>
            <a:pPr lvl="1"/>
            <a:r>
              <a:rPr lang="en-US" dirty="0" smtClean="0"/>
              <a:t>Management skills (within a context)</a:t>
            </a:r>
          </a:p>
        </p:txBody>
      </p:sp>
      <p:sp>
        <p:nvSpPr>
          <p:cNvPr id="11" name="Slide Number Placeholder 10"/>
          <p:cNvSpPr>
            <a:spLocks noGrp="1"/>
          </p:cNvSpPr>
          <p:nvPr>
            <p:ph type="sldNum" sz="quarter" idx="12"/>
          </p:nvPr>
        </p:nvSpPr>
        <p:spPr/>
        <p:txBody>
          <a:bodyPr/>
          <a:lstStyle/>
          <a:p>
            <a:fld id="{6D22F896-40B5-4ADD-8801-0D06FADFA095}" type="slidenum">
              <a:rPr lang="en-US" smtClean="0"/>
              <a:t>9</a:t>
            </a:fld>
            <a:endParaRPr lang="en-US" dirty="0"/>
          </a:p>
        </p:txBody>
      </p:sp>
      <p:sp>
        <p:nvSpPr>
          <p:cNvPr id="9" name="Down Arrow 8"/>
          <p:cNvSpPr/>
          <p:nvPr/>
        </p:nvSpPr>
        <p:spPr>
          <a:xfrm>
            <a:off x="4724398" y="4777117"/>
            <a:ext cx="523875" cy="6000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455067" y="5529591"/>
            <a:ext cx="5062538" cy="523220"/>
          </a:xfrm>
          <a:prstGeom prst="rect">
            <a:avLst/>
          </a:prstGeom>
          <a:solidFill>
            <a:srgbClr val="FFC000"/>
          </a:solidFill>
        </p:spPr>
        <p:txBody>
          <a:bodyPr wrap="square" rtlCol="0">
            <a:spAutoFit/>
          </a:bodyPr>
          <a:lstStyle/>
          <a:p>
            <a:r>
              <a:rPr lang="en-US" sz="2800" dirty="0" smtClean="0"/>
              <a:t>The beginnings of professionalism!</a:t>
            </a:r>
            <a:endParaRPr lang="en-US" sz="2800" dirty="0"/>
          </a:p>
        </p:txBody>
      </p:sp>
    </p:spTree>
    <p:extLst>
      <p:ext uri="{BB962C8B-B14F-4D97-AF65-F5344CB8AC3E}">
        <p14:creationId xmlns:p14="http://schemas.microsoft.com/office/powerpoint/2010/main" val="1472508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8D1E14"/>
      </a:dk2>
      <a:lt2>
        <a:srgbClr val="FF744E"/>
      </a:lt2>
      <a:accent1>
        <a:srgbClr val="E9B758"/>
      </a:accent1>
      <a:accent2>
        <a:srgbClr val="FE8943"/>
      </a:accent2>
      <a:accent3>
        <a:srgbClr val="AEA27C"/>
      </a:accent3>
      <a:accent4>
        <a:srgbClr val="90B46E"/>
      </a:accent4>
      <a:accent5>
        <a:srgbClr val="71AEC1"/>
      </a:accent5>
      <a:accent6>
        <a:srgbClr val="C98DE7"/>
      </a:accent6>
      <a:hlink>
        <a:srgbClr val="FF7A22"/>
      </a:hlink>
      <a:folHlink>
        <a:srgbClr val="FDCD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971C58-AB76-4A2A-B231-5F8CA03CF4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970</TotalTime>
  <Words>613</Words>
  <Application>Microsoft Office PowerPoint</Application>
  <PresentationFormat>Widescreen</PresentationFormat>
  <Paragraphs>85</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Tw Cen MT</vt:lpstr>
      <vt:lpstr>Circuit</vt:lpstr>
      <vt:lpstr>“All the thinks you'll think’’</vt:lpstr>
      <vt:lpstr>Let’s think!</vt:lpstr>
      <vt:lpstr>General Agenda:</vt:lpstr>
      <vt:lpstr>What is Applied Critical Thinking?</vt:lpstr>
      <vt:lpstr>RIT Assessment Map for Critical Thinking</vt:lpstr>
      <vt:lpstr>UsING Evidence &amp; Information Literacy</vt:lpstr>
      <vt:lpstr>Analyze &amp; Construct arguments</vt:lpstr>
      <vt:lpstr>Arguments &amp; Conclusions =&gt; Problem solving </vt:lpstr>
      <vt:lpstr>Problem- Solving through Integration</vt:lpstr>
      <vt:lpstr>Demonstrate Innovative or creative approaches</vt:lpstr>
      <vt:lpstr>Cautions &amp; Caveats</vt:lpstr>
      <vt:lpstr> Questions &amp; An Invitation…</vt:lpstr>
    </vt:vector>
  </TitlesOfParts>
  <Company>Rochester Institute of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the thinks you'll think’’</dc:title>
  <dc:creator>Jennifer Schneider</dc:creator>
  <cp:lastModifiedBy>Jennifer Schneider</cp:lastModifiedBy>
  <cp:revision>33</cp:revision>
  <dcterms:created xsi:type="dcterms:W3CDTF">2016-02-15T03:40:46Z</dcterms:created>
  <dcterms:modified xsi:type="dcterms:W3CDTF">2016-02-22T16:30:20Z</dcterms:modified>
</cp:coreProperties>
</file>