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5" roundtripDataSignature="AMtx7miAsUuCd02wCO7/hxDV3tVW3c1A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848BAB3-D6B6-4693-9B17-52E382AADB1C}">
  <a:tblStyle styleId="{6848BAB3-D6B6-4693-9B17-52E382AADB1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customschemas.google.com/relationships/presentationmetadata" Target="metadata"/><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Be a guide, not a guru.</a:t>
            </a:r>
            <a:endParaRPr/>
          </a:p>
        </p:txBody>
      </p:sp>
      <p:sp>
        <p:nvSpPr>
          <p:cNvPr id="208" name="Google Shape;208;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8" name="Google Shape;21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2" name="Google Shape;322;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sp>
        <p:nvSpPr>
          <p:cNvPr id="19" name="Google Shape;19;p31"/>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1"/>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31"/>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1"/>
          <p:cNvSpPr txBox="1"/>
          <p:nvPr>
            <p:ph idx="1" type="subTitle"/>
          </p:nvPr>
        </p:nvSpPr>
        <p:spPr>
          <a:xfrm>
            <a:off x="1100051" y="4455620"/>
            <a:ext cx="10058400" cy="114300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3" name="Google Shape;23;p31"/>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1"/>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26" name="Google Shape;26;p31"/>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7" name="Shape 87"/>
        <p:cNvGrpSpPr/>
        <p:nvPr/>
      </p:nvGrpSpPr>
      <p:grpSpPr>
        <a:xfrm>
          <a:off x="0" y="0"/>
          <a:ext cx="0" cy="0"/>
          <a:chOff x="0" y="0"/>
          <a:chExt cx="0" cy="0"/>
        </a:xfrm>
      </p:grpSpPr>
      <p:sp>
        <p:nvSpPr>
          <p:cNvPr id="88" name="Google Shape;88;p4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40"/>
          <p:cNvSpPr txBox="1"/>
          <p:nvPr>
            <p:ph idx="1" type="body"/>
          </p:nvPr>
        </p:nvSpPr>
        <p:spPr>
          <a:xfrm rot="5400000">
            <a:off x="4114800" y="-1171786"/>
            <a:ext cx="4023360" cy="10058400"/>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0" name="Google Shape;90;p40"/>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40"/>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4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93" name="Shape 93"/>
        <p:cNvGrpSpPr/>
        <p:nvPr/>
      </p:nvGrpSpPr>
      <p:grpSpPr>
        <a:xfrm>
          <a:off x="0" y="0"/>
          <a:ext cx="0" cy="0"/>
          <a:chOff x="0" y="0"/>
          <a:chExt cx="0" cy="0"/>
        </a:xfrm>
      </p:grpSpPr>
      <p:sp>
        <p:nvSpPr>
          <p:cNvPr id="94" name="Google Shape;94;p41"/>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41"/>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41"/>
          <p:cNvSpPr txBox="1"/>
          <p:nvPr>
            <p:ph type="title"/>
          </p:nvPr>
        </p:nvSpPr>
        <p:spPr>
          <a:xfrm rot="5400000">
            <a:off x="7160640" y="1979039"/>
            <a:ext cx="5757421" cy="262890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41"/>
          <p:cNvSpPr txBox="1"/>
          <p:nvPr>
            <p:ph idx="1" type="body"/>
          </p:nvPr>
        </p:nvSpPr>
        <p:spPr>
          <a:xfrm rot="5400000">
            <a:off x="1826639" y="-573661"/>
            <a:ext cx="5757422" cy="7734300"/>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8" name="Google Shape;98;p41"/>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41"/>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4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01" name="Shape 101"/>
        <p:cNvGrpSpPr/>
        <p:nvPr/>
      </p:nvGrpSpPr>
      <p:grpSpPr>
        <a:xfrm>
          <a:off x="0" y="0"/>
          <a:ext cx="0" cy="0"/>
          <a:chOff x="0" y="0"/>
          <a:chExt cx="0" cy="0"/>
        </a:xfrm>
      </p:grpSpPr>
      <p:cxnSp>
        <p:nvCxnSpPr>
          <p:cNvPr id="102" name="Google Shape;102;p42"/>
          <p:cNvCxnSpPr/>
          <p:nvPr/>
        </p:nvCxnSpPr>
        <p:spPr>
          <a:xfrm>
            <a:off x="272085" y="663284"/>
            <a:ext cx="2674747" cy="0"/>
          </a:xfrm>
          <a:prstGeom prst="straightConnector1">
            <a:avLst/>
          </a:prstGeom>
          <a:noFill/>
          <a:ln cap="flat" cmpd="sng" w="15875">
            <a:solidFill>
              <a:schemeClr val="dk1"/>
            </a:solidFill>
            <a:prstDash val="solid"/>
            <a:round/>
            <a:headEnd len="sm" w="sm" type="none"/>
            <a:tailEnd len="sm" w="sm" type="none"/>
          </a:ln>
        </p:spPr>
      </p:cxnSp>
      <p:cxnSp>
        <p:nvCxnSpPr>
          <p:cNvPr id="103" name="Google Shape;103;p42"/>
          <p:cNvCxnSpPr/>
          <p:nvPr/>
        </p:nvCxnSpPr>
        <p:spPr>
          <a:xfrm>
            <a:off x="3376635" y="663284"/>
            <a:ext cx="8485403" cy="0"/>
          </a:xfrm>
          <a:prstGeom prst="straightConnector1">
            <a:avLst/>
          </a:prstGeom>
          <a:noFill/>
          <a:ln cap="flat" cmpd="sng" w="12700">
            <a:solidFill>
              <a:schemeClr val="dk1"/>
            </a:solidFill>
            <a:prstDash val="solid"/>
            <a:round/>
            <a:headEnd len="sm" w="sm" type="none"/>
            <a:tailEnd len="sm" w="sm" type="none"/>
          </a:ln>
        </p:spPr>
      </p:cxnSp>
      <p:sp>
        <p:nvSpPr>
          <p:cNvPr id="104" name="Google Shape;104;p42"/>
          <p:cNvSpPr txBox="1"/>
          <p:nvPr>
            <p:ph idx="1" type="body"/>
          </p:nvPr>
        </p:nvSpPr>
        <p:spPr>
          <a:xfrm>
            <a:off x="272085" y="1117111"/>
            <a:ext cx="11589952" cy="696384"/>
          </a:xfrm>
          <a:prstGeom prst="rect">
            <a:avLst/>
          </a:prstGeom>
          <a:noFill/>
          <a:ln>
            <a:noFill/>
          </a:ln>
        </p:spPr>
        <p:txBody>
          <a:bodyPr anchorCtr="0" anchor="t" bIns="45700" lIns="0" spcFirstLastPara="1" rIns="0" wrap="square" tIns="45700">
            <a:normAutofit/>
          </a:bodyPr>
          <a:lstStyle>
            <a:lvl1pPr indent="-228600" lvl="0" marL="457200" algn="l">
              <a:lnSpc>
                <a:spcPct val="90000"/>
              </a:lnSpc>
              <a:spcBef>
                <a:spcPts val="1200"/>
              </a:spcBef>
              <a:spcAft>
                <a:spcPts val="0"/>
              </a:spcAft>
              <a:buSzPts val="3733"/>
              <a:buNone/>
              <a:defRPr b="1" sz="3733">
                <a:solidFill>
                  <a:srgbClr val="D95E00"/>
                </a:solidFill>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3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2"/>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0" name="Google Shape;30;p32"/>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2"/>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lt1"/>
        </a:solidFill>
      </p:bgPr>
    </p:bg>
    <p:spTree>
      <p:nvGrpSpPr>
        <p:cNvPr id="33" name="Shape 33"/>
        <p:cNvGrpSpPr/>
        <p:nvPr/>
      </p:nvGrpSpPr>
      <p:grpSpPr>
        <a:xfrm>
          <a:off x="0" y="0"/>
          <a:ext cx="0" cy="0"/>
          <a:chOff x="0" y="0"/>
          <a:chExt cx="0" cy="0"/>
        </a:xfrm>
      </p:grpSpPr>
      <p:sp>
        <p:nvSpPr>
          <p:cNvPr id="34" name="Google Shape;34;p33"/>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3"/>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3"/>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b="0"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33"/>
          <p:cNvSpPr txBox="1"/>
          <p:nvPr>
            <p:ph idx="1" type="body"/>
          </p:nvPr>
        </p:nvSpPr>
        <p:spPr>
          <a:xfrm>
            <a:off x="1097280" y="4453128"/>
            <a:ext cx="10058400" cy="11430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indent="-228600" lvl="1" marL="914400" algn="l">
              <a:lnSpc>
                <a:spcPct val="90000"/>
              </a:lnSpc>
              <a:spcBef>
                <a:spcPts val="200"/>
              </a:spcBef>
              <a:spcAft>
                <a:spcPts val="0"/>
              </a:spcAft>
              <a:buSzPts val="1800"/>
              <a:buNone/>
              <a:defRPr sz="1800">
                <a:solidFill>
                  <a:srgbClr val="888888"/>
                </a:solidFill>
              </a:defRPr>
            </a:lvl2pPr>
            <a:lvl3pPr indent="-228600" lvl="2" marL="1371600" algn="l">
              <a:lnSpc>
                <a:spcPct val="90000"/>
              </a:lnSpc>
              <a:spcBef>
                <a:spcPts val="400"/>
              </a:spcBef>
              <a:spcAft>
                <a:spcPts val="0"/>
              </a:spcAft>
              <a:buSzPts val="1600"/>
              <a:buNone/>
              <a:defRPr sz="1600">
                <a:solidFill>
                  <a:srgbClr val="888888"/>
                </a:solidFill>
              </a:defRPr>
            </a:lvl3pPr>
            <a:lvl4pPr indent="-228600" lvl="3" marL="1828800" algn="l">
              <a:lnSpc>
                <a:spcPct val="90000"/>
              </a:lnSpc>
              <a:spcBef>
                <a:spcPts val="400"/>
              </a:spcBef>
              <a:spcAft>
                <a:spcPts val="0"/>
              </a:spcAft>
              <a:buSzPts val="1400"/>
              <a:buNone/>
              <a:defRPr sz="1400">
                <a:solidFill>
                  <a:srgbClr val="888888"/>
                </a:solidFill>
              </a:defRPr>
            </a:lvl4pPr>
            <a:lvl5pPr indent="-228600" lvl="4" marL="2286000" algn="l">
              <a:lnSpc>
                <a:spcPct val="90000"/>
              </a:lnSpc>
              <a:spcBef>
                <a:spcPts val="400"/>
              </a:spcBef>
              <a:spcAft>
                <a:spcPts val="0"/>
              </a:spcAft>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sp>
        <p:nvSpPr>
          <p:cNvPr id="38" name="Google Shape;38;p33"/>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3"/>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3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41" name="Google Shape;41;p33"/>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3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34"/>
          <p:cNvSpPr txBox="1"/>
          <p:nvPr>
            <p:ph idx="1" type="body"/>
          </p:nvPr>
        </p:nvSpPr>
        <p:spPr>
          <a:xfrm>
            <a:off x="1097280" y="1846052"/>
            <a:ext cx="493776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5" name="Google Shape;45;p34"/>
          <p:cNvSpPr txBox="1"/>
          <p:nvPr>
            <p:ph idx="2" type="body"/>
          </p:nvPr>
        </p:nvSpPr>
        <p:spPr>
          <a:xfrm>
            <a:off x="1097280" y="2582334"/>
            <a:ext cx="4937760" cy="33782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6" name="Google Shape;46;p34"/>
          <p:cNvSpPr txBox="1"/>
          <p:nvPr>
            <p:ph idx="3" type="body"/>
          </p:nvPr>
        </p:nvSpPr>
        <p:spPr>
          <a:xfrm>
            <a:off x="6217920" y="1846052"/>
            <a:ext cx="493776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7" name="Google Shape;47;p34"/>
          <p:cNvSpPr txBox="1"/>
          <p:nvPr>
            <p:ph idx="4" type="body"/>
          </p:nvPr>
        </p:nvSpPr>
        <p:spPr>
          <a:xfrm>
            <a:off x="6217920" y="2582334"/>
            <a:ext cx="4937760" cy="33782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8" name="Google Shape;48;p34"/>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4"/>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3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3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35"/>
          <p:cNvSpPr txBox="1"/>
          <p:nvPr>
            <p:ph idx="1" type="body"/>
          </p:nvPr>
        </p:nvSpPr>
        <p:spPr>
          <a:xfrm>
            <a:off x="1097279" y="1845734"/>
            <a:ext cx="4937760" cy="40233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4" name="Google Shape;54;p35"/>
          <p:cNvSpPr txBox="1"/>
          <p:nvPr>
            <p:ph idx="2" type="body"/>
          </p:nvPr>
        </p:nvSpPr>
        <p:spPr>
          <a:xfrm>
            <a:off x="6217920" y="1845735"/>
            <a:ext cx="4937760" cy="40233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5" name="Google Shape;55;p35"/>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5"/>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8" name="Shape 58"/>
        <p:cNvGrpSpPr/>
        <p:nvPr/>
      </p:nvGrpSpPr>
      <p:grpSpPr>
        <a:xfrm>
          <a:off x="0" y="0"/>
          <a:ext cx="0" cy="0"/>
          <a:chOff x="0" y="0"/>
          <a:chExt cx="0" cy="0"/>
        </a:xfrm>
      </p:grpSpPr>
      <p:sp>
        <p:nvSpPr>
          <p:cNvPr id="59" name="Google Shape;59;p3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6"/>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36"/>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3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63" name="Shape 63"/>
        <p:cNvGrpSpPr/>
        <p:nvPr/>
      </p:nvGrpSpPr>
      <p:grpSpPr>
        <a:xfrm>
          <a:off x="0" y="0"/>
          <a:ext cx="0" cy="0"/>
          <a:chOff x="0" y="0"/>
          <a:chExt cx="0" cy="0"/>
        </a:xfrm>
      </p:grpSpPr>
      <p:sp>
        <p:nvSpPr>
          <p:cNvPr id="64" name="Google Shape;64;p37"/>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7"/>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7"/>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7"/>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3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69" name="Shape 69"/>
        <p:cNvGrpSpPr/>
        <p:nvPr/>
      </p:nvGrpSpPr>
      <p:grpSpPr>
        <a:xfrm>
          <a:off x="0" y="0"/>
          <a:ext cx="0" cy="0"/>
          <a:chOff x="0" y="0"/>
          <a:chExt cx="0" cy="0"/>
        </a:xfrm>
      </p:grpSpPr>
      <p:sp>
        <p:nvSpPr>
          <p:cNvPr id="70" name="Google Shape;70;p38"/>
          <p:cNvSpPr/>
          <p:nvPr/>
        </p:nvSpPr>
        <p:spPr>
          <a:xfrm>
            <a:off x="16" y="0"/>
            <a:ext cx="4050791"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38"/>
          <p:cNvSpPr/>
          <p:nvPr/>
        </p:nvSpPr>
        <p:spPr>
          <a:xfrm>
            <a:off x="4040071" y="0"/>
            <a:ext cx="64008"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38"/>
          <p:cNvSpPr txBox="1"/>
          <p:nvPr>
            <p:ph type="title"/>
          </p:nvPr>
        </p:nvSpPr>
        <p:spPr>
          <a:xfrm>
            <a:off x="457200" y="594359"/>
            <a:ext cx="3200400" cy="228600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38"/>
          <p:cNvSpPr txBox="1"/>
          <p:nvPr>
            <p:ph idx="1" type="body"/>
          </p:nvPr>
        </p:nvSpPr>
        <p:spPr>
          <a:xfrm>
            <a:off x="4800600" y="731520"/>
            <a:ext cx="6492240" cy="52578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4" name="Google Shape;74;p38"/>
          <p:cNvSpPr txBox="1"/>
          <p:nvPr>
            <p:ph idx="2" type="body"/>
          </p:nvPr>
        </p:nvSpPr>
        <p:spPr>
          <a:xfrm>
            <a:off x="457200" y="2926080"/>
            <a:ext cx="3200400" cy="3379124"/>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1500"/>
              <a:buNone/>
              <a:defRPr sz="1500">
                <a:solidFill>
                  <a:srgbClr val="FFFFFF"/>
                </a:solidFill>
              </a:defRPr>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5" name="Google Shape;75;p38"/>
          <p:cNvSpPr txBox="1"/>
          <p:nvPr>
            <p:ph idx="10" type="dt"/>
          </p:nvPr>
        </p:nvSpPr>
        <p:spPr>
          <a:xfrm>
            <a:off x="465512" y="6459785"/>
            <a:ext cx="26185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8"/>
          <p:cNvSpPr txBox="1"/>
          <p:nvPr>
            <p:ph idx="11" type="ftr"/>
          </p:nvPr>
        </p:nvSpPr>
        <p:spPr>
          <a:xfrm>
            <a:off x="4800600" y="6459785"/>
            <a:ext cx="4648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8"/>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050">
                <a:solidFill>
                  <a:schemeClr val="dk2"/>
                </a:solidFill>
                <a:latin typeface="Calibri"/>
                <a:ea typeface="Calibri"/>
                <a:cs typeface="Calibri"/>
                <a:sym typeface="Calibri"/>
              </a:defRPr>
            </a:lvl1pPr>
            <a:lvl2pPr indent="0" lvl="1" marL="0" algn="r">
              <a:spcBef>
                <a:spcPts val="0"/>
              </a:spcBef>
              <a:buNone/>
              <a:defRPr sz="1050">
                <a:solidFill>
                  <a:schemeClr val="dk2"/>
                </a:solidFill>
                <a:latin typeface="Calibri"/>
                <a:ea typeface="Calibri"/>
                <a:cs typeface="Calibri"/>
                <a:sym typeface="Calibri"/>
              </a:defRPr>
            </a:lvl2pPr>
            <a:lvl3pPr indent="0" lvl="2" marL="0" algn="r">
              <a:spcBef>
                <a:spcPts val="0"/>
              </a:spcBef>
              <a:buNone/>
              <a:defRPr sz="1050">
                <a:solidFill>
                  <a:schemeClr val="dk2"/>
                </a:solidFill>
                <a:latin typeface="Calibri"/>
                <a:ea typeface="Calibri"/>
                <a:cs typeface="Calibri"/>
                <a:sym typeface="Calibri"/>
              </a:defRPr>
            </a:lvl3pPr>
            <a:lvl4pPr indent="0" lvl="3" marL="0" algn="r">
              <a:spcBef>
                <a:spcPts val="0"/>
              </a:spcBef>
              <a:buNone/>
              <a:defRPr sz="1050">
                <a:solidFill>
                  <a:schemeClr val="dk2"/>
                </a:solidFill>
                <a:latin typeface="Calibri"/>
                <a:ea typeface="Calibri"/>
                <a:cs typeface="Calibri"/>
                <a:sym typeface="Calibri"/>
              </a:defRPr>
            </a:lvl4pPr>
            <a:lvl5pPr indent="0" lvl="4" marL="0" algn="r">
              <a:spcBef>
                <a:spcPts val="0"/>
              </a:spcBef>
              <a:buNone/>
              <a:defRPr sz="1050">
                <a:solidFill>
                  <a:schemeClr val="dk2"/>
                </a:solidFill>
                <a:latin typeface="Calibri"/>
                <a:ea typeface="Calibri"/>
                <a:cs typeface="Calibri"/>
                <a:sym typeface="Calibri"/>
              </a:defRPr>
            </a:lvl5pPr>
            <a:lvl6pPr indent="0" lvl="5" marL="0" algn="r">
              <a:spcBef>
                <a:spcPts val="0"/>
              </a:spcBef>
              <a:buNone/>
              <a:defRPr sz="1050">
                <a:solidFill>
                  <a:schemeClr val="dk2"/>
                </a:solidFill>
                <a:latin typeface="Calibri"/>
                <a:ea typeface="Calibri"/>
                <a:cs typeface="Calibri"/>
                <a:sym typeface="Calibri"/>
              </a:defRPr>
            </a:lvl6pPr>
            <a:lvl7pPr indent="0" lvl="6" marL="0" algn="r">
              <a:spcBef>
                <a:spcPts val="0"/>
              </a:spcBef>
              <a:buNone/>
              <a:defRPr sz="1050">
                <a:solidFill>
                  <a:schemeClr val="dk2"/>
                </a:solidFill>
                <a:latin typeface="Calibri"/>
                <a:ea typeface="Calibri"/>
                <a:cs typeface="Calibri"/>
                <a:sym typeface="Calibri"/>
              </a:defRPr>
            </a:lvl7pPr>
            <a:lvl8pPr indent="0" lvl="7" marL="0" algn="r">
              <a:spcBef>
                <a:spcPts val="0"/>
              </a:spcBef>
              <a:buNone/>
              <a:defRPr sz="1050">
                <a:solidFill>
                  <a:schemeClr val="dk2"/>
                </a:solidFill>
                <a:latin typeface="Calibri"/>
                <a:ea typeface="Calibri"/>
                <a:cs typeface="Calibri"/>
                <a:sym typeface="Calibri"/>
              </a:defRPr>
            </a:lvl8pPr>
            <a:lvl9pPr indent="0" lvl="8" marL="0" algn="r">
              <a:spcBef>
                <a:spcPts val="0"/>
              </a:spcBef>
              <a:buNone/>
              <a:defRPr sz="1050">
                <a:solidFill>
                  <a:schemeClr val="dk2"/>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78" name="Shape 78"/>
        <p:cNvGrpSpPr/>
        <p:nvPr/>
      </p:nvGrpSpPr>
      <p:grpSpPr>
        <a:xfrm>
          <a:off x="0" y="0"/>
          <a:ext cx="0" cy="0"/>
          <a:chOff x="0" y="0"/>
          <a:chExt cx="0" cy="0"/>
        </a:xfrm>
      </p:grpSpPr>
      <p:sp>
        <p:nvSpPr>
          <p:cNvPr id="79" name="Google Shape;79;p39"/>
          <p:cNvSpPr/>
          <p:nvPr/>
        </p:nvSpPr>
        <p:spPr>
          <a:xfrm>
            <a:off x="0" y="4953000"/>
            <a:ext cx="12188825" cy="1905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9"/>
          <p:cNvSpPr/>
          <p:nvPr/>
        </p:nvSpPr>
        <p:spPr>
          <a:xfrm>
            <a:off x="15" y="491507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9"/>
          <p:cNvSpPr txBox="1"/>
          <p:nvPr>
            <p:ph type="title"/>
          </p:nvPr>
        </p:nvSpPr>
        <p:spPr>
          <a:xfrm>
            <a:off x="1097280" y="5074920"/>
            <a:ext cx="10113264" cy="822960"/>
          </a:xfrm>
          <a:prstGeom prst="rect">
            <a:avLst/>
          </a:prstGeom>
          <a:noFill/>
          <a:ln>
            <a:noFill/>
          </a:ln>
        </p:spPr>
        <p:txBody>
          <a:bodyPr anchorCtr="0" anchor="b" bIns="0" lIns="91425" spcFirstLastPara="1" rIns="91425" wrap="square" tIns="0">
            <a:no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82" name="Google Shape;82;p39"/>
          <p:cNvPicPr preferRelativeResize="0"/>
          <p:nvPr>
            <p:ph idx="2" type="pic"/>
          </p:nvPr>
        </p:nvPicPr>
        <p:blipFill/>
        <p:spPr>
          <a:xfrm>
            <a:off x="15" y="0"/>
            <a:ext cx="12191985" cy="4915076"/>
          </a:xfrm>
          <a:prstGeom prst="rect">
            <a:avLst/>
          </a:prstGeom>
          <a:blipFill rotWithShape="1">
            <a:blip r:embed="rId2">
              <a:alphaModFix/>
            </a:blip>
            <a:stretch>
              <a:fillRect b="0" l="0" r="0" t="0"/>
            </a:stretch>
          </a:blipFill>
          <a:ln>
            <a:noFill/>
          </a:ln>
        </p:spPr>
      </p:pic>
      <p:sp>
        <p:nvSpPr>
          <p:cNvPr id="83" name="Google Shape;83;p39"/>
          <p:cNvSpPr txBox="1"/>
          <p:nvPr>
            <p:ph idx="1" type="body"/>
          </p:nvPr>
        </p:nvSpPr>
        <p:spPr>
          <a:xfrm>
            <a:off x="1097280" y="5907023"/>
            <a:ext cx="10113264" cy="594360"/>
          </a:xfrm>
          <a:prstGeom prst="rect">
            <a:avLst/>
          </a:prstGeom>
          <a:noFill/>
          <a:ln>
            <a:noFill/>
          </a:ln>
        </p:spPr>
        <p:txBody>
          <a:bodyPr anchorCtr="0" anchor="t" bIns="0" lIns="91425" spcFirstLastPara="1" rIns="91425" wrap="square" tIns="0">
            <a:normAutofit/>
          </a:bodyPr>
          <a:lstStyle>
            <a:lvl1pPr indent="-228600" lvl="0" marL="457200" algn="l">
              <a:lnSpc>
                <a:spcPct val="90000"/>
              </a:lnSpc>
              <a:spcBef>
                <a:spcPts val="0"/>
              </a:spcBef>
              <a:spcAft>
                <a:spcPts val="0"/>
              </a:spcAft>
              <a:buSzPts val="1500"/>
              <a:buNone/>
              <a:defRPr sz="1500">
                <a:solidFill>
                  <a:srgbClr val="FFFFFF"/>
                </a:solidFill>
              </a:defRPr>
            </a:lvl1pPr>
            <a:lvl2pPr indent="-228600" lvl="1" marL="914400" algn="l">
              <a:lnSpc>
                <a:spcPct val="90000"/>
              </a:lnSpc>
              <a:spcBef>
                <a:spcPts val="6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84" name="Google Shape;84;p39"/>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39"/>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9"/>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0"/>
          <p:cNvSpPr/>
          <p:nvPr/>
        </p:nvSpPr>
        <p:spPr>
          <a:xfrm>
            <a:off x="1" y="6400800"/>
            <a:ext cx="12192000"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30"/>
          <p:cNvSpPr/>
          <p:nvPr/>
        </p:nvSpPr>
        <p:spPr>
          <a:xfrm>
            <a:off x="0" y="6334316"/>
            <a:ext cx="12192001" cy="659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3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marR="0" rtl="0" algn="l">
              <a:lnSpc>
                <a:spcPct val="85000"/>
              </a:lnSpc>
              <a:spcBef>
                <a:spcPts val="0"/>
              </a:spcBef>
              <a:spcAft>
                <a:spcPts val="0"/>
              </a:spcAft>
              <a:buClr>
                <a:srgbClr val="3F3F3F"/>
              </a:buClr>
              <a:buSzPts val="4800"/>
              <a:buFont typeface="Calibri"/>
              <a:buNone/>
              <a:defRPr b="0" i="0" sz="4800" u="none" cap="none" strike="noStrik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30"/>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lvl1pPr indent="-355600" lvl="0" marL="457200" marR="0" rtl="0" algn="l">
              <a:lnSpc>
                <a:spcPct val="90000"/>
              </a:lnSpc>
              <a:spcBef>
                <a:spcPts val="1200"/>
              </a:spcBef>
              <a:spcAft>
                <a:spcPts val="0"/>
              </a:spcAft>
              <a:buClr>
                <a:schemeClr val="accent1"/>
              </a:buClr>
              <a:buSzPts val="2000"/>
              <a:buFont typeface="Calibri"/>
              <a:buChar char=" "/>
              <a:defRPr b="0" i="0" sz="2000" u="none" cap="none" strike="noStrike">
                <a:solidFill>
                  <a:srgbClr val="3F3F3F"/>
                </a:solidFill>
                <a:latin typeface="Calibri"/>
                <a:ea typeface="Calibri"/>
                <a:cs typeface="Calibri"/>
                <a:sym typeface="Calibri"/>
              </a:defRPr>
            </a:lvl1pPr>
            <a:lvl2pPr indent="-342900" lvl="1" marL="914400" marR="0" rtl="0" algn="l">
              <a:lnSpc>
                <a:spcPct val="90000"/>
              </a:lnSpc>
              <a:spcBef>
                <a:spcPts val="200"/>
              </a:spcBef>
              <a:spcAft>
                <a:spcPts val="0"/>
              </a:spcAft>
              <a:buClr>
                <a:schemeClr val="accent1"/>
              </a:buClr>
              <a:buSzPts val="1800"/>
              <a:buFont typeface="Calibri"/>
              <a:buChar char="◦"/>
              <a:defRPr b="0" i="0" sz="1800" u="none" cap="none" strike="noStrike">
                <a:solidFill>
                  <a:srgbClr val="3F3F3F"/>
                </a:solidFill>
                <a:latin typeface="Calibri"/>
                <a:ea typeface="Calibri"/>
                <a:cs typeface="Calibri"/>
                <a:sym typeface="Calibri"/>
              </a:defRPr>
            </a:lvl2pPr>
            <a:lvl3pPr indent="-317500" lvl="2" marL="1371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9pPr>
          </a:lstStyle>
          <a:p/>
        </p:txBody>
      </p:sp>
      <p:sp>
        <p:nvSpPr>
          <p:cNvPr id="14" name="Google Shape;14;p30"/>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30"/>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3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050" u="none" cap="none" strike="noStrike">
                <a:solidFill>
                  <a:srgbClr val="FFFFFF"/>
                </a:solidFill>
                <a:latin typeface="Calibri"/>
                <a:ea typeface="Calibri"/>
                <a:cs typeface="Calibri"/>
                <a:sym typeface="Calibri"/>
              </a:defRPr>
            </a:lvl1pPr>
            <a:lvl2pPr indent="0" lvl="1" marL="0" marR="0" rtl="0" algn="r">
              <a:spcBef>
                <a:spcPts val="0"/>
              </a:spcBef>
              <a:buNone/>
              <a:defRPr b="0" i="0" sz="1050" u="none" cap="none" strike="noStrike">
                <a:solidFill>
                  <a:srgbClr val="FFFFFF"/>
                </a:solidFill>
                <a:latin typeface="Calibri"/>
                <a:ea typeface="Calibri"/>
                <a:cs typeface="Calibri"/>
                <a:sym typeface="Calibri"/>
              </a:defRPr>
            </a:lvl2pPr>
            <a:lvl3pPr indent="0" lvl="2" marL="0" marR="0" rtl="0" algn="r">
              <a:spcBef>
                <a:spcPts val="0"/>
              </a:spcBef>
              <a:buNone/>
              <a:defRPr b="0" i="0" sz="1050" u="none" cap="none" strike="noStrike">
                <a:solidFill>
                  <a:srgbClr val="FFFFFF"/>
                </a:solidFill>
                <a:latin typeface="Calibri"/>
                <a:ea typeface="Calibri"/>
                <a:cs typeface="Calibri"/>
                <a:sym typeface="Calibri"/>
              </a:defRPr>
            </a:lvl3pPr>
            <a:lvl4pPr indent="0" lvl="3" marL="0" marR="0" rtl="0" algn="r">
              <a:spcBef>
                <a:spcPts val="0"/>
              </a:spcBef>
              <a:buNone/>
              <a:defRPr b="0" i="0" sz="1050" u="none" cap="none" strike="noStrike">
                <a:solidFill>
                  <a:srgbClr val="FFFFFF"/>
                </a:solidFill>
                <a:latin typeface="Calibri"/>
                <a:ea typeface="Calibri"/>
                <a:cs typeface="Calibri"/>
                <a:sym typeface="Calibri"/>
              </a:defRPr>
            </a:lvl4pPr>
            <a:lvl5pPr indent="0" lvl="4" marL="0" marR="0" rtl="0" algn="r">
              <a:spcBef>
                <a:spcPts val="0"/>
              </a:spcBef>
              <a:buNone/>
              <a:defRPr b="0" i="0" sz="1050" u="none" cap="none" strike="noStrike">
                <a:solidFill>
                  <a:srgbClr val="FFFFFF"/>
                </a:solidFill>
                <a:latin typeface="Calibri"/>
                <a:ea typeface="Calibri"/>
                <a:cs typeface="Calibri"/>
                <a:sym typeface="Calibri"/>
              </a:defRPr>
            </a:lvl5pPr>
            <a:lvl6pPr indent="0" lvl="5" marL="0" marR="0" rtl="0" algn="r">
              <a:spcBef>
                <a:spcPts val="0"/>
              </a:spcBef>
              <a:buNone/>
              <a:defRPr b="0" i="0" sz="1050" u="none" cap="none" strike="noStrike">
                <a:solidFill>
                  <a:srgbClr val="FFFFFF"/>
                </a:solidFill>
                <a:latin typeface="Calibri"/>
                <a:ea typeface="Calibri"/>
                <a:cs typeface="Calibri"/>
                <a:sym typeface="Calibri"/>
              </a:defRPr>
            </a:lvl6pPr>
            <a:lvl7pPr indent="0" lvl="6" marL="0" marR="0" rtl="0" algn="r">
              <a:spcBef>
                <a:spcPts val="0"/>
              </a:spcBef>
              <a:buNone/>
              <a:defRPr b="0" i="0" sz="1050" u="none" cap="none" strike="noStrike">
                <a:solidFill>
                  <a:srgbClr val="FFFFFF"/>
                </a:solidFill>
                <a:latin typeface="Calibri"/>
                <a:ea typeface="Calibri"/>
                <a:cs typeface="Calibri"/>
                <a:sym typeface="Calibri"/>
              </a:defRPr>
            </a:lvl7pPr>
            <a:lvl8pPr indent="0" lvl="7" marL="0" marR="0" rtl="0" algn="r">
              <a:spcBef>
                <a:spcPts val="0"/>
              </a:spcBef>
              <a:buNone/>
              <a:defRPr b="0" i="0" sz="1050" u="none" cap="none" strike="noStrike">
                <a:solidFill>
                  <a:srgbClr val="FFFFFF"/>
                </a:solidFill>
                <a:latin typeface="Calibri"/>
                <a:ea typeface="Calibri"/>
                <a:cs typeface="Calibri"/>
                <a:sym typeface="Calibri"/>
              </a:defRPr>
            </a:lvl8pPr>
            <a:lvl9pPr indent="0" lvl="8" marL="0" marR="0" rtl="0" algn="r">
              <a:spcBef>
                <a:spcPts val="0"/>
              </a:spcBef>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cxnSp>
        <p:nvCxnSpPr>
          <p:cNvPr id="17" name="Google Shape;17;p30"/>
          <p:cNvCxnSpPr/>
          <p:nvPr/>
        </p:nvCxnSpPr>
        <p:spPr>
          <a:xfrm>
            <a:off x="1193532" y="1737845"/>
            <a:ext cx="9966960" cy="0"/>
          </a:xfrm>
          <a:prstGeom prst="straightConnector1">
            <a:avLst/>
          </a:prstGeom>
          <a:noFill/>
          <a:ln cap="flat" cmpd="sng" w="9525">
            <a:solidFill>
              <a:srgbClr val="7F7F7F"/>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hyperlink" Target="https://www.rit.edu/criticalthinking/" TargetMode="External"/><Relationship Id="rId4" Type="http://schemas.openxmlformats.org/officeDocument/2006/relationships/hyperlink" Target="https://oncourseworkshop.com/self-awareness/one-minute-paper/" TargetMode="External"/><Relationship Id="rId5" Type="http://schemas.openxmlformats.org/officeDocument/2006/relationships/hyperlink" Target="https://www.celt.iastate.edu/teaching/assessment-and-evaluation/classroom-assessment-techniques-quick-strategies-to-check-student-learning-in-class/" TargetMode="External"/><Relationship Id="rId6" Type="http://schemas.openxmlformats.org/officeDocument/2006/relationships/hyperlink" Target="https://kpcrossacademy.org/techniques/3-2-1/" TargetMode="External"/><Relationship Id="rId7" Type="http://schemas.openxmlformats.org/officeDocument/2006/relationships/hyperlink" Target="https://www.teachphilosophy101.org/classroom-assessment-techniqu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262626"/>
              </a:buClr>
              <a:buSzPts val="8000"/>
              <a:buFont typeface="Calibri"/>
              <a:buNone/>
            </a:pPr>
            <a:r>
              <a:rPr lang="en-US"/>
              <a:t>Applied Critical Thinking (ACT) at RIT-Dubai</a:t>
            </a:r>
            <a:endParaRPr/>
          </a:p>
        </p:txBody>
      </p:sp>
      <p:sp>
        <p:nvSpPr>
          <p:cNvPr id="110" name="Google Shape;110;p1"/>
          <p:cNvSpPr txBox="1"/>
          <p:nvPr>
            <p:ph idx="1" type="subTitle"/>
          </p:nvPr>
        </p:nvSpPr>
        <p:spPr>
          <a:xfrm>
            <a:off x="1100051" y="4455620"/>
            <a:ext cx="10058400" cy="11430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0"/>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262626"/>
              </a:buClr>
              <a:buSzPts val="8000"/>
              <a:buFont typeface="Calibri"/>
              <a:buNone/>
            </a:pPr>
            <a:r>
              <a:rPr lang="en-US"/>
              <a:t>ACT General Strategies</a:t>
            </a:r>
            <a:endParaRPr/>
          </a:p>
        </p:txBody>
      </p:sp>
      <p:sp>
        <p:nvSpPr>
          <p:cNvPr id="173" name="Google Shape;173;p10"/>
          <p:cNvSpPr txBox="1"/>
          <p:nvPr>
            <p:ph idx="1" type="body"/>
          </p:nvPr>
        </p:nvSpPr>
        <p:spPr>
          <a:xfrm>
            <a:off x="1097280" y="4453128"/>
            <a:ext cx="10058400" cy="11430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t/>
            </a:r>
            <a:endParaRPr/>
          </a:p>
        </p:txBody>
      </p:sp>
      <p:sp>
        <p:nvSpPr>
          <p:cNvPr id="174" name="Google Shape;174;p1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1"/>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Analyze &amp; Construct Arguments</a:t>
            </a:r>
            <a:endParaRPr/>
          </a:p>
        </p:txBody>
      </p:sp>
      <p:sp>
        <p:nvSpPr>
          <p:cNvPr id="181" name="Google Shape;181;p11"/>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0" lvl="0" marL="0" rtl="0" algn="l">
              <a:lnSpc>
                <a:spcPct val="90000"/>
              </a:lnSpc>
              <a:spcBef>
                <a:spcPts val="0"/>
              </a:spcBef>
              <a:spcAft>
                <a:spcPts val="0"/>
              </a:spcAft>
              <a:buSzPts val="3600"/>
              <a:buNone/>
            </a:pPr>
            <a:r>
              <a:rPr lang="en-US" sz="3600"/>
              <a:t>Why did you choose?</a:t>
            </a:r>
            <a:endParaRPr/>
          </a:p>
          <a:p>
            <a:pPr indent="-203200" lvl="1" marL="384048" rtl="0" algn="l">
              <a:lnSpc>
                <a:spcPct val="90000"/>
              </a:lnSpc>
              <a:spcBef>
                <a:spcPts val="400"/>
              </a:spcBef>
              <a:spcAft>
                <a:spcPts val="0"/>
              </a:spcAft>
              <a:buSzPts val="3200"/>
              <a:buChar char="◦"/>
            </a:pPr>
            <a:r>
              <a:rPr lang="en-US" sz="3200"/>
              <a:t>Tell me a story relating a big decision in your life….</a:t>
            </a:r>
            <a:endParaRPr/>
          </a:p>
          <a:p>
            <a:pPr indent="-203200" lvl="1" marL="384048" rtl="0" algn="l">
              <a:lnSpc>
                <a:spcPct val="90000"/>
              </a:lnSpc>
              <a:spcBef>
                <a:spcPts val="600"/>
              </a:spcBef>
              <a:spcAft>
                <a:spcPts val="0"/>
              </a:spcAft>
              <a:buSzPts val="3200"/>
              <a:buChar char="◦"/>
            </a:pPr>
            <a:r>
              <a:rPr lang="en-US" sz="3200"/>
              <a:t>Present a discipline-based case, asking students to choose/compose the end</a:t>
            </a:r>
            <a:endParaRPr/>
          </a:p>
          <a:p>
            <a:pPr indent="-203200" lvl="1" marL="384048" rtl="0" algn="l">
              <a:lnSpc>
                <a:spcPct val="90000"/>
              </a:lnSpc>
              <a:spcBef>
                <a:spcPts val="600"/>
              </a:spcBef>
              <a:spcAft>
                <a:spcPts val="0"/>
              </a:spcAft>
              <a:buSzPts val="3200"/>
              <a:buChar char="◦"/>
            </a:pPr>
            <a:r>
              <a:rPr lang="en-US" sz="3200"/>
              <a:t>Use metacognition: Think about your thinking….</a:t>
            </a:r>
            <a:endParaRPr/>
          </a:p>
          <a:p>
            <a:pPr indent="-68579" lvl="1" marL="384048" rtl="0" algn="l">
              <a:lnSpc>
                <a:spcPct val="90000"/>
              </a:lnSpc>
              <a:spcBef>
                <a:spcPts val="600"/>
              </a:spcBef>
              <a:spcAft>
                <a:spcPts val="0"/>
              </a:spcAft>
              <a:buSzPts val="1800"/>
              <a:buNone/>
            </a:pPr>
            <a:r>
              <a:t/>
            </a:r>
            <a:endParaRPr/>
          </a:p>
        </p:txBody>
      </p:sp>
      <p:sp>
        <p:nvSpPr>
          <p:cNvPr id="182" name="Google Shape;182;p1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183" name="Google Shape;183;p11"/>
          <p:cNvGrpSpPr/>
          <p:nvPr/>
        </p:nvGrpSpPr>
        <p:grpSpPr>
          <a:xfrm>
            <a:off x="2032502" y="4420474"/>
            <a:ext cx="5279011" cy="1606193"/>
            <a:chOff x="2032502" y="4420474"/>
            <a:chExt cx="5279011" cy="1606193"/>
          </a:xfrm>
        </p:grpSpPr>
        <p:sp>
          <p:nvSpPr>
            <p:cNvPr id="184" name="Google Shape;184;p11"/>
            <p:cNvSpPr txBox="1"/>
            <p:nvPr/>
          </p:nvSpPr>
          <p:spPr>
            <a:xfrm>
              <a:off x="2032502" y="5657335"/>
              <a:ext cx="5279011" cy="369332"/>
            </a:xfrm>
            <a:prstGeom prst="rect">
              <a:avLst/>
            </a:prstGeom>
            <a:solidFill>
              <a:schemeClr val="accent2"/>
            </a:solidFill>
            <a:ln cap="flat" cmpd="sng" w="15875">
              <a:solidFill>
                <a:srgbClr val="89402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A good way to poke at premises, bias, assumptions, etc.</a:t>
              </a:r>
              <a:endParaRPr/>
            </a:p>
          </p:txBody>
        </p:sp>
        <p:sp>
          <p:nvSpPr>
            <p:cNvPr id="185" name="Google Shape;185;p11"/>
            <p:cNvSpPr/>
            <p:nvPr/>
          </p:nvSpPr>
          <p:spPr>
            <a:xfrm>
              <a:off x="4429121" y="4420474"/>
              <a:ext cx="485775" cy="1133475"/>
            </a:xfrm>
            <a:prstGeom prst="downArrow">
              <a:avLst>
                <a:gd fmla="val 50000" name="adj1"/>
                <a:gd fmla="val 50000" name="adj2"/>
              </a:avLst>
            </a:prstGeom>
            <a:solidFill>
              <a:schemeClr val="accent1"/>
            </a:solidFill>
            <a:ln cap="flat" cmpd="sng" w="15875">
              <a:solidFill>
                <a:srgbClr val="A65F0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Teamwork &amp; Critical Thinking</a:t>
            </a:r>
            <a:endParaRPr/>
          </a:p>
        </p:txBody>
      </p:sp>
      <p:sp>
        <p:nvSpPr>
          <p:cNvPr id="191" name="Google Shape;191;p12"/>
          <p:cNvSpPr/>
          <p:nvPr/>
        </p:nvSpPr>
        <p:spPr>
          <a:xfrm>
            <a:off x="2797307" y="1892905"/>
            <a:ext cx="4970584" cy="4743301"/>
          </a:xfrm>
          <a:prstGeom prst="ellipse">
            <a:avLst/>
          </a:prstGeom>
          <a:gradFill>
            <a:gsLst>
              <a:gs pos="0">
                <a:schemeClr val="dk1"/>
              </a:gs>
              <a:gs pos="34000">
                <a:schemeClr val="dk1"/>
              </a:gs>
              <a:gs pos="70000">
                <a:schemeClr val="dk1"/>
              </a:gs>
              <a:gs pos="100000">
                <a:schemeClr val="dk1"/>
              </a:gs>
            </a:gsLst>
            <a:path path="circle">
              <a:fillToRect b="50%" l="50%" r="50%" t="50%"/>
            </a:path>
            <a:tileRect/>
          </a:gradFill>
          <a:ln cap="flat" cmpd="sng" w="12700">
            <a:solidFill>
              <a:schemeClr val="dk1"/>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192" name="Google Shape;192;p12"/>
          <p:cNvSpPr/>
          <p:nvPr/>
        </p:nvSpPr>
        <p:spPr>
          <a:xfrm>
            <a:off x="3822818" y="2523261"/>
            <a:ext cx="2995580" cy="585887"/>
          </a:xfrm>
          <a:prstGeom prst="rect">
            <a:avLst/>
          </a:prstGeom>
          <a:solidFill>
            <a:schemeClr val="accent6"/>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Calibri"/>
                <a:ea typeface="Calibri"/>
                <a:cs typeface="Calibri"/>
                <a:sym typeface="Calibri"/>
              </a:rPr>
              <a:t>ACT</a:t>
            </a:r>
            <a:endParaRPr/>
          </a:p>
        </p:txBody>
      </p:sp>
      <p:sp>
        <p:nvSpPr>
          <p:cNvPr id="193" name="Google Shape;193;p12"/>
          <p:cNvSpPr/>
          <p:nvPr/>
        </p:nvSpPr>
        <p:spPr>
          <a:xfrm>
            <a:off x="3822818" y="3930159"/>
            <a:ext cx="2995580" cy="585887"/>
          </a:xfrm>
          <a:prstGeom prst="rect">
            <a:avLst/>
          </a:prstGeom>
          <a:solidFill>
            <a:schemeClr val="accent6"/>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Calibri"/>
                <a:ea typeface="Calibri"/>
                <a:cs typeface="Calibri"/>
                <a:sym typeface="Calibri"/>
              </a:rPr>
              <a:t>COMMUNICATION</a:t>
            </a:r>
            <a:endParaRPr/>
          </a:p>
        </p:txBody>
      </p:sp>
      <p:sp>
        <p:nvSpPr>
          <p:cNvPr id="194" name="Google Shape;194;p12"/>
          <p:cNvSpPr/>
          <p:nvPr/>
        </p:nvSpPr>
        <p:spPr>
          <a:xfrm>
            <a:off x="3822818" y="5337058"/>
            <a:ext cx="2995580" cy="585887"/>
          </a:xfrm>
          <a:prstGeom prst="rect">
            <a:avLst/>
          </a:prstGeom>
          <a:solidFill>
            <a:schemeClr val="accent6"/>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Calibri"/>
                <a:ea typeface="Calibri"/>
                <a:cs typeface="Calibri"/>
                <a:sym typeface="Calibri"/>
              </a:rPr>
              <a:t>COLLABORATION</a:t>
            </a:r>
            <a:endParaRPr/>
          </a:p>
        </p:txBody>
      </p:sp>
      <p:sp>
        <p:nvSpPr>
          <p:cNvPr id="195" name="Google Shape;195;p12"/>
          <p:cNvSpPr/>
          <p:nvPr/>
        </p:nvSpPr>
        <p:spPr>
          <a:xfrm rot="10800000">
            <a:off x="6926165" y="2932617"/>
            <a:ext cx="758367" cy="2638544"/>
          </a:xfrm>
          <a:prstGeom prst="curvedRightArrow">
            <a:avLst>
              <a:gd fmla="val 25000" name="adj1"/>
              <a:gd fmla="val 50000" name="adj2"/>
              <a:gd fmla="val 25000" name="adj3"/>
            </a:avLst>
          </a:prstGeom>
          <a:gradFill>
            <a:gsLst>
              <a:gs pos="0">
                <a:srgbClr val="6F7B62"/>
              </a:gs>
              <a:gs pos="100000">
                <a:schemeClr val="lt1"/>
              </a:gs>
            </a:gsLst>
            <a:path path="circle">
              <a:fillToRect b="50%" l="50%" r="50%" t="50%"/>
            </a:path>
            <a:tileRect/>
          </a:gradFill>
          <a:ln cap="flat" cmpd="sng" w="12700">
            <a:solidFill>
              <a:schemeClr val="dk1"/>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dk1"/>
              </a:solidFill>
              <a:latin typeface="Calibri"/>
              <a:ea typeface="Calibri"/>
              <a:cs typeface="Calibri"/>
              <a:sym typeface="Calibri"/>
            </a:endParaRPr>
          </a:p>
        </p:txBody>
      </p:sp>
      <p:sp>
        <p:nvSpPr>
          <p:cNvPr id="196" name="Google Shape;196;p12"/>
          <p:cNvSpPr/>
          <p:nvPr/>
        </p:nvSpPr>
        <p:spPr>
          <a:xfrm>
            <a:off x="2987485" y="2932617"/>
            <a:ext cx="758367" cy="2638544"/>
          </a:xfrm>
          <a:prstGeom prst="curvedRightArrow">
            <a:avLst>
              <a:gd fmla="val 25000" name="adj1"/>
              <a:gd fmla="val 50000" name="adj2"/>
              <a:gd fmla="val 25000" name="adj3"/>
            </a:avLst>
          </a:prstGeom>
          <a:gradFill>
            <a:gsLst>
              <a:gs pos="0">
                <a:schemeClr val="lt1"/>
              </a:gs>
              <a:gs pos="100000">
                <a:srgbClr val="F76902"/>
              </a:gs>
            </a:gsLst>
            <a:path path="circle">
              <a:fillToRect b="50%" l="50%" r="50%" t="50%"/>
            </a:path>
            <a:tileRect/>
          </a:gradFill>
          <a:ln cap="flat" cmpd="sng" w="12700">
            <a:solidFill>
              <a:schemeClr val="dk1"/>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dk1"/>
              </a:solidFill>
              <a:latin typeface="Calibri"/>
              <a:ea typeface="Calibri"/>
              <a:cs typeface="Calibri"/>
              <a:sym typeface="Calibri"/>
            </a:endParaRPr>
          </a:p>
        </p:txBody>
      </p:sp>
      <p:sp>
        <p:nvSpPr>
          <p:cNvPr id="197" name="Google Shape;197;p12"/>
          <p:cNvSpPr/>
          <p:nvPr/>
        </p:nvSpPr>
        <p:spPr>
          <a:xfrm>
            <a:off x="4572325" y="3175890"/>
            <a:ext cx="348451" cy="683532"/>
          </a:xfrm>
          <a:prstGeom prst="downArrow">
            <a:avLst>
              <a:gd fmla="val 50000" name="adj1"/>
              <a:gd fmla="val 50000" name="adj2"/>
            </a:avLst>
          </a:prstGeom>
          <a:solidFill>
            <a:schemeClr val="dk1"/>
          </a:solidFill>
          <a:ln cap="flat" cmpd="sng" w="12700">
            <a:solidFill>
              <a:schemeClr val="dk1"/>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198" name="Google Shape;198;p12"/>
          <p:cNvSpPr/>
          <p:nvPr/>
        </p:nvSpPr>
        <p:spPr>
          <a:xfrm flipH="1" rot="10800000">
            <a:off x="5708709" y="3175889"/>
            <a:ext cx="348451" cy="683532"/>
          </a:xfrm>
          <a:prstGeom prst="downArrow">
            <a:avLst>
              <a:gd fmla="val 50000" name="adj1"/>
              <a:gd fmla="val 50000" name="adj2"/>
            </a:avLst>
          </a:prstGeom>
          <a:solidFill>
            <a:schemeClr val="dk1"/>
          </a:solidFill>
          <a:ln cap="flat" cmpd="sng" w="12700">
            <a:solidFill>
              <a:schemeClr val="dk1"/>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199" name="Google Shape;199;p12"/>
          <p:cNvSpPr/>
          <p:nvPr/>
        </p:nvSpPr>
        <p:spPr>
          <a:xfrm>
            <a:off x="4014115" y="3175887"/>
            <a:ext cx="348451" cy="683532"/>
          </a:xfrm>
          <a:prstGeom prst="downArrow">
            <a:avLst>
              <a:gd fmla="val 50000" name="adj1"/>
              <a:gd fmla="val 50000" name="adj2"/>
            </a:avLst>
          </a:prstGeom>
          <a:solidFill>
            <a:srgbClr val="F76902"/>
          </a:solidFill>
          <a:ln cap="flat" cmpd="sng" w="12700">
            <a:solidFill>
              <a:srgbClr val="F76902"/>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200" name="Google Shape;200;p12"/>
          <p:cNvSpPr/>
          <p:nvPr/>
        </p:nvSpPr>
        <p:spPr>
          <a:xfrm>
            <a:off x="4006127" y="4559371"/>
            <a:ext cx="348451" cy="683532"/>
          </a:xfrm>
          <a:prstGeom prst="downArrow">
            <a:avLst>
              <a:gd fmla="val 50000" name="adj1"/>
              <a:gd fmla="val 50000" name="adj2"/>
            </a:avLst>
          </a:prstGeom>
          <a:solidFill>
            <a:srgbClr val="F76902"/>
          </a:solidFill>
          <a:ln cap="flat" cmpd="sng" w="12700">
            <a:solidFill>
              <a:srgbClr val="F76902"/>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201" name="Google Shape;201;p12"/>
          <p:cNvSpPr/>
          <p:nvPr/>
        </p:nvSpPr>
        <p:spPr>
          <a:xfrm flipH="1" rot="10800000">
            <a:off x="6280163" y="3175893"/>
            <a:ext cx="348451" cy="683532"/>
          </a:xfrm>
          <a:prstGeom prst="downArrow">
            <a:avLst>
              <a:gd fmla="val 50000" name="adj1"/>
              <a:gd fmla="val 50000" name="adj2"/>
            </a:avLst>
          </a:prstGeom>
          <a:solidFill>
            <a:srgbClr val="F76902"/>
          </a:solidFill>
          <a:ln cap="flat" cmpd="sng" w="12700">
            <a:solidFill>
              <a:srgbClr val="F76902"/>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202" name="Google Shape;202;p12"/>
          <p:cNvSpPr/>
          <p:nvPr/>
        </p:nvSpPr>
        <p:spPr>
          <a:xfrm flipH="1" rot="10800000">
            <a:off x="6272175" y="4559377"/>
            <a:ext cx="348451" cy="683532"/>
          </a:xfrm>
          <a:prstGeom prst="downArrow">
            <a:avLst>
              <a:gd fmla="val 50000" name="adj1"/>
              <a:gd fmla="val 50000" name="adj2"/>
            </a:avLst>
          </a:prstGeom>
          <a:solidFill>
            <a:srgbClr val="F76902"/>
          </a:solidFill>
          <a:ln cap="flat" cmpd="sng" w="12700">
            <a:solidFill>
              <a:srgbClr val="F76902"/>
            </a:solidFill>
            <a:prstDash val="solid"/>
            <a:round/>
            <a:headEnd len="sm" w="sm" type="none"/>
            <a:tailEnd len="sm" w="sm" type="none"/>
          </a:ln>
          <a:effectLst>
            <a:outerShdw blurRad="38100" rotWithShape="0" algn="br" dir="2700000" dist="25400">
              <a:srgbClr val="000000">
                <a:alpha val="6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Calibri"/>
              <a:ea typeface="Calibri"/>
              <a:cs typeface="Calibri"/>
              <a:sym typeface="Calibri"/>
            </a:endParaRPr>
          </a:p>
        </p:txBody>
      </p:sp>
      <p:sp>
        <p:nvSpPr>
          <p:cNvPr id="203" name="Google Shape;203;p12"/>
          <p:cNvSpPr txBox="1"/>
          <p:nvPr/>
        </p:nvSpPr>
        <p:spPr>
          <a:xfrm>
            <a:off x="7915852" y="1844349"/>
            <a:ext cx="4083107" cy="378565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Teaming builds capacity across critical thinking, communication, collaboration</a:t>
            </a:r>
            <a:endParaRPr/>
          </a:p>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Requires individual and team expectations- to control for students that are not contributing</a:t>
            </a:r>
            <a:endParaRPr/>
          </a:p>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Rounds of feedback/iterative</a:t>
            </a:r>
            <a:endParaRPr/>
          </a:p>
          <a:p>
            <a:pPr indent="-285750" lvl="0" marL="285750" marR="0" rtl="0" algn="l">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Relationship building</a:t>
            </a:r>
            <a:endParaRPr/>
          </a:p>
        </p:txBody>
      </p:sp>
      <p:sp>
        <p:nvSpPr>
          <p:cNvPr id="204" name="Google Shape;204;p1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3">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120000"/>
              </a:lnSpc>
              <a:spcBef>
                <a:spcPts val="0"/>
              </a:spcBef>
              <a:spcAft>
                <a:spcPts val="0"/>
              </a:spcAft>
              <a:buClr>
                <a:srgbClr val="3F3F3F"/>
              </a:buClr>
              <a:buSzPts val="6000"/>
              <a:buFont typeface="Calibri"/>
              <a:buNone/>
            </a:pPr>
            <a:r>
              <a:rPr lang="en-US"/>
              <a:t>Problem Scoping &amp; Solving</a:t>
            </a:r>
            <a:br>
              <a:rPr lang="en-US"/>
            </a:br>
            <a:endParaRPr sz="2000" cap="none">
              <a:solidFill>
                <a:srgbClr val="FFFFFF"/>
              </a:solidFill>
            </a:endParaRPr>
          </a:p>
        </p:txBody>
      </p:sp>
      <p:sp>
        <p:nvSpPr>
          <p:cNvPr id="211" name="Google Shape;211;p13"/>
          <p:cNvSpPr txBox="1"/>
          <p:nvPr>
            <p:ph idx="1" type="body"/>
          </p:nvPr>
        </p:nvSpPr>
        <p:spPr>
          <a:xfrm>
            <a:off x="1097280" y="1846052"/>
            <a:ext cx="4937760" cy="73628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a:t>WAYS TO UP THE CHALLENGE:</a:t>
            </a:r>
            <a:endParaRPr/>
          </a:p>
        </p:txBody>
      </p:sp>
      <p:sp>
        <p:nvSpPr>
          <p:cNvPr id="212" name="Google Shape;212;p13"/>
          <p:cNvSpPr txBox="1"/>
          <p:nvPr>
            <p:ph idx="2" type="body"/>
          </p:nvPr>
        </p:nvSpPr>
        <p:spPr>
          <a:xfrm>
            <a:off x="1097280" y="2582334"/>
            <a:ext cx="4937760" cy="3378200"/>
          </a:xfrm>
          <a:prstGeom prst="rect">
            <a:avLst/>
          </a:prstGeom>
          <a:noFill/>
          <a:ln>
            <a:noFill/>
          </a:ln>
        </p:spPr>
        <p:txBody>
          <a:bodyPr anchorCtr="0" anchor="t" bIns="45700" lIns="0" spcFirstLastPara="1" rIns="0" wrap="square" tIns="45700">
            <a:normAutofit/>
          </a:bodyPr>
          <a:lstStyle/>
          <a:p>
            <a:pPr indent="-182880" lvl="1" marL="384048" rtl="0" algn="l">
              <a:lnSpc>
                <a:spcPct val="90000"/>
              </a:lnSpc>
              <a:spcBef>
                <a:spcPts val="0"/>
              </a:spcBef>
              <a:spcAft>
                <a:spcPts val="0"/>
              </a:spcAft>
              <a:buSzPts val="2400"/>
              <a:buChar char="◦"/>
            </a:pPr>
            <a:r>
              <a:rPr lang="en-US" sz="2400"/>
              <a:t>Create complexity:  less available information, vague  or competing needs </a:t>
            </a:r>
            <a:r>
              <a:rPr b="1" lang="en-US" sz="2400"/>
              <a:t>(what's the point?)</a:t>
            </a:r>
            <a:endParaRPr/>
          </a:p>
          <a:p>
            <a:pPr indent="-182880" lvl="1" marL="384048" rtl="0" algn="l">
              <a:lnSpc>
                <a:spcPct val="90000"/>
              </a:lnSpc>
              <a:spcBef>
                <a:spcPts val="600"/>
              </a:spcBef>
              <a:spcAft>
                <a:spcPts val="0"/>
              </a:spcAft>
              <a:buSzPts val="2400"/>
              <a:buChar char="◦"/>
            </a:pPr>
            <a:r>
              <a:rPr lang="en-US" sz="2400"/>
              <a:t>Time constraints</a:t>
            </a:r>
            <a:endParaRPr/>
          </a:p>
          <a:p>
            <a:pPr indent="-182880" lvl="1" marL="384048" rtl="0" algn="l">
              <a:lnSpc>
                <a:spcPct val="90000"/>
              </a:lnSpc>
              <a:spcBef>
                <a:spcPts val="600"/>
              </a:spcBef>
              <a:spcAft>
                <a:spcPts val="0"/>
              </a:spcAft>
              <a:buSzPts val="2400"/>
              <a:buChar char="◦"/>
            </a:pPr>
            <a:r>
              <a:rPr lang="en-US" sz="2400"/>
              <a:t>Competitive situations</a:t>
            </a:r>
            <a:endParaRPr/>
          </a:p>
          <a:p>
            <a:pPr indent="-182880" lvl="1" marL="384048" rtl="0" algn="l">
              <a:lnSpc>
                <a:spcPct val="90000"/>
              </a:lnSpc>
              <a:spcBef>
                <a:spcPts val="600"/>
              </a:spcBef>
              <a:spcAft>
                <a:spcPts val="0"/>
              </a:spcAft>
              <a:buSzPts val="2400"/>
              <a:buChar char="◦"/>
            </a:pPr>
            <a:r>
              <a:rPr lang="en-US" sz="2400"/>
              <a:t>Different parts of the problem given to different students, they have to make connections and find the whole</a:t>
            </a:r>
            <a:endParaRPr/>
          </a:p>
          <a:p>
            <a:pPr indent="-68579" lvl="1" marL="384048" rtl="0" algn="l">
              <a:lnSpc>
                <a:spcPct val="90000"/>
              </a:lnSpc>
              <a:spcBef>
                <a:spcPts val="600"/>
              </a:spcBef>
              <a:spcAft>
                <a:spcPts val="0"/>
              </a:spcAft>
              <a:buSzPts val="1800"/>
              <a:buNone/>
            </a:pPr>
            <a:r>
              <a:t/>
            </a:r>
            <a:endParaRPr/>
          </a:p>
        </p:txBody>
      </p:sp>
      <p:sp>
        <p:nvSpPr>
          <p:cNvPr id="213" name="Google Shape;213;p13"/>
          <p:cNvSpPr txBox="1"/>
          <p:nvPr>
            <p:ph idx="3" type="body"/>
          </p:nvPr>
        </p:nvSpPr>
        <p:spPr>
          <a:xfrm>
            <a:off x="6217920" y="1846052"/>
            <a:ext cx="4937760" cy="73628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a:t>WAYS TO SOFTEN THE EXPERIENCE:</a:t>
            </a:r>
            <a:endParaRPr/>
          </a:p>
        </p:txBody>
      </p:sp>
      <p:sp>
        <p:nvSpPr>
          <p:cNvPr id="214" name="Google Shape;214;p13"/>
          <p:cNvSpPr txBox="1"/>
          <p:nvPr>
            <p:ph idx="4" type="body"/>
          </p:nvPr>
        </p:nvSpPr>
        <p:spPr>
          <a:xfrm>
            <a:off x="6217920" y="2582334"/>
            <a:ext cx="4937760" cy="3378200"/>
          </a:xfrm>
          <a:prstGeom prst="rect">
            <a:avLst/>
          </a:prstGeom>
          <a:noFill/>
          <a:ln>
            <a:noFill/>
          </a:ln>
        </p:spPr>
        <p:txBody>
          <a:bodyPr anchorCtr="0" anchor="t" bIns="45700" lIns="0" spcFirstLastPara="1" rIns="0" wrap="square" tIns="45700">
            <a:normAutofit/>
          </a:bodyPr>
          <a:lstStyle/>
          <a:p>
            <a:pPr indent="-182880" lvl="1" marL="384048" rtl="0" algn="l">
              <a:lnSpc>
                <a:spcPct val="90000"/>
              </a:lnSpc>
              <a:spcBef>
                <a:spcPts val="0"/>
              </a:spcBef>
              <a:spcAft>
                <a:spcPts val="0"/>
              </a:spcAft>
              <a:buSzPts val="2800"/>
              <a:buChar char="◦"/>
            </a:pPr>
            <a:r>
              <a:rPr lang="en-US" sz="2800"/>
              <a:t>Operate in teams (watch for free riders)</a:t>
            </a:r>
            <a:endParaRPr/>
          </a:p>
          <a:p>
            <a:pPr indent="-182880" lvl="1" marL="384048" rtl="0" algn="l">
              <a:lnSpc>
                <a:spcPct val="90000"/>
              </a:lnSpc>
              <a:spcBef>
                <a:spcPts val="600"/>
              </a:spcBef>
              <a:spcAft>
                <a:spcPts val="0"/>
              </a:spcAft>
              <a:buSzPts val="2800"/>
              <a:buChar char="◦"/>
            </a:pPr>
            <a:r>
              <a:rPr lang="en-US" sz="2800"/>
              <a:t>Allow for preparation time</a:t>
            </a:r>
            <a:endParaRPr/>
          </a:p>
          <a:p>
            <a:pPr indent="-182880" lvl="1" marL="384048" rtl="0" algn="l">
              <a:lnSpc>
                <a:spcPct val="90000"/>
              </a:lnSpc>
              <a:spcBef>
                <a:spcPts val="600"/>
              </a:spcBef>
              <a:spcAft>
                <a:spcPts val="0"/>
              </a:spcAft>
              <a:buSzPts val="2800"/>
              <a:buChar char="◦"/>
            </a:pPr>
            <a:r>
              <a:rPr lang="en-US" sz="2800"/>
              <a:t>Break it up into smaller pieces</a:t>
            </a:r>
            <a:endParaRPr/>
          </a:p>
          <a:p>
            <a:pPr indent="-182880" lvl="1" marL="384048" rtl="0" algn="l">
              <a:lnSpc>
                <a:spcPct val="90000"/>
              </a:lnSpc>
              <a:spcBef>
                <a:spcPts val="600"/>
              </a:spcBef>
              <a:spcAft>
                <a:spcPts val="0"/>
              </a:spcAft>
              <a:buSzPts val="2800"/>
              <a:buChar char="◦"/>
            </a:pPr>
            <a:r>
              <a:rPr lang="en-US" sz="2800"/>
              <a:t>Comedy</a:t>
            </a:r>
            <a:endParaRPr/>
          </a:p>
        </p:txBody>
      </p:sp>
      <p:sp>
        <p:nvSpPr>
          <p:cNvPr id="215" name="Google Shape;215;p1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Problem-Solving through Integration</a:t>
            </a:r>
            <a:endParaRPr/>
          </a:p>
        </p:txBody>
      </p:sp>
      <p:sp>
        <p:nvSpPr>
          <p:cNvPr id="221" name="Google Shape;221;p14"/>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0" lvl="0" marL="0" rtl="0" algn="l">
              <a:lnSpc>
                <a:spcPct val="90000"/>
              </a:lnSpc>
              <a:spcBef>
                <a:spcPts val="0"/>
              </a:spcBef>
              <a:spcAft>
                <a:spcPts val="0"/>
              </a:spcAft>
              <a:buSzPts val="2800"/>
              <a:buNone/>
            </a:pPr>
            <a:r>
              <a:rPr lang="en-US" sz="2800">
                <a:solidFill>
                  <a:schemeClr val="dk1"/>
                </a:solidFill>
              </a:rPr>
              <a:t>But, not all ACT is problem solving!</a:t>
            </a:r>
            <a:endParaRPr/>
          </a:p>
          <a:p>
            <a:pPr indent="-177800" lvl="0" marL="91440" rtl="0" algn="l">
              <a:lnSpc>
                <a:spcPct val="90000"/>
              </a:lnSpc>
              <a:spcBef>
                <a:spcPts val="1400"/>
              </a:spcBef>
              <a:spcAft>
                <a:spcPts val="0"/>
              </a:spcAft>
              <a:buSzPts val="2800"/>
              <a:buChar char=" "/>
            </a:pPr>
            <a:r>
              <a:rPr lang="en-US" sz="2800">
                <a:solidFill>
                  <a:schemeClr val="dk1"/>
                </a:solidFill>
              </a:rPr>
              <a:t>What you are looking for:</a:t>
            </a:r>
            <a:endParaRPr/>
          </a:p>
          <a:p>
            <a:pPr indent="-182880" lvl="1" marL="384048" rtl="0" algn="l">
              <a:lnSpc>
                <a:spcPct val="90000"/>
              </a:lnSpc>
              <a:spcBef>
                <a:spcPts val="400"/>
              </a:spcBef>
              <a:spcAft>
                <a:spcPts val="0"/>
              </a:spcAft>
              <a:buSzPts val="2400"/>
              <a:buChar char="◦"/>
            </a:pPr>
            <a:r>
              <a:rPr lang="en-US" sz="2400">
                <a:solidFill>
                  <a:schemeClr val="dk1"/>
                </a:solidFill>
              </a:rPr>
              <a:t>Independent thinking with a process orientation– </a:t>
            </a:r>
            <a:r>
              <a:rPr lang="en-US" sz="2400">
                <a:solidFill>
                  <a:srgbClr val="FF0000"/>
                </a:solidFill>
              </a:rPr>
              <a:t>HOW or WHY (not just a judgement!)</a:t>
            </a:r>
            <a:endParaRPr/>
          </a:p>
          <a:p>
            <a:pPr indent="-182880" lvl="1" marL="384048" rtl="0" algn="l">
              <a:lnSpc>
                <a:spcPct val="90000"/>
              </a:lnSpc>
              <a:spcBef>
                <a:spcPts val="600"/>
              </a:spcBef>
              <a:spcAft>
                <a:spcPts val="0"/>
              </a:spcAft>
              <a:buSzPts val="2400"/>
              <a:buChar char="◦"/>
            </a:pPr>
            <a:r>
              <a:rPr lang="en-US" sz="2400">
                <a:solidFill>
                  <a:schemeClr val="dk1"/>
                </a:solidFill>
              </a:rPr>
              <a:t>BUT: weave in ethics</a:t>
            </a:r>
            <a:endParaRPr/>
          </a:p>
          <a:p>
            <a:pPr indent="-182880" lvl="1" marL="384048" rtl="0" algn="l">
              <a:lnSpc>
                <a:spcPct val="90000"/>
              </a:lnSpc>
              <a:spcBef>
                <a:spcPts val="600"/>
              </a:spcBef>
              <a:spcAft>
                <a:spcPts val="0"/>
              </a:spcAft>
              <a:buSzPts val="2400"/>
              <a:buChar char="◦"/>
            </a:pPr>
            <a:r>
              <a:rPr lang="en-US" sz="2400">
                <a:solidFill>
                  <a:schemeClr val="dk1"/>
                </a:solidFill>
              </a:rPr>
              <a:t>Management skills (within a context)</a:t>
            </a:r>
            <a:endParaRPr/>
          </a:p>
        </p:txBody>
      </p:sp>
      <p:sp>
        <p:nvSpPr>
          <p:cNvPr id="222" name="Google Shape;222;p1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pSp>
        <p:nvGrpSpPr>
          <p:cNvPr id="223" name="Google Shape;223;p14"/>
          <p:cNvGrpSpPr/>
          <p:nvPr/>
        </p:nvGrpSpPr>
        <p:grpSpPr>
          <a:xfrm>
            <a:off x="2964495" y="4677284"/>
            <a:ext cx="4612640" cy="1487155"/>
            <a:chOff x="2680015" y="4777117"/>
            <a:chExt cx="4612640" cy="1487155"/>
          </a:xfrm>
        </p:grpSpPr>
        <p:sp>
          <p:nvSpPr>
            <p:cNvPr id="224" name="Google Shape;224;p14"/>
            <p:cNvSpPr/>
            <p:nvPr/>
          </p:nvSpPr>
          <p:spPr>
            <a:xfrm>
              <a:off x="4724398" y="4777117"/>
              <a:ext cx="523875" cy="600075"/>
            </a:xfrm>
            <a:prstGeom prst="downArrow">
              <a:avLst>
                <a:gd fmla="val 50000" name="adj1"/>
                <a:gd fmla="val 50000" name="adj2"/>
              </a:avLst>
            </a:prstGeom>
            <a:solidFill>
              <a:schemeClr val="accent1"/>
            </a:solidFill>
            <a:ln cap="flat" cmpd="sng" w="15875">
              <a:solidFill>
                <a:srgbClr val="A65F0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5" name="Google Shape;225;p14"/>
            <p:cNvSpPr/>
            <p:nvPr/>
          </p:nvSpPr>
          <p:spPr>
            <a:xfrm>
              <a:off x="2680015" y="5473915"/>
              <a:ext cx="4612640" cy="790357"/>
            </a:xfrm>
            <a:prstGeom prst="rect">
              <a:avLst/>
            </a:prstGeom>
            <a:solidFill>
              <a:srgbClr val="FFC000"/>
            </a:solidFill>
            <a:ln cap="flat" cmpd="sng" w="15875">
              <a:solidFill>
                <a:srgbClr val="A65F0D"/>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Calibri"/>
                  <a:ea typeface="Calibri"/>
                  <a:cs typeface="Calibri"/>
                  <a:sym typeface="Calibri"/>
                </a:rPr>
                <a:t>The beginnings of professionalism!</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Cautions &amp; Caveats</a:t>
            </a:r>
            <a:endParaRPr/>
          </a:p>
        </p:txBody>
      </p:sp>
      <p:sp>
        <p:nvSpPr>
          <p:cNvPr id="231" name="Google Shape;231;p15"/>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lnSpcReduction="10000"/>
          </a:bodyPr>
          <a:lstStyle/>
          <a:p>
            <a:pPr indent="-228600" lvl="1" marL="384048" rtl="0" algn="l">
              <a:lnSpc>
                <a:spcPct val="90000"/>
              </a:lnSpc>
              <a:spcBef>
                <a:spcPts val="0"/>
              </a:spcBef>
              <a:spcAft>
                <a:spcPts val="0"/>
              </a:spcAft>
              <a:buSzPts val="3600"/>
              <a:buChar char="◦"/>
            </a:pPr>
            <a:r>
              <a:rPr lang="en-US" sz="3600"/>
              <a:t>Assessing only within ability to communicate/ write/collaborate</a:t>
            </a:r>
            <a:endParaRPr/>
          </a:p>
          <a:p>
            <a:pPr indent="-228600" lvl="1" marL="384048" rtl="0" algn="l">
              <a:lnSpc>
                <a:spcPct val="90000"/>
              </a:lnSpc>
              <a:spcBef>
                <a:spcPts val="600"/>
              </a:spcBef>
              <a:spcAft>
                <a:spcPts val="0"/>
              </a:spcAft>
              <a:buSzPts val="3600"/>
              <a:buChar char="◦"/>
            </a:pPr>
            <a:r>
              <a:rPr lang="en-US" sz="3600"/>
              <a:t>Assessing only the result: </a:t>
            </a:r>
            <a:r>
              <a:rPr b="1" lang="en-US" sz="3600"/>
              <a:t>ACT</a:t>
            </a:r>
            <a:r>
              <a:rPr lang="en-US" sz="3600"/>
              <a:t> is about the </a:t>
            </a:r>
            <a:r>
              <a:rPr lang="en-US" sz="3600">
                <a:solidFill>
                  <a:srgbClr val="FF0000"/>
                </a:solidFill>
              </a:rPr>
              <a:t>process as well as the result</a:t>
            </a:r>
            <a:r>
              <a:rPr lang="en-US" sz="3600"/>
              <a:t> </a:t>
            </a:r>
            <a:endParaRPr/>
          </a:p>
          <a:p>
            <a:pPr indent="-228600" lvl="1" marL="384048" rtl="0" algn="l">
              <a:lnSpc>
                <a:spcPct val="90000"/>
              </a:lnSpc>
              <a:spcBef>
                <a:spcPts val="600"/>
              </a:spcBef>
              <a:spcAft>
                <a:spcPts val="0"/>
              </a:spcAft>
              <a:buSzPts val="3600"/>
              <a:buChar char="◦"/>
            </a:pPr>
            <a:r>
              <a:rPr lang="en-US" sz="3600"/>
              <a:t>Using only your world as reference</a:t>
            </a:r>
            <a:endParaRPr/>
          </a:p>
          <a:p>
            <a:pPr indent="0" lvl="0" marL="91440" rtl="0" algn="l">
              <a:lnSpc>
                <a:spcPct val="90000"/>
              </a:lnSpc>
              <a:spcBef>
                <a:spcPts val="1600"/>
              </a:spcBef>
              <a:spcAft>
                <a:spcPts val="0"/>
              </a:spcAft>
              <a:buSzPts val="3200"/>
              <a:buNone/>
            </a:pPr>
            <a:r>
              <a:t/>
            </a:r>
            <a:endParaRPr sz="3200"/>
          </a:p>
          <a:p>
            <a:pPr indent="-203200" lvl="0" marL="91440" rtl="0" algn="l">
              <a:lnSpc>
                <a:spcPct val="90000"/>
              </a:lnSpc>
              <a:spcBef>
                <a:spcPts val="1400"/>
              </a:spcBef>
              <a:spcAft>
                <a:spcPts val="0"/>
              </a:spcAft>
              <a:buSzPts val="3200"/>
              <a:buChar char=" "/>
            </a:pPr>
            <a:r>
              <a:rPr lang="en-US" sz="3200"/>
              <a:t>Remember the point of ACT: Build an essential skillset for thriving, resilient students &amp; alumni!</a:t>
            </a:r>
            <a:endParaRPr/>
          </a:p>
          <a:p>
            <a:pPr indent="0" lvl="0" marL="91440" rtl="0" algn="l">
              <a:lnSpc>
                <a:spcPct val="90000"/>
              </a:lnSpc>
              <a:spcBef>
                <a:spcPts val="1400"/>
              </a:spcBef>
              <a:spcAft>
                <a:spcPts val="0"/>
              </a:spcAft>
              <a:buSzPts val="3200"/>
              <a:buNone/>
            </a:pPr>
            <a:r>
              <a:t/>
            </a:r>
            <a:endParaRPr sz="3200"/>
          </a:p>
        </p:txBody>
      </p:sp>
      <p:sp>
        <p:nvSpPr>
          <p:cNvPr id="232" name="Google Shape;232;p1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1">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6"/>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262626"/>
              </a:buClr>
              <a:buSzPts val="8000"/>
              <a:buFont typeface="Calibri"/>
              <a:buNone/>
            </a:pPr>
            <a:r>
              <a:rPr lang="en-US"/>
              <a:t>ACT Specific Techniques</a:t>
            </a:r>
            <a:endParaRPr/>
          </a:p>
        </p:txBody>
      </p:sp>
      <p:sp>
        <p:nvSpPr>
          <p:cNvPr id="238" name="Google Shape;238;p16"/>
          <p:cNvSpPr txBox="1"/>
          <p:nvPr>
            <p:ph idx="1" type="body"/>
          </p:nvPr>
        </p:nvSpPr>
        <p:spPr>
          <a:xfrm>
            <a:off x="1097280" y="4453128"/>
            <a:ext cx="10058400" cy="11430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2400"/>
              <a:buNone/>
            </a:pPr>
            <a:r>
              <a:t/>
            </a:r>
            <a:endParaRPr/>
          </a:p>
        </p:txBody>
      </p:sp>
      <p:sp>
        <p:nvSpPr>
          <p:cNvPr id="239" name="Google Shape;239;p1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1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Questioning</a:t>
            </a:r>
            <a:endParaRPr/>
          </a:p>
        </p:txBody>
      </p:sp>
      <p:sp>
        <p:nvSpPr>
          <p:cNvPr id="245" name="Google Shape;245;p17"/>
          <p:cNvSpPr txBox="1"/>
          <p:nvPr>
            <p:ph idx="1" type="body"/>
          </p:nvPr>
        </p:nvSpPr>
        <p:spPr>
          <a:xfrm>
            <a:off x="847521" y="1845733"/>
            <a:ext cx="10496957" cy="4643843"/>
          </a:xfrm>
          <a:prstGeom prst="rect">
            <a:avLst/>
          </a:prstGeom>
          <a:noFill/>
          <a:ln>
            <a:noFill/>
          </a:ln>
        </p:spPr>
        <p:txBody>
          <a:bodyPr anchorCtr="0" anchor="t" bIns="45700" lIns="0" spcFirstLastPara="1" rIns="0" wrap="square" tIns="45700">
            <a:normAutofit/>
          </a:bodyPr>
          <a:lstStyle/>
          <a:p>
            <a:pPr indent="-177800" lvl="0" marL="91440" rtl="0" algn="l">
              <a:lnSpc>
                <a:spcPct val="90000"/>
              </a:lnSpc>
              <a:spcBef>
                <a:spcPts val="0"/>
              </a:spcBef>
              <a:spcAft>
                <a:spcPts val="0"/>
              </a:spcAft>
              <a:buSzPts val="2800"/>
              <a:buChar char=" "/>
            </a:pPr>
            <a:r>
              <a:rPr lang="en-US" sz="2800"/>
              <a:t>A fundamental component of effect critical thinking is the ability to ask good questions.</a:t>
            </a:r>
            <a:endParaRPr/>
          </a:p>
          <a:p>
            <a:pPr indent="-182880" lvl="1" marL="384048" rtl="0" algn="l">
              <a:lnSpc>
                <a:spcPct val="90000"/>
              </a:lnSpc>
              <a:spcBef>
                <a:spcPts val="400"/>
              </a:spcBef>
              <a:spcAft>
                <a:spcPts val="0"/>
              </a:spcAft>
              <a:buSzPts val="2400"/>
              <a:buChar char="◦"/>
            </a:pPr>
            <a:r>
              <a:rPr lang="en-US" sz="2400"/>
              <a:t>Creates a context and a significance for answers for students</a:t>
            </a:r>
            <a:endParaRPr/>
          </a:p>
          <a:p>
            <a:pPr indent="-182880" lvl="1" marL="384048" rtl="0" algn="l">
              <a:lnSpc>
                <a:spcPct val="90000"/>
              </a:lnSpc>
              <a:spcBef>
                <a:spcPts val="600"/>
              </a:spcBef>
              <a:spcAft>
                <a:spcPts val="0"/>
              </a:spcAft>
              <a:buSzPts val="2400"/>
              <a:buChar char="◦"/>
            </a:pPr>
            <a:r>
              <a:rPr lang="en-US" sz="2400"/>
              <a:t>Students develop an internal motivation to seek answers instead of teachers providing an external one</a:t>
            </a:r>
            <a:endParaRPr/>
          </a:p>
          <a:p>
            <a:pPr indent="-30479" lvl="1" marL="384048" rtl="0" algn="l">
              <a:lnSpc>
                <a:spcPct val="90000"/>
              </a:lnSpc>
              <a:spcBef>
                <a:spcPts val="600"/>
              </a:spcBef>
              <a:spcAft>
                <a:spcPts val="0"/>
              </a:spcAft>
              <a:buSzPts val="2400"/>
              <a:buNone/>
            </a:pPr>
            <a:r>
              <a:t/>
            </a:r>
            <a:endParaRPr sz="2400"/>
          </a:p>
          <a:p>
            <a:pPr indent="-165100" lvl="0" marL="91440" rtl="0" algn="l">
              <a:lnSpc>
                <a:spcPct val="90000"/>
              </a:lnSpc>
              <a:spcBef>
                <a:spcPts val="1600"/>
              </a:spcBef>
              <a:spcAft>
                <a:spcPts val="0"/>
              </a:spcAft>
              <a:buSzPts val="2600"/>
              <a:buChar char=" "/>
            </a:pPr>
            <a:r>
              <a:rPr lang="en-US" sz="2600"/>
              <a:t>Difficult activity for RIT Dubai students (in my experience)</a:t>
            </a:r>
            <a:br>
              <a:rPr lang="en-US" sz="2600"/>
            </a:br>
            <a:endParaRPr sz="2600"/>
          </a:p>
        </p:txBody>
      </p:sp>
      <p:sp>
        <p:nvSpPr>
          <p:cNvPr id="246" name="Google Shape;246;p1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45">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Questioning (Cont.)</a:t>
            </a:r>
            <a:endParaRPr/>
          </a:p>
        </p:txBody>
      </p:sp>
      <p:sp>
        <p:nvSpPr>
          <p:cNvPr id="252" name="Google Shape;252;p18"/>
          <p:cNvSpPr txBox="1"/>
          <p:nvPr>
            <p:ph idx="1" type="body"/>
          </p:nvPr>
        </p:nvSpPr>
        <p:spPr>
          <a:xfrm>
            <a:off x="847521" y="1845733"/>
            <a:ext cx="10496957" cy="4643843"/>
          </a:xfrm>
          <a:prstGeom prst="rect">
            <a:avLst/>
          </a:prstGeom>
          <a:noFill/>
          <a:ln>
            <a:noFill/>
          </a:ln>
        </p:spPr>
        <p:txBody>
          <a:bodyPr anchorCtr="0" anchor="t" bIns="45700" lIns="0" spcFirstLastPara="1" rIns="0" wrap="square" tIns="45700">
            <a:normAutofit/>
          </a:bodyPr>
          <a:lstStyle/>
          <a:p>
            <a:pPr indent="-177800" lvl="0" marL="91440" rtl="0" algn="l">
              <a:lnSpc>
                <a:spcPct val="90000"/>
              </a:lnSpc>
              <a:spcBef>
                <a:spcPts val="0"/>
              </a:spcBef>
              <a:spcAft>
                <a:spcPts val="0"/>
              </a:spcAft>
              <a:buSzPts val="2800"/>
              <a:buChar char=" "/>
            </a:pPr>
            <a:r>
              <a:rPr lang="en-US" sz="2800"/>
              <a:t>Question types model higher order thinking processes:</a:t>
            </a:r>
            <a:endParaRPr/>
          </a:p>
          <a:p>
            <a:pPr indent="-182880" lvl="1" marL="384048" rtl="0" algn="l">
              <a:lnSpc>
                <a:spcPct val="90000"/>
              </a:lnSpc>
              <a:spcBef>
                <a:spcPts val="400"/>
              </a:spcBef>
              <a:spcAft>
                <a:spcPts val="0"/>
              </a:spcAft>
              <a:buSzPts val="2400"/>
              <a:buChar char="◦"/>
            </a:pPr>
            <a:r>
              <a:rPr b="1" lang="en-US" sz="2400"/>
              <a:t>Analytical:</a:t>
            </a:r>
            <a:r>
              <a:rPr lang="en-US" sz="2400"/>
              <a:t>  What are the key components?  Why are these important?  How are they connected?</a:t>
            </a:r>
            <a:endParaRPr/>
          </a:p>
          <a:p>
            <a:pPr indent="-182880" lvl="1" marL="384048" rtl="0" algn="l">
              <a:lnSpc>
                <a:spcPct val="90000"/>
              </a:lnSpc>
              <a:spcBef>
                <a:spcPts val="600"/>
              </a:spcBef>
              <a:spcAft>
                <a:spcPts val="0"/>
              </a:spcAft>
              <a:buSzPts val="2400"/>
              <a:buChar char="◦"/>
            </a:pPr>
            <a:r>
              <a:rPr b="1" lang="en-US" sz="2400"/>
              <a:t>Evaluative:</a:t>
            </a:r>
            <a:r>
              <a:rPr lang="en-US" sz="2400"/>
              <a:t> Is this information credible?  Is this idea/solution/argument a good or bad one? How does this solution/approach/idea measure up to certain standards/criteria/goals?</a:t>
            </a:r>
            <a:endParaRPr/>
          </a:p>
          <a:p>
            <a:pPr indent="-182880" lvl="1" marL="384048" rtl="0" algn="l">
              <a:lnSpc>
                <a:spcPct val="90000"/>
              </a:lnSpc>
              <a:spcBef>
                <a:spcPts val="600"/>
              </a:spcBef>
              <a:spcAft>
                <a:spcPts val="0"/>
              </a:spcAft>
              <a:buSzPts val="2400"/>
              <a:buChar char="◦"/>
            </a:pPr>
            <a:r>
              <a:rPr b="1" lang="en-US" sz="2400"/>
              <a:t>Synthesis:</a:t>
            </a:r>
            <a:r>
              <a:rPr lang="en-US" sz="2400"/>
              <a:t>  How does knowledge connect with other knowledge I possess?  What are the similarities and differences?  What is the significance of these similarities or differences?</a:t>
            </a:r>
            <a:endParaRPr/>
          </a:p>
          <a:p>
            <a:pPr indent="-182880" lvl="1" marL="384048" rtl="0" algn="l">
              <a:lnSpc>
                <a:spcPct val="90000"/>
              </a:lnSpc>
              <a:spcBef>
                <a:spcPts val="600"/>
              </a:spcBef>
              <a:spcAft>
                <a:spcPts val="0"/>
              </a:spcAft>
              <a:buSzPts val="2400"/>
              <a:buChar char="◦"/>
            </a:pPr>
            <a:r>
              <a:rPr b="1" lang="en-US" sz="2400"/>
              <a:t>Creative:</a:t>
            </a:r>
            <a:r>
              <a:rPr lang="en-US" sz="2400"/>
              <a:t>  What could work for our purposes?  Does it exist? How do I create it?</a:t>
            </a:r>
            <a:endParaRPr/>
          </a:p>
        </p:txBody>
      </p:sp>
      <p:sp>
        <p:nvSpPr>
          <p:cNvPr id="253" name="Google Shape;253;p18"/>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2">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19"/>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Questioning: Example Assignment</a:t>
            </a:r>
            <a:endParaRPr/>
          </a:p>
        </p:txBody>
      </p:sp>
      <p:sp>
        <p:nvSpPr>
          <p:cNvPr id="259" name="Google Shape;259;p19"/>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203200" lvl="0" marL="91440" rtl="0" algn="l">
              <a:lnSpc>
                <a:spcPct val="90000"/>
              </a:lnSpc>
              <a:spcBef>
                <a:spcPts val="0"/>
              </a:spcBef>
              <a:spcAft>
                <a:spcPts val="0"/>
              </a:spcAft>
              <a:buSzPts val="3200"/>
              <a:buChar char=" "/>
            </a:pPr>
            <a:r>
              <a:rPr lang="en-US" sz="3200"/>
              <a:t>Phil 202 Assignment: Critical Thinking Question (CTQ)</a:t>
            </a:r>
            <a:endParaRPr/>
          </a:p>
          <a:p>
            <a:pPr indent="-182880" lvl="1" marL="384048" rtl="0" algn="l">
              <a:lnSpc>
                <a:spcPct val="90000"/>
              </a:lnSpc>
              <a:spcBef>
                <a:spcPts val="400"/>
              </a:spcBef>
              <a:spcAft>
                <a:spcPts val="0"/>
              </a:spcAft>
              <a:buSzPts val="2800"/>
              <a:buChar char="◦"/>
            </a:pPr>
            <a:r>
              <a:rPr lang="en-US" sz="2800"/>
              <a:t>Students asked to post a CTQ about the class content covered in a given week</a:t>
            </a:r>
            <a:endParaRPr/>
          </a:p>
          <a:p>
            <a:pPr indent="-182880" lvl="1" marL="384048" rtl="0" algn="l">
              <a:lnSpc>
                <a:spcPct val="90000"/>
              </a:lnSpc>
              <a:spcBef>
                <a:spcPts val="600"/>
              </a:spcBef>
              <a:spcAft>
                <a:spcPts val="0"/>
              </a:spcAft>
              <a:buSzPts val="2800"/>
              <a:buChar char="◦"/>
            </a:pPr>
            <a:r>
              <a:rPr lang="en-US" sz="2800"/>
              <a:t>Submissions must contain context and content leading to critical question</a:t>
            </a:r>
            <a:endParaRPr/>
          </a:p>
          <a:p>
            <a:pPr indent="-182880" lvl="1" marL="384048" rtl="0" algn="l">
              <a:lnSpc>
                <a:spcPct val="90000"/>
              </a:lnSpc>
              <a:spcBef>
                <a:spcPts val="600"/>
              </a:spcBef>
              <a:spcAft>
                <a:spcPts val="0"/>
              </a:spcAft>
              <a:buSzPts val="2800"/>
              <a:buChar char="◦"/>
            </a:pPr>
            <a:r>
              <a:rPr lang="en-US" sz="2800"/>
              <a:t>Example models desired student responses (see next slide)</a:t>
            </a:r>
            <a:endParaRPr/>
          </a:p>
          <a:p>
            <a:pPr indent="-5079" lvl="1" marL="384048" rtl="0" algn="l">
              <a:lnSpc>
                <a:spcPct val="90000"/>
              </a:lnSpc>
              <a:spcBef>
                <a:spcPts val="600"/>
              </a:spcBef>
              <a:spcAft>
                <a:spcPts val="0"/>
              </a:spcAft>
              <a:buSzPts val="2800"/>
              <a:buNone/>
            </a:pPr>
            <a:r>
              <a:t/>
            </a:r>
            <a:endParaRPr sz="2800"/>
          </a:p>
          <a:p>
            <a:pPr indent="0" lvl="0" marL="0" rtl="0" algn="l">
              <a:lnSpc>
                <a:spcPct val="90000"/>
              </a:lnSpc>
              <a:spcBef>
                <a:spcPts val="1600"/>
              </a:spcBef>
              <a:spcAft>
                <a:spcPts val="0"/>
              </a:spcAft>
              <a:buSzPts val="3200"/>
              <a:buNone/>
            </a:pPr>
            <a:r>
              <a:t/>
            </a:r>
            <a:endParaRPr sz="3200"/>
          </a:p>
        </p:txBody>
      </p:sp>
      <p:sp>
        <p:nvSpPr>
          <p:cNvPr id="260" name="Google Shape;260;p19"/>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ACT at RIT</a:t>
            </a:r>
            <a:endParaRPr/>
          </a:p>
        </p:txBody>
      </p:sp>
      <p:sp>
        <p:nvSpPr>
          <p:cNvPr id="116" name="Google Shape;116;p2"/>
          <p:cNvSpPr txBox="1"/>
          <p:nvPr>
            <p:ph idx="1" type="body"/>
          </p:nvPr>
        </p:nvSpPr>
        <p:spPr>
          <a:xfrm>
            <a:off x="349264" y="1737360"/>
            <a:ext cx="11493471" cy="4490898"/>
          </a:xfrm>
          <a:prstGeom prst="rect">
            <a:avLst/>
          </a:prstGeom>
          <a:noFill/>
          <a:ln>
            <a:noFill/>
          </a:ln>
        </p:spPr>
        <p:txBody>
          <a:bodyPr anchorCtr="0" anchor="t" bIns="45700" lIns="0" spcFirstLastPara="1" rIns="0" wrap="square" tIns="45700">
            <a:normAutofit/>
          </a:bodyPr>
          <a:lstStyle/>
          <a:p>
            <a:pPr indent="-609585" lvl="0" marL="609585" rtl="0" algn="l">
              <a:lnSpc>
                <a:spcPct val="90000"/>
              </a:lnSpc>
              <a:spcBef>
                <a:spcPts val="0"/>
              </a:spcBef>
              <a:spcAft>
                <a:spcPts val="0"/>
              </a:spcAft>
              <a:buSzPts val="3600"/>
              <a:buFont typeface="Arial"/>
              <a:buChar char="•"/>
            </a:pPr>
            <a:r>
              <a:rPr lang="en-US" sz="3600">
                <a:solidFill>
                  <a:schemeClr val="dk1"/>
                </a:solidFill>
              </a:rPr>
              <a:t>University Initiative (600 of 2000 annual courses, gen ed)</a:t>
            </a:r>
            <a:endParaRPr/>
          </a:p>
          <a:p>
            <a:pPr indent="-609585" lvl="0" marL="609585" rtl="0" algn="l">
              <a:lnSpc>
                <a:spcPct val="90000"/>
              </a:lnSpc>
              <a:spcBef>
                <a:spcPts val="1400"/>
              </a:spcBef>
              <a:spcAft>
                <a:spcPts val="0"/>
              </a:spcAft>
              <a:buSzPts val="3600"/>
              <a:buFont typeface="Arial"/>
              <a:buChar char="•"/>
            </a:pPr>
            <a:r>
              <a:rPr lang="en-US" sz="3600">
                <a:solidFill>
                  <a:schemeClr val="dk1"/>
                </a:solidFill>
              </a:rPr>
              <a:t>21</a:t>
            </a:r>
            <a:r>
              <a:rPr baseline="30000" lang="en-US" sz="3600">
                <a:solidFill>
                  <a:schemeClr val="dk1"/>
                </a:solidFill>
              </a:rPr>
              <a:t>st</a:t>
            </a:r>
            <a:r>
              <a:rPr lang="en-US" sz="3600">
                <a:solidFill>
                  <a:schemeClr val="dk1"/>
                </a:solidFill>
              </a:rPr>
              <a:t> century skills tied to effective citizenship, innovation &amp; leadership</a:t>
            </a:r>
            <a:endParaRPr/>
          </a:p>
          <a:p>
            <a:pPr indent="-609585" lvl="1" marL="902193" rtl="0" algn="l">
              <a:lnSpc>
                <a:spcPct val="90000"/>
              </a:lnSpc>
              <a:spcBef>
                <a:spcPts val="400"/>
              </a:spcBef>
              <a:spcAft>
                <a:spcPts val="0"/>
              </a:spcAft>
              <a:buSzPts val="3400"/>
              <a:buFont typeface="Arial"/>
              <a:buChar char="•"/>
            </a:pPr>
            <a:r>
              <a:rPr lang="en-US" sz="3400">
                <a:solidFill>
                  <a:schemeClr val="dk1"/>
                </a:solidFill>
              </a:rPr>
              <a:t>Building the performance chain of knowing-doing-creating.</a:t>
            </a:r>
            <a:endParaRPr/>
          </a:p>
        </p:txBody>
      </p:sp>
      <p:sp>
        <p:nvSpPr>
          <p:cNvPr id="117" name="Google Shape;117;p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Questioning (Cont.)</a:t>
            </a:r>
            <a:endParaRPr/>
          </a:p>
        </p:txBody>
      </p:sp>
      <p:sp>
        <p:nvSpPr>
          <p:cNvPr id="266" name="Google Shape;266;p20"/>
          <p:cNvSpPr txBox="1"/>
          <p:nvPr>
            <p:ph idx="1" type="body"/>
          </p:nvPr>
        </p:nvSpPr>
        <p:spPr>
          <a:xfrm>
            <a:off x="1097280" y="1845733"/>
            <a:ext cx="8463815" cy="4458813"/>
          </a:xfrm>
          <a:prstGeom prst="rect">
            <a:avLst/>
          </a:prstGeom>
          <a:noFill/>
          <a:ln>
            <a:noFill/>
          </a:ln>
        </p:spPr>
        <p:txBody>
          <a:bodyPr anchorCtr="0" anchor="t" bIns="45700" lIns="0" spcFirstLastPara="1" rIns="0" wrap="square" tIns="45700">
            <a:normAutofit fontScale="92500" lnSpcReduction="10000"/>
          </a:bodyPr>
          <a:lstStyle/>
          <a:p>
            <a:pPr indent="0" lvl="0" marL="0" rtl="0" algn="l">
              <a:lnSpc>
                <a:spcPct val="90000"/>
              </a:lnSpc>
              <a:spcBef>
                <a:spcPts val="0"/>
              </a:spcBef>
              <a:spcAft>
                <a:spcPts val="0"/>
              </a:spcAft>
              <a:buSzPct val="100000"/>
              <a:buNone/>
            </a:pPr>
            <a:r>
              <a:rPr lang="en-US">
                <a:solidFill>
                  <a:srgbClr val="0070C0"/>
                </a:solidFill>
              </a:rPr>
              <a:t>Many Natural Law theorists hold that all forms of suicide are prohibited by natural law theory including physician assisted suicide.  They endorse this claim despite the fact that physician assisted suicide is often used in cases where patients either 1) have a terminal illness that cannot be cured or 2) have an extremely painful condition that will last indefinitely.  These theorists argue that life is an intrinsic good and, since suicide ends one’s own life, that it is wrong for a person to kill him/herself and that it is also wrong for anyone to help others end their lives.  This implies that the intrinsic value of life is grounded in biological existence.  On this view, it seems that it is the mere persistence of the human biological form that grounds the intrinsic value of life.  However, there seems to be more to the intrinsic value of human life (if it is intrinsically valuable) than simply the proper functioning of human biological systems.</a:t>
            </a:r>
            <a:r>
              <a:rPr lang="en-US"/>
              <a:t> </a:t>
            </a:r>
            <a:r>
              <a:rPr lang="en-US">
                <a:solidFill>
                  <a:srgbClr val="FF0000"/>
                </a:solidFill>
              </a:rPr>
              <a:t>This raises the following question:  what other feature of human life besides biological existence could explain its intrinsic goodness?</a:t>
            </a:r>
            <a:endParaRPr/>
          </a:p>
          <a:p>
            <a:pPr indent="0" lvl="0" marL="0" rtl="0" algn="l">
              <a:lnSpc>
                <a:spcPct val="90000"/>
              </a:lnSpc>
              <a:spcBef>
                <a:spcPts val="1400"/>
              </a:spcBef>
              <a:spcAft>
                <a:spcPts val="0"/>
              </a:spcAft>
              <a:buSzPct val="100000"/>
              <a:buNone/>
            </a:pPr>
            <a:r>
              <a:rPr lang="en-US">
                <a:solidFill>
                  <a:srgbClr val="FF0000"/>
                </a:solidFill>
              </a:rPr>
              <a:t>Or</a:t>
            </a:r>
            <a:endParaRPr/>
          </a:p>
          <a:p>
            <a:pPr indent="0" lvl="0" marL="0" rtl="0" algn="l">
              <a:lnSpc>
                <a:spcPct val="90000"/>
              </a:lnSpc>
              <a:spcBef>
                <a:spcPts val="1400"/>
              </a:spcBef>
              <a:spcAft>
                <a:spcPts val="0"/>
              </a:spcAft>
              <a:buSzPct val="100000"/>
              <a:buNone/>
            </a:pPr>
            <a:r>
              <a:rPr lang="en-US">
                <a:solidFill>
                  <a:srgbClr val="FF0000"/>
                </a:solidFill>
              </a:rPr>
              <a:t>If the moral significance of human life goes beyond mere biological existence, what other feature of life might account or explain its intrinsic goodness?</a:t>
            </a:r>
            <a:endParaRPr/>
          </a:p>
        </p:txBody>
      </p:sp>
      <p:sp>
        <p:nvSpPr>
          <p:cNvPr id="267" name="Google Shape;267;p20"/>
          <p:cNvSpPr/>
          <p:nvPr/>
        </p:nvSpPr>
        <p:spPr>
          <a:xfrm>
            <a:off x="10174704" y="2245360"/>
            <a:ext cx="1840029" cy="1294598"/>
          </a:xfrm>
          <a:prstGeom prst="wedgeRectCallout">
            <a:avLst>
              <a:gd fmla="val -94523" name="adj1"/>
              <a:gd fmla="val 23451" name="adj2"/>
            </a:avLst>
          </a:prstGeom>
          <a:gradFill>
            <a:gsLst>
              <a:gs pos="0">
                <a:srgbClr val="F0AF8D"/>
              </a:gs>
              <a:gs pos="45000">
                <a:srgbClr val="F4BCA0"/>
              </a:gs>
              <a:gs pos="100000">
                <a:srgbClr val="FDC2A5"/>
              </a:gs>
            </a:gsLst>
            <a:path path="circle">
              <a:fillToRect b="50%" l="50%" r="50%" t="50%"/>
            </a:path>
            <a:tileRect/>
          </a:gradFill>
          <a:ln cap="flat" cmpd="sng" w="127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dk1"/>
                </a:solidFill>
                <a:latin typeface="Calibri"/>
                <a:ea typeface="Calibri"/>
                <a:cs typeface="Calibri"/>
                <a:sym typeface="Calibri"/>
              </a:rPr>
              <a:t>Context &amp; Content</a:t>
            </a:r>
            <a:endParaRPr/>
          </a:p>
        </p:txBody>
      </p:sp>
      <p:sp>
        <p:nvSpPr>
          <p:cNvPr id="268" name="Google Shape;268;p20"/>
          <p:cNvSpPr/>
          <p:nvPr/>
        </p:nvSpPr>
        <p:spPr>
          <a:xfrm>
            <a:off x="10174704" y="4482715"/>
            <a:ext cx="1594585" cy="930442"/>
          </a:xfrm>
          <a:prstGeom prst="wedgeRectCallout">
            <a:avLst>
              <a:gd fmla="val -119962" name="adj1"/>
              <a:gd fmla="val -20670" name="adj2"/>
            </a:avLst>
          </a:prstGeom>
          <a:gradFill>
            <a:gsLst>
              <a:gs pos="0">
                <a:srgbClr val="F0AF8D"/>
              </a:gs>
              <a:gs pos="45000">
                <a:srgbClr val="F4BCA0"/>
              </a:gs>
              <a:gs pos="100000">
                <a:srgbClr val="FDC2A5"/>
              </a:gs>
            </a:gsLst>
            <a:path path="circle">
              <a:fillToRect b="50%" l="50%" r="50%" t="50%"/>
            </a:path>
            <a:tileRect/>
          </a:gradFill>
          <a:ln cap="flat" cmpd="sng" w="127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chemeClr val="dk1"/>
                </a:solidFill>
                <a:latin typeface="Calibri"/>
                <a:ea typeface="Calibri"/>
                <a:cs typeface="Calibri"/>
                <a:sym typeface="Calibri"/>
              </a:rPr>
              <a:t>Question</a:t>
            </a:r>
            <a:endParaRPr/>
          </a:p>
        </p:txBody>
      </p:sp>
      <p:sp>
        <p:nvSpPr>
          <p:cNvPr id="269" name="Google Shape;269;p2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21"/>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Other ACT Assignments</a:t>
            </a:r>
            <a:endParaRPr/>
          </a:p>
        </p:txBody>
      </p:sp>
      <p:sp>
        <p:nvSpPr>
          <p:cNvPr id="275" name="Google Shape;275;p21"/>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228600" lvl="0" marL="91440" rtl="0" algn="l">
              <a:lnSpc>
                <a:spcPct val="90000"/>
              </a:lnSpc>
              <a:spcBef>
                <a:spcPts val="0"/>
              </a:spcBef>
              <a:spcAft>
                <a:spcPts val="0"/>
              </a:spcAft>
              <a:buSzPts val="3600"/>
              <a:buChar char=" "/>
            </a:pPr>
            <a:r>
              <a:rPr lang="en-US" sz="3600"/>
              <a:t>Class Presentations</a:t>
            </a:r>
            <a:endParaRPr/>
          </a:p>
          <a:p>
            <a:pPr indent="-215900" lvl="1" marL="384048" rtl="0" algn="l">
              <a:lnSpc>
                <a:spcPct val="90000"/>
              </a:lnSpc>
              <a:spcBef>
                <a:spcPts val="400"/>
              </a:spcBef>
              <a:spcAft>
                <a:spcPts val="0"/>
              </a:spcAft>
              <a:buSzPts val="3400"/>
              <a:buChar char="◦"/>
            </a:pPr>
            <a:r>
              <a:rPr lang="en-US" sz="3400"/>
              <a:t>Require reflection, analysis, evaluation, synthesis, creativity, collaboration, and effective communication</a:t>
            </a:r>
            <a:endParaRPr/>
          </a:p>
          <a:p>
            <a:pPr indent="-228600" lvl="0" marL="91440" rtl="0" algn="l">
              <a:lnSpc>
                <a:spcPct val="90000"/>
              </a:lnSpc>
              <a:spcBef>
                <a:spcPts val="1600"/>
              </a:spcBef>
              <a:spcAft>
                <a:spcPts val="0"/>
              </a:spcAft>
              <a:buSzPts val="3600"/>
              <a:buChar char=" "/>
            </a:pPr>
            <a:r>
              <a:rPr lang="en-US" sz="3600"/>
              <a:t>Discussion Boards</a:t>
            </a:r>
            <a:endParaRPr/>
          </a:p>
          <a:p>
            <a:pPr indent="-215900" lvl="1" marL="384048" rtl="0" algn="l">
              <a:lnSpc>
                <a:spcPct val="90000"/>
              </a:lnSpc>
              <a:spcBef>
                <a:spcPts val="400"/>
              </a:spcBef>
              <a:spcAft>
                <a:spcPts val="0"/>
              </a:spcAft>
              <a:buSzPts val="3400"/>
              <a:buChar char="◦"/>
            </a:pPr>
            <a:r>
              <a:rPr lang="en-US" sz="3400"/>
              <a:t>Allow for critical thinking on class topics outside of class lecture time</a:t>
            </a:r>
            <a:endParaRPr/>
          </a:p>
          <a:p>
            <a:pPr indent="-215900" lvl="1" marL="384048" rtl="0" algn="l">
              <a:lnSpc>
                <a:spcPct val="90000"/>
              </a:lnSpc>
              <a:spcBef>
                <a:spcPts val="600"/>
              </a:spcBef>
              <a:spcAft>
                <a:spcPts val="0"/>
              </a:spcAft>
              <a:buSzPts val="3400"/>
              <a:buChar char="◦"/>
            </a:pPr>
            <a:r>
              <a:rPr lang="en-US" sz="3400"/>
              <a:t>Can be easy to grade with rubric</a:t>
            </a:r>
            <a:endParaRPr/>
          </a:p>
          <a:p>
            <a:pPr indent="0" lvl="0" marL="91440" rtl="0" algn="l">
              <a:lnSpc>
                <a:spcPct val="90000"/>
              </a:lnSpc>
              <a:spcBef>
                <a:spcPts val="1600"/>
              </a:spcBef>
              <a:spcAft>
                <a:spcPts val="0"/>
              </a:spcAft>
              <a:buSzPts val="3600"/>
              <a:buNone/>
            </a:pPr>
            <a:r>
              <a:t/>
            </a:r>
            <a:endParaRPr sz="3600"/>
          </a:p>
        </p:txBody>
      </p:sp>
      <p:sp>
        <p:nvSpPr>
          <p:cNvPr id="276" name="Google Shape;276;p2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2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Class Assessment Techniques</a:t>
            </a:r>
            <a:endParaRPr/>
          </a:p>
        </p:txBody>
      </p:sp>
      <p:sp>
        <p:nvSpPr>
          <p:cNvPr id="282" name="Google Shape;282;p22"/>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457200" lvl="0" marL="457200" rtl="0" algn="l">
              <a:lnSpc>
                <a:spcPct val="90000"/>
              </a:lnSpc>
              <a:spcBef>
                <a:spcPts val="0"/>
              </a:spcBef>
              <a:spcAft>
                <a:spcPts val="0"/>
              </a:spcAft>
              <a:buSzPts val="3600"/>
              <a:buFont typeface="Calibri"/>
              <a:buAutoNum type="arabicPeriod"/>
            </a:pPr>
            <a:r>
              <a:rPr lang="en-US" sz="3600"/>
              <a:t>One Minute Paper</a:t>
            </a:r>
            <a:endParaRPr/>
          </a:p>
          <a:p>
            <a:pPr indent="-457200" lvl="0" marL="457200" rtl="0" algn="l">
              <a:lnSpc>
                <a:spcPct val="90000"/>
              </a:lnSpc>
              <a:spcBef>
                <a:spcPts val="1400"/>
              </a:spcBef>
              <a:spcAft>
                <a:spcPts val="0"/>
              </a:spcAft>
              <a:buSzPts val="3600"/>
              <a:buFont typeface="Calibri"/>
              <a:buAutoNum type="arabicPeriod"/>
            </a:pPr>
            <a:r>
              <a:rPr lang="en-US" sz="3600"/>
              <a:t>Muddiest Point</a:t>
            </a:r>
            <a:endParaRPr/>
          </a:p>
          <a:p>
            <a:pPr indent="-457200" lvl="0" marL="457200" rtl="0" algn="l">
              <a:lnSpc>
                <a:spcPct val="90000"/>
              </a:lnSpc>
              <a:spcBef>
                <a:spcPts val="1400"/>
              </a:spcBef>
              <a:spcAft>
                <a:spcPts val="0"/>
              </a:spcAft>
              <a:buSzPts val="3600"/>
              <a:buFont typeface="Calibri"/>
              <a:buAutoNum type="arabicPeriod"/>
            </a:pPr>
            <a:r>
              <a:rPr lang="en-US" sz="3600"/>
              <a:t>3-2-1</a:t>
            </a:r>
            <a:endParaRPr/>
          </a:p>
          <a:p>
            <a:pPr indent="-457200" lvl="0" marL="457200" rtl="0" algn="l">
              <a:lnSpc>
                <a:spcPct val="90000"/>
              </a:lnSpc>
              <a:spcBef>
                <a:spcPts val="1400"/>
              </a:spcBef>
              <a:spcAft>
                <a:spcPts val="0"/>
              </a:spcAft>
              <a:buSzPts val="3600"/>
              <a:buFont typeface="Calibri"/>
              <a:buAutoNum type="arabicPeriod"/>
            </a:pPr>
            <a:r>
              <a:rPr lang="en-US" sz="3600"/>
              <a:t>SEEI, CLIMB, and IDEA</a:t>
            </a:r>
            <a:endParaRPr/>
          </a:p>
        </p:txBody>
      </p:sp>
      <p:sp>
        <p:nvSpPr>
          <p:cNvPr id="283" name="Google Shape;283;p2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2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One-Minute Paper</a:t>
            </a:r>
            <a:endParaRPr/>
          </a:p>
        </p:txBody>
      </p:sp>
      <p:sp>
        <p:nvSpPr>
          <p:cNvPr id="289" name="Google Shape;289;p23"/>
          <p:cNvSpPr txBox="1"/>
          <p:nvPr>
            <p:ph idx="1" type="body"/>
          </p:nvPr>
        </p:nvSpPr>
        <p:spPr>
          <a:xfrm>
            <a:off x="99391" y="1803989"/>
            <a:ext cx="11996531" cy="5012267"/>
          </a:xfrm>
          <a:prstGeom prst="rect">
            <a:avLst/>
          </a:prstGeom>
          <a:noFill/>
          <a:ln>
            <a:noFill/>
          </a:ln>
        </p:spPr>
        <p:txBody>
          <a:bodyPr anchorCtr="0" anchor="t" bIns="45700" lIns="0" spcFirstLastPara="1" rIns="0" wrap="square" tIns="45700">
            <a:normAutofit fontScale="77500" lnSpcReduction="20000"/>
          </a:bodyPr>
          <a:lstStyle/>
          <a:p>
            <a:pPr indent="-177165" lvl="0" marL="91440" rtl="0" algn="l">
              <a:lnSpc>
                <a:spcPct val="90000"/>
              </a:lnSpc>
              <a:spcBef>
                <a:spcPts val="0"/>
              </a:spcBef>
              <a:spcAft>
                <a:spcPts val="0"/>
              </a:spcAft>
              <a:buSzPct val="100000"/>
              <a:buChar char=" "/>
            </a:pPr>
            <a:r>
              <a:rPr lang="en-US" sz="3600"/>
              <a:t>In a one-minute paper, students are given one-minute (or more) to reflect on and write about course content</a:t>
            </a:r>
            <a:endParaRPr/>
          </a:p>
          <a:p>
            <a:pPr indent="-182911" lvl="1" marL="384048" rtl="0" algn="l">
              <a:lnSpc>
                <a:spcPct val="90000"/>
              </a:lnSpc>
              <a:spcBef>
                <a:spcPts val="400"/>
              </a:spcBef>
              <a:spcAft>
                <a:spcPts val="0"/>
              </a:spcAft>
              <a:buSzPct val="100000"/>
              <a:buChar char="◦"/>
            </a:pPr>
            <a:r>
              <a:rPr lang="en-US" sz="3100"/>
              <a:t>Can be used at beginning, middle, end of class</a:t>
            </a:r>
            <a:endParaRPr/>
          </a:p>
          <a:p>
            <a:pPr indent="-182879" lvl="1" marL="384048" rtl="0" algn="l">
              <a:lnSpc>
                <a:spcPct val="90000"/>
              </a:lnSpc>
              <a:spcBef>
                <a:spcPts val="600"/>
              </a:spcBef>
              <a:spcAft>
                <a:spcPts val="0"/>
              </a:spcAft>
              <a:buSzPct val="100000"/>
              <a:buChar char="◦"/>
            </a:pPr>
            <a:r>
              <a:rPr lang="en-US" sz="3600"/>
              <a:t>Examples of questions for students*:</a:t>
            </a:r>
            <a:endParaRPr/>
          </a:p>
          <a:p>
            <a:pPr indent="-182880" lvl="2" marL="566928" rtl="0" algn="l">
              <a:lnSpc>
                <a:spcPct val="90000"/>
              </a:lnSpc>
              <a:spcBef>
                <a:spcPts val="600"/>
              </a:spcBef>
              <a:spcAft>
                <a:spcPts val="0"/>
              </a:spcAft>
              <a:buSzPct val="100000"/>
              <a:buChar char="◦"/>
            </a:pPr>
            <a:r>
              <a:rPr lang="en-US" sz="2600"/>
              <a:t>What was the most surprising and/or unexpected idea expressed in today’s discussion?</a:t>
            </a:r>
            <a:endParaRPr/>
          </a:p>
          <a:p>
            <a:pPr indent="-182880" lvl="2" marL="566928" rtl="0" algn="l">
              <a:lnSpc>
                <a:spcPct val="90000"/>
              </a:lnSpc>
              <a:spcBef>
                <a:spcPts val="600"/>
              </a:spcBef>
              <a:spcAft>
                <a:spcPts val="0"/>
              </a:spcAft>
              <a:buSzPct val="100000"/>
              <a:buChar char="◦"/>
            </a:pPr>
            <a:r>
              <a:rPr lang="en-US" sz="2600"/>
              <a:t>During today’s class, what idea(s) struck you as things you could or should put into practice?</a:t>
            </a:r>
            <a:endParaRPr/>
          </a:p>
          <a:p>
            <a:pPr indent="-182880" lvl="2" marL="566928" rtl="0" algn="l">
              <a:lnSpc>
                <a:spcPct val="90000"/>
              </a:lnSpc>
              <a:spcBef>
                <a:spcPts val="600"/>
              </a:spcBef>
              <a:spcAft>
                <a:spcPts val="0"/>
              </a:spcAft>
              <a:buSzPct val="100000"/>
              <a:buChar char="◦"/>
            </a:pPr>
            <a:r>
              <a:rPr lang="en-US" sz="2600"/>
              <a:t>What do you think was the most important point or central concept communicated during today’s presentation? </a:t>
            </a:r>
            <a:endParaRPr/>
          </a:p>
          <a:p>
            <a:pPr indent="-182879" lvl="1" marL="384048" rtl="0" algn="l">
              <a:lnSpc>
                <a:spcPct val="90000"/>
              </a:lnSpc>
              <a:spcBef>
                <a:spcPts val="600"/>
              </a:spcBef>
              <a:spcAft>
                <a:spcPts val="0"/>
              </a:spcAft>
              <a:buSzPct val="100000"/>
              <a:buChar char="◦"/>
            </a:pPr>
            <a:r>
              <a:rPr lang="en-US" sz="3600"/>
              <a:t>Useful to get students to connect with course ideas and knowledge beyond academic requirements</a:t>
            </a:r>
            <a:endParaRPr/>
          </a:p>
          <a:p>
            <a:pPr indent="-182879" lvl="1" marL="384048" rtl="0" algn="l">
              <a:lnSpc>
                <a:spcPct val="90000"/>
              </a:lnSpc>
              <a:spcBef>
                <a:spcPts val="600"/>
              </a:spcBef>
              <a:spcAft>
                <a:spcPts val="0"/>
              </a:spcAft>
              <a:buSzPct val="100000"/>
              <a:buChar char="◦"/>
            </a:pPr>
            <a:r>
              <a:rPr lang="en-US" sz="3600"/>
              <a:t>Also, provides helpful feedback concerning teaching effectiveness</a:t>
            </a:r>
            <a:br>
              <a:rPr lang="en-US" sz="2600"/>
            </a:br>
            <a:br>
              <a:rPr lang="en-US" sz="2600"/>
            </a:br>
            <a:br>
              <a:rPr lang="en-US" sz="2400"/>
            </a:br>
            <a:endParaRPr sz="2400"/>
          </a:p>
          <a:p>
            <a:pPr indent="-64770" lvl="1" marL="384048" rtl="0" algn="l">
              <a:lnSpc>
                <a:spcPct val="90000"/>
              </a:lnSpc>
              <a:spcBef>
                <a:spcPts val="600"/>
              </a:spcBef>
              <a:spcAft>
                <a:spcPts val="0"/>
              </a:spcAft>
              <a:buSzPct val="100000"/>
              <a:buNone/>
            </a:pPr>
            <a:r>
              <a:t/>
            </a:r>
            <a:endParaRPr sz="2400"/>
          </a:p>
          <a:p>
            <a:pPr indent="0" lvl="1" marL="201168" rtl="0" algn="l">
              <a:lnSpc>
                <a:spcPct val="90000"/>
              </a:lnSpc>
              <a:spcBef>
                <a:spcPts val="600"/>
              </a:spcBef>
              <a:spcAft>
                <a:spcPts val="0"/>
              </a:spcAft>
              <a:buSzPct val="100000"/>
              <a:buNone/>
            </a:pPr>
            <a:r>
              <a:rPr lang="en-US" sz="1700"/>
              <a:t>*Questions from “One Minute Paper”, https://oncourseworkshop.com/self-awareness/one-minute-paper/</a:t>
            </a:r>
            <a:endParaRPr/>
          </a:p>
          <a:p>
            <a:pPr indent="-99250" lvl="2" marL="566928" rtl="0" algn="l">
              <a:lnSpc>
                <a:spcPct val="90000"/>
              </a:lnSpc>
              <a:spcBef>
                <a:spcPts val="600"/>
              </a:spcBef>
              <a:spcAft>
                <a:spcPts val="0"/>
              </a:spcAft>
              <a:buSzPct val="100000"/>
              <a:buNone/>
            </a:pPr>
            <a:r>
              <a:t/>
            </a:r>
            <a:endParaRPr sz="1700"/>
          </a:p>
          <a:p>
            <a:pPr indent="-113982" lvl="2" marL="566928" rtl="0" algn="l">
              <a:lnSpc>
                <a:spcPct val="90000"/>
              </a:lnSpc>
              <a:spcBef>
                <a:spcPts val="600"/>
              </a:spcBef>
              <a:spcAft>
                <a:spcPts val="0"/>
              </a:spcAft>
              <a:buSzPct val="100000"/>
              <a:buNone/>
            </a:pPr>
            <a:r>
              <a:t/>
            </a:r>
            <a:endParaRPr/>
          </a:p>
        </p:txBody>
      </p:sp>
      <p:sp>
        <p:nvSpPr>
          <p:cNvPr id="290" name="Google Shape;290;p2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2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Muddiest Point</a:t>
            </a:r>
            <a:endParaRPr/>
          </a:p>
        </p:txBody>
      </p:sp>
      <p:sp>
        <p:nvSpPr>
          <p:cNvPr id="296" name="Google Shape;296;p24"/>
          <p:cNvSpPr txBox="1"/>
          <p:nvPr>
            <p:ph idx="1" type="body"/>
          </p:nvPr>
        </p:nvSpPr>
        <p:spPr>
          <a:xfrm>
            <a:off x="1097280" y="1845734"/>
            <a:ext cx="10617200" cy="4392506"/>
          </a:xfrm>
          <a:prstGeom prst="rect">
            <a:avLst/>
          </a:prstGeom>
          <a:noFill/>
          <a:ln>
            <a:noFill/>
          </a:ln>
        </p:spPr>
        <p:txBody>
          <a:bodyPr anchorCtr="0" anchor="t" bIns="45700" lIns="0" spcFirstLastPara="1" rIns="0" wrap="square" tIns="45700">
            <a:normAutofit fontScale="92500" lnSpcReduction="10000"/>
          </a:bodyPr>
          <a:lstStyle/>
          <a:p>
            <a:pPr indent="-187960" lvl="0" marL="91440" rtl="0" algn="l">
              <a:lnSpc>
                <a:spcPct val="90000"/>
              </a:lnSpc>
              <a:spcBef>
                <a:spcPts val="0"/>
              </a:spcBef>
              <a:spcAft>
                <a:spcPts val="0"/>
              </a:spcAft>
              <a:buSzPct val="100000"/>
              <a:buChar char=" "/>
            </a:pPr>
            <a:r>
              <a:rPr lang="en-US" sz="3200"/>
              <a:t>Muddiest Point focuses only on content students do not fully understand</a:t>
            </a:r>
            <a:endParaRPr/>
          </a:p>
          <a:p>
            <a:pPr indent="-182879" lvl="1" marL="384048" rtl="0" algn="l">
              <a:lnSpc>
                <a:spcPct val="90000"/>
              </a:lnSpc>
              <a:spcBef>
                <a:spcPts val="400"/>
              </a:spcBef>
              <a:spcAft>
                <a:spcPts val="0"/>
              </a:spcAft>
              <a:buSzPct val="100000"/>
              <a:buChar char="◦"/>
            </a:pPr>
            <a:r>
              <a:rPr lang="en-US" sz="2800"/>
              <a:t>Similar to the on-minute paper, except the focus of the activity is limited only to the content students are struggling with</a:t>
            </a:r>
            <a:endParaRPr/>
          </a:p>
          <a:p>
            <a:pPr indent="-182879" lvl="1" marL="384048" rtl="0" algn="l">
              <a:lnSpc>
                <a:spcPct val="90000"/>
              </a:lnSpc>
              <a:spcBef>
                <a:spcPts val="600"/>
              </a:spcBef>
              <a:spcAft>
                <a:spcPts val="0"/>
              </a:spcAft>
              <a:buSzPct val="100000"/>
              <a:buChar char="◦"/>
            </a:pPr>
            <a:r>
              <a:rPr lang="en-US" sz="2800"/>
              <a:t>Example question</a:t>
            </a:r>
            <a:endParaRPr/>
          </a:p>
          <a:p>
            <a:pPr indent="-182880" lvl="2" marL="566928" rtl="0" algn="l">
              <a:lnSpc>
                <a:spcPct val="90000"/>
              </a:lnSpc>
              <a:spcBef>
                <a:spcPts val="600"/>
              </a:spcBef>
              <a:spcAft>
                <a:spcPts val="0"/>
              </a:spcAft>
              <a:buSzPct val="100000"/>
              <a:buChar char="◦"/>
            </a:pPr>
            <a:r>
              <a:rPr lang="en-US" sz="2400"/>
              <a:t>What was the muddiest point for you from today’s lecture?</a:t>
            </a:r>
            <a:endParaRPr/>
          </a:p>
          <a:p>
            <a:pPr indent="-182880" lvl="2" marL="566928" rtl="0" algn="l">
              <a:lnSpc>
                <a:spcPct val="90000"/>
              </a:lnSpc>
              <a:spcBef>
                <a:spcPts val="600"/>
              </a:spcBef>
              <a:spcAft>
                <a:spcPts val="0"/>
              </a:spcAft>
              <a:buSzPct val="100000"/>
              <a:buChar char="◦"/>
            </a:pPr>
            <a:r>
              <a:rPr lang="en-US" sz="2400"/>
              <a:t>What idea did you have the most difficulty understanding from the assigned reading for today’s class?</a:t>
            </a:r>
            <a:endParaRPr/>
          </a:p>
          <a:p>
            <a:pPr indent="-182879" lvl="1" marL="384048" rtl="0" algn="l">
              <a:lnSpc>
                <a:spcPct val="90000"/>
              </a:lnSpc>
              <a:spcBef>
                <a:spcPts val="600"/>
              </a:spcBef>
              <a:spcAft>
                <a:spcPts val="0"/>
              </a:spcAft>
              <a:buSzPct val="100000"/>
              <a:buChar char="◦"/>
            </a:pPr>
            <a:r>
              <a:rPr lang="en-US" sz="2800"/>
              <a:t>Prevents students from developing unearned confidence in their comprehension</a:t>
            </a:r>
            <a:endParaRPr/>
          </a:p>
          <a:p>
            <a:pPr indent="-182880" lvl="2" marL="566928" rtl="0" algn="l">
              <a:lnSpc>
                <a:spcPct val="90000"/>
              </a:lnSpc>
              <a:spcBef>
                <a:spcPts val="600"/>
              </a:spcBef>
              <a:spcAft>
                <a:spcPts val="0"/>
              </a:spcAft>
              <a:buSzPct val="100000"/>
              <a:buChar char="◦"/>
            </a:pPr>
            <a:r>
              <a:rPr lang="en-US" sz="2000"/>
              <a:t>Often students do not know what they do not know</a:t>
            </a:r>
            <a:endParaRPr/>
          </a:p>
          <a:p>
            <a:pPr indent="-182879" lvl="1" marL="384048" rtl="0" algn="l">
              <a:lnSpc>
                <a:spcPct val="90000"/>
              </a:lnSpc>
              <a:spcBef>
                <a:spcPts val="600"/>
              </a:spcBef>
              <a:spcAft>
                <a:spcPts val="0"/>
              </a:spcAft>
              <a:buSzPct val="100000"/>
              <a:buChar char="◦"/>
            </a:pPr>
            <a:r>
              <a:rPr lang="en-US" sz="2800"/>
              <a:t>Invites opportunities to modify and improve teaching of specific concepts </a:t>
            </a:r>
            <a:endParaRPr/>
          </a:p>
        </p:txBody>
      </p:sp>
      <p:sp>
        <p:nvSpPr>
          <p:cNvPr id="297" name="Google Shape;297;p2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2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3-2-1</a:t>
            </a:r>
            <a:endParaRPr/>
          </a:p>
        </p:txBody>
      </p:sp>
      <p:sp>
        <p:nvSpPr>
          <p:cNvPr id="303" name="Google Shape;303;p25"/>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Autofit/>
          </a:bodyPr>
          <a:lstStyle/>
          <a:p>
            <a:pPr indent="-203200" lvl="0" marL="91440" rtl="0" algn="l">
              <a:lnSpc>
                <a:spcPct val="90000"/>
              </a:lnSpc>
              <a:spcBef>
                <a:spcPts val="0"/>
              </a:spcBef>
              <a:spcAft>
                <a:spcPts val="0"/>
              </a:spcAft>
              <a:buSzPts val="3200"/>
              <a:buChar char=" "/>
            </a:pPr>
            <a:r>
              <a:rPr lang="en-US" sz="3200"/>
              <a:t>For 3-2-1, students complete three tasks by writing:</a:t>
            </a:r>
            <a:endParaRPr/>
          </a:p>
          <a:p>
            <a:pPr indent="-342900" lvl="1" marL="544068" rtl="0" algn="l">
              <a:lnSpc>
                <a:spcPct val="90000"/>
              </a:lnSpc>
              <a:spcBef>
                <a:spcPts val="400"/>
              </a:spcBef>
              <a:spcAft>
                <a:spcPts val="0"/>
              </a:spcAft>
              <a:buSzPts val="2800"/>
              <a:buFont typeface="Calibri"/>
              <a:buAutoNum type="arabicPeriod"/>
            </a:pPr>
            <a:r>
              <a:rPr lang="en-US" sz="2800"/>
              <a:t>3 things they learned in the lecture</a:t>
            </a:r>
            <a:endParaRPr/>
          </a:p>
          <a:p>
            <a:pPr indent="-342900" lvl="1" marL="544068" rtl="0" algn="l">
              <a:lnSpc>
                <a:spcPct val="90000"/>
              </a:lnSpc>
              <a:spcBef>
                <a:spcPts val="600"/>
              </a:spcBef>
              <a:spcAft>
                <a:spcPts val="0"/>
              </a:spcAft>
              <a:buSzPts val="2800"/>
              <a:buFont typeface="Calibri"/>
              <a:buAutoNum type="arabicPeriod"/>
            </a:pPr>
            <a:r>
              <a:rPr lang="en-US" sz="2800"/>
              <a:t>2 things that caught their interest in the lecture</a:t>
            </a:r>
            <a:endParaRPr/>
          </a:p>
          <a:p>
            <a:pPr indent="-342900" lvl="1" marL="544068" rtl="0" algn="l">
              <a:lnSpc>
                <a:spcPct val="90000"/>
              </a:lnSpc>
              <a:spcBef>
                <a:spcPts val="600"/>
              </a:spcBef>
              <a:spcAft>
                <a:spcPts val="0"/>
              </a:spcAft>
              <a:buSzPts val="2800"/>
              <a:buFont typeface="Calibri"/>
              <a:buAutoNum type="arabicPeriod"/>
            </a:pPr>
            <a:r>
              <a:rPr lang="en-US" sz="2800"/>
              <a:t>1 question they have about lecture content</a:t>
            </a:r>
            <a:endParaRPr/>
          </a:p>
          <a:p>
            <a:pPr indent="-165100" lvl="1" marL="544068" rtl="0" algn="l">
              <a:lnSpc>
                <a:spcPct val="90000"/>
              </a:lnSpc>
              <a:spcBef>
                <a:spcPts val="600"/>
              </a:spcBef>
              <a:spcAft>
                <a:spcPts val="0"/>
              </a:spcAft>
              <a:buSzPts val="2800"/>
              <a:buFont typeface="Calibri"/>
              <a:buNone/>
            </a:pPr>
            <a:r>
              <a:t/>
            </a:r>
            <a:endParaRPr sz="2800"/>
          </a:p>
          <a:p>
            <a:pPr indent="-182880" lvl="1" marL="384048" rtl="0" algn="l">
              <a:lnSpc>
                <a:spcPct val="90000"/>
              </a:lnSpc>
              <a:spcBef>
                <a:spcPts val="600"/>
              </a:spcBef>
              <a:spcAft>
                <a:spcPts val="0"/>
              </a:spcAft>
              <a:buSzPts val="2800"/>
              <a:buChar char="◦"/>
            </a:pPr>
            <a:r>
              <a:rPr lang="en-US" sz="2800"/>
              <a:t>Checks student understanding of main idea for lectures</a:t>
            </a:r>
            <a:endParaRPr/>
          </a:p>
          <a:p>
            <a:pPr indent="-182880" lvl="1" marL="384048" rtl="0" algn="l">
              <a:lnSpc>
                <a:spcPct val="90000"/>
              </a:lnSpc>
              <a:spcBef>
                <a:spcPts val="600"/>
              </a:spcBef>
              <a:spcAft>
                <a:spcPts val="0"/>
              </a:spcAft>
              <a:buSzPts val="2800"/>
              <a:buChar char="◦"/>
            </a:pPr>
            <a:r>
              <a:rPr lang="en-US" sz="2800"/>
              <a:t>Situates lecture content within student concerns and motivations</a:t>
            </a:r>
            <a:endParaRPr/>
          </a:p>
          <a:p>
            <a:pPr indent="-182880" lvl="1" marL="384048" rtl="0" algn="l">
              <a:lnSpc>
                <a:spcPct val="90000"/>
              </a:lnSpc>
              <a:spcBef>
                <a:spcPts val="600"/>
              </a:spcBef>
              <a:spcAft>
                <a:spcPts val="0"/>
              </a:spcAft>
              <a:buSzPts val="2800"/>
              <a:buChar char="◦"/>
            </a:pPr>
            <a:r>
              <a:rPr lang="en-US" sz="2800"/>
              <a:t>Incorporates questioning which facilitates students seeking further knowledge, solutions, etc. on their own</a:t>
            </a:r>
            <a:endParaRPr/>
          </a:p>
          <a:p>
            <a:pPr indent="-5079" lvl="1" marL="384048" rtl="0" algn="l">
              <a:lnSpc>
                <a:spcPct val="90000"/>
              </a:lnSpc>
              <a:spcBef>
                <a:spcPts val="600"/>
              </a:spcBef>
              <a:spcAft>
                <a:spcPts val="0"/>
              </a:spcAft>
              <a:buSzPts val="2800"/>
              <a:buNone/>
            </a:pPr>
            <a:r>
              <a:t/>
            </a:r>
            <a:endParaRPr sz="2800"/>
          </a:p>
        </p:txBody>
      </p:sp>
      <p:sp>
        <p:nvSpPr>
          <p:cNvPr id="304" name="Google Shape;304;p2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2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SEEI, CLIMB, and IDEA*</a:t>
            </a:r>
            <a:endParaRPr/>
          </a:p>
        </p:txBody>
      </p:sp>
      <p:graphicFrame>
        <p:nvGraphicFramePr>
          <p:cNvPr id="310" name="Google Shape;310;p26"/>
          <p:cNvGraphicFramePr/>
          <p:nvPr/>
        </p:nvGraphicFramePr>
        <p:xfrm>
          <a:off x="949911" y="1737360"/>
          <a:ext cx="3000000" cy="3000000"/>
        </p:xfrm>
        <a:graphic>
          <a:graphicData uri="http://schemas.openxmlformats.org/drawingml/2006/table">
            <a:tbl>
              <a:tblPr>
                <a:noFill/>
                <a:tableStyleId>{6848BAB3-D6B6-4693-9B17-52E382AADB1C}</a:tableStyleId>
              </a:tblPr>
              <a:tblGrid>
                <a:gridCol w="2926125"/>
                <a:gridCol w="4340500"/>
                <a:gridCol w="2791800"/>
              </a:tblGrid>
              <a:tr h="267450">
                <a:tc>
                  <a:txBody>
                    <a:bodyPr/>
                    <a:lstStyle/>
                    <a:p>
                      <a:pPr indent="0" lvl="0" marL="0" marR="0" rtl="0" algn="ctr">
                        <a:lnSpc>
                          <a:spcPct val="107000"/>
                        </a:lnSpc>
                        <a:spcBef>
                          <a:spcPts val="0"/>
                        </a:spcBef>
                        <a:spcAft>
                          <a:spcPts val="0"/>
                        </a:spcAft>
                        <a:buNone/>
                      </a:pPr>
                      <a:r>
                        <a:rPr b="1" lang="en-US" sz="2000" u="none" cap="none" strike="noStrike">
                          <a:solidFill>
                            <a:srgbClr val="FFFFFF"/>
                          </a:solidFill>
                          <a:latin typeface="Calibri"/>
                          <a:ea typeface="Calibri"/>
                          <a:cs typeface="Calibri"/>
                          <a:sym typeface="Calibri"/>
                        </a:rPr>
                        <a:t>SEEI</a:t>
                      </a:r>
                      <a:endParaRPr sz="1400" u="none" cap="none" strike="noStrike">
                        <a:latin typeface="Calibri"/>
                        <a:ea typeface="Calibri"/>
                        <a:cs typeface="Calibri"/>
                        <a:sym typeface="Calibri"/>
                      </a:endParaRPr>
                    </a:p>
                  </a:txBody>
                  <a:tcPr marT="0" marB="0" marR="67200" marL="6720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D7D31"/>
                    </a:solidFill>
                  </a:tcPr>
                </a:tc>
                <a:tc>
                  <a:txBody>
                    <a:bodyPr/>
                    <a:lstStyle/>
                    <a:p>
                      <a:pPr indent="0" lvl="0" marL="0" marR="0" rtl="0" algn="ctr">
                        <a:lnSpc>
                          <a:spcPct val="107000"/>
                        </a:lnSpc>
                        <a:spcBef>
                          <a:spcPts val="0"/>
                        </a:spcBef>
                        <a:spcAft>
                          <a:spcPts val="0"/>
                        </a:spcAft>
                        <a:buNone/>
                      </a:pPr>
                      <a:r>
                        <a:rPr b="1" lang="en-US" sz="2000" u="none" cap="none" strike="noStrike">
                          <a:solidFill>
                            <a:srgbClr val="FFFFFF"/>
                          </a:solidFill>
                          <a:latin typeface="Calibri"/>
                          <a:ea typeface="Calibri"/>
                          <a:cs typeface="Calibri"/>
                          <a:sym typeface="Calibri"/>
                        </a:rPr>
                        <a:t>CLIMB</a:t>
                      </a:r>
                      <a:endParaRPr sz="1400" u="none" cap="none" strike="noStrike">
                        <a:latin typeface="Calibri"/>
                        <a:ea typeface="Calibri"/>
                        <a:cs typeface="Calibri"/>
                        <a:sym typeface="Calibri"/>
                      </a:endParaRPr>
                    </a:p>
                  </a:txBody>
                  <a:tcPr marT="0" marB="0" marR="67200" marL="6720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D7D31"/>
                    </a:solidFill>
                  </a:tcPr>
                </a:tc>
                <a:tc>
                  <a:txBody>
                    <a:bodyPr/>
                    <a:lstStyle/>
                    <a:p>
                      <a:pPr indent="0" lvl="0" marL="0" marR="0" rtl="0" algn="ctr">
                        <a:lnSpc>
                          <a:spcPct val="107000"/>
                        </a:lnSpc>
                        <a:spcBef>
                          <a:spcPts val="0"/>
                        </a:spcBef>
                        <a:spcAft>
                          <a:spcPts val="0"/>
                        </a:spcAft>
                        <a:buNone/>
                      </a:pPr>
                      <a:r>
                        <a:rPr b="1" lang="en-US" sz="2000" u="none" cap="none" strike="noStrike">
                          <a:solidFill>
                            <a:srgbClr val="FFFFFF"/>
                          </a:solidFill>
                          <a:latin typeface="Calibri"/>
                          <a:ea typeface="Calibri"/>
                          <a:cs typeface="Calibri"/>
                          <a:sym typeface="Calibri"/>
                        </a:rPr>
                        <a:t>IDEA</a:t>
                      </a:r>
                      <a:endParaRPr sz="1400" u="none" cap="none" strike="noStrike">
                        <a:latin typeface="Calibri"/>
                        <a:ea typeface="Calibri"/>
                        <a:cs typeface="Calibri"/>
                        <a:sym typeface="Calibri"/>
                      </a:endParaRPr>
                    </a:p>
                  </a:txBody>
                  <a:tcPr marT="0" marB="0" marR="67200" marL="6720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ED7D31"/>
                    </a:solidFill>
                  </a:tcPr>
                </a:tc>
              </a:tr>
              <a:tr h="547375">
                <a:tc>
                  <a:txBody>
                    <a:bodyPr/>
                    <a:lstStyle/>
                    <a:p>
                      <a:pPr indent="-342900" lvl="0" marL="342900" marR="0" rtl="0" algn="l">
                        <a:lnSpc>
                          <a:spcPct val="107000"/>
                        </a:lnSpc>
                        <a:spcBef>
                          <a:spcPts val="0"/>
                        </a:spcBef>
                        <a:spcAft>
                          <a:spcPts val="0"/>
                        </a:spcAft>
                        <a:buClr>
                          <a:srgbClr val="000000"/>
                        </a:buClr>
                        <a:buSzPts val="2000"/>
                        <a:buFont typeface="Calibri"/>
                        <a:buAutoNum type="arabicPeriod"/>
                      </a:pPr>
                      <a:r>
                        <a:rPr b="1" lang="en-US" sz="2000" u="none" cap="none" strike="noStrike">
                          <a:solidFill>
                            <a:srgbClr val="000000"/>
                          </a:solidFill>
                          <a:latin typeface="Calibri"/>
                          <a:ea typeface="Calibri"/>
                          <a:cs typeface="Calibri"/>
                          <a:sym typeface="Calibri"/>
                        </a:rPr>
                        <a:t>S</a:t>
                      </a:r>
                      <a:r>
                        <a:rPr b="0" lang="en-US" sz="1600" u="none" cap="none" strike="noStrike">
                          <a:solidFill>
                            <a:srgbClr val="000000"/>
                          </a:solidFill>
                          <a:latin typeface="Calibri"/>
                          <a:ea typeface="Calibri"/>
                          <a:cs typeface="Calibri"/>
                          <a:sym typeface="Calibri"/>
                        </a:rPr>
                        <a:t>tate the concept</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c>
                  <a:txBody>
                    <a:bodyPr/>
                    <a:lstStyle/>
                    <a:p>
                      <a:pPr indent="-342900" lvl="0" marL="342900" marR="0" rtl="0" algn="l">
                        <a:lnSpc>
                          <a:spcPct val="107000"/>
                        </a:lnSpc>
                        <a:spcBef>
                          <a:spcPts val="0"/>
                        </a:spcBef>
                        <a:spcAft>
                          <a:spcPts val="0"/>
                        </a:spcAft>
                        <a:buClr>
                          <a:srgbClr val="000000"/>
                        </a:buClr>
                        <a:buSzPts val="2000"/>
                        <a:buFont typeface="Calibri"/>
                        <a:buAutoNum type="arabicPeriod"/>
                      </a:pPr>
                      <a:r>
                        <a:rPr b="1" lang="en-US" sz="2000" u="none" cap="none" strike="noStrike">
                          <a:solidFill>
                            <a:srgbClr val="000000"/>
                          </a:solidFill>
                          <a:latin typeface="Calibri"/>
                          <a:ea typeface="Calibri"/>
                          <a:cs typeface="Calibri"/>
                          <a:sym typeface="Calibri"/>
                        </a:rPr>
                        <a:t>C</a:t>
                      </a:r>
                      <a:r>
                        <a:rPr b="0" lang="en-US" sz="1600" u="none" cap="none" strike="noStrike">
                          <a:solidFill>
                            <a:srgbClr val="000000"/>
                          </a:solidFill>
                          <a:latin typeface="Calibri"/>
                          <a:ea typeface="Calibri"/>
                          <a:cs typeface="Calibri"/>
                          <a:sym typeface="Calibri"/>
                        </a:rPr>
                        <a:t>hoose an idea from class lecture</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c>
                  <a:txBody>
                    <a:bodyPr/>
                    <a:lstStyle/>
                    <a:p>
                      <a:pPr indent="-342900" lvl="0" marL="342900" marR="0" rtl="0" algn="l">
                        <a:lnSpc>
                          <a:spcPct val="107000"/>
                        </a:lnSpc>
                        <a:spcBef>
                          <a:spcPts val="0"/>
                        </a:spcBef>
                        <a:spcAft>
                          <a:spcPts val="0"/>
                        </a:spcAft>
                        <a:buClr>
                          <a:srgbClr val="000000"/>
                        </a:buClr>
                        <a:buSzPts val="2000"/>
                        <a:buFont typeface="Calibri"/>
                        <a:buAutoNum type="arabicPeriod"/>
                      </a:pPr>
                      <a:r>
                        <a:rPr b="1" lang="en-US" sz="2000" u="none" cap="none" strike="noStrike">
                          <a:solidFill>
                            <a:srgbClr val="000000"/>
                          </a:solidFill>
                          <a:latin typeface="Calibri"/>
                          <a:ea typeface="Calibri"/>
                          <a:cs typeface="Calibri"/>
                          <a:sym typeface="Calibri"/>
                        </a:rPr>
                        <a:t>I</a:t>
                      </a:r>
                      <a:r>
                        <a:rPr b="0" lang="en-US" sz="1600" u="none" cap="none" strike="noStrike">
                          <a:solidFill>
                            <a:srgbClr val="000000"/>
                          </a:solidFill>
                          <a:latin typeface="Calibri"/>
                          <a:ea typeface="Calibri"/>
                          <a:cs typeface="Calibri"/>
                          <a:sym typeface="Calibri"/>
                        </a:rPr>
                        <a:t>dentify an idea from class</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r>
              <a:tr h="827275">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2"/>
                      </a:pPr>
                      <a:r>
                        <a:rPr b="1" lang="en-US" sz="2000" u="none" cap="none" strike="noStrike">
                          <a:latin typeface="Calibri"/>
                          <a:ea typeface="Calibri"/>
                          <a:cs typeface="Calibri"/>
                          <a:sym typeface="Calibri"/>
                        </a:rPr>
                        <a:t>E</a:t>
                      </a:r>
                      <a:r>
                        <a:rPr b="0" lang="en-US" sz="1600" u="none" cap="none" strike="noStrike">
                          <a:latin typeface="Calibri"/>
                          <a:ea typeface="Calibri"/>
                          <a:cs typeface="Calibri"/>
                          <a:sym typeface="Calibri"/>
                        </a:rPr>
                        <a:t>laborate on it</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2"/>
                      </a:pPr>
                      <a:r>
                        <a:rPr b="1" lang="en-US" sz="2000" u="none" cap="none" strike="noStrike">
                          <a:latin typeface="Calibri"/>
                          <a:ea typeface="Calibri"/>
                          <a:cs typeface="Calibri"/>
                          <a:sym typeface="Calibri"/>
                        </a:rPr>
                        <a:t>L</a:t>
                      </a:r>
                      <a:r>
                        <a:rPr b="0" lang="en-US" sz="1600" u="none" cap="none" strike="noStrike">
                          <a:latin typeface="Calibri"/>
                          <a:ea typeface="Calibri"/>
                          <a:cs typeface="Calibri"/>
                          <a:sym typeface="Calibri"/>
                        </a:rPr>
                        <a:t>ist similarities with ideas from another class</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2"/>
                      </a:pPr>
                      <a:r>
                        <a:rPr b="1" lang="en-US" sz="2000" u="none" cap="none" strike="noStrike">
                          <a:latin typeface="Calibri"/>
                          <a:ea typeface="Calibri"/>
                          <a:cs typeface="Calibri"/>
                          <a:sym typeface="Calibri"/>
                        </a:rPr>
                        <a:t>D</a:t>
                      </a:r>
                      <a:r>
                        <a:rPr b="0" lang="en-US" sz="1600" u="none" cap="none" strike="noStrike">
                          <a:latin typeface="Calibri"/>
                          <a:ea typeface="Calibri"/>
                          <a:cs typeface="Calibri"/>
                          <a:sym typeface="Calibri"/>
                        </a:rPr>
                        <a:t>escribe its importance or significance</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r>
              <a:tr h="1085000">
                <a:tc>
                  <a:txBody>
                    <a:bodyPr/>
                    <a:lstStyle/>
                    <a:p>
                      <a:pPr indent="-342900" lvl="0" marL="342900" marR="0" rtl="0" algn="l">
                        <a:lnSpc>
                          <a:spcPct val="107000"/>
                        </a:lnSpc>
                        <a:spcBef>
                          <a:spcPts val="0"/>
                        </a:spcBef>
                        <a:spcAft>
                          <a:spcPts val="0"/>
                        </a:spcAft>
                        <a:buClr>
                          <a:srgbClr val="000000"/>
                        </a:buClr>
                        <a:buSzPts val="2000"/>
                        <a:buFont typeface="Calibri"/>
                        <a:buAutoNum type="arabicPeriod" startAt="3"/>
                      </a:pPr>
                      <a:r>
                        <a:rPr b="1" lang="en-US" sz="2000" u="none" cap="none" strike="noStrike">
                          <a:solidFill>
                            <a:srgbClr val="000000"/>
                          </a:solidFill>
                          <a:latin typeface="Calibri"/>
                          <a:ea typeface="Calibri"/>
                          <a:cs typeface="Calibri"/>
                          <a:sym typeface="Calibri"/>
                        </a:rPr>
                        <a:t>E</a:t>
                      </a:r>
                      <a:r>
                        <a:rPr b="0" lang="en-US" sz="1600" u="none" cap="none" strike="noStrike">
                          <a:solidFill>
                            <a:srgbClr val="000000"/>
                          </a:solidFill>
                          <a:latin typeface="Calibri"/>
                          <a:ea typeface="Calibri"/>
                          <a:cs typeface="Calibri"/>
                          <a:sym typeface="Calibri"/>
                        </a:rPr>
                        <a:t>xemplify by with an example or application</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c>
                  <a:txBody>
                    <a:bodyPr/>
                    <a:lstStyle/>
                    <a:p>
                      <a:pPr indent="-342900" lvl="0" marL="342900" marR="0" rtl="0" algn="l">
                        <a:lnSpc>
                          <a:spcPct val="107000"/>
                        </a:lnSpc>
                        <a:spcBef>
                          <a:spcPts val="0"/>
                        </a:spcBef>
                        <a:spcAft>
                          <a:spcPts val="0"/>
                        </a:spcAft>
                        <a:buClr>
                          <a:srgbClr val="000000"/>
                        </a:buClr>
                        <a:buSzPts val="2000"/>
                        <a:buFont typeface="Calibri"/>
                        <a:buAutoNum type="arabicPeriod" startAt="3"/>
                      </a:pPr>
                      <a:r>
                        <a:rPr b="1" lang="en-US" sz="2000" u="none" cap="none" strike="noStrike">
                          <a:solidFill>
                            <a:srgbClr val="000000"/>
                          </a:solidFill>
                          <a:latin typeface="Calibri"/>
                          <a:ea typeface="Calibri"/>
                          <a:cs typeface="Calibri"/>
                          <a:sym typeface="Calibri"/>
                        </a:rPr>
                        <a:t>I</a:t>
                      </a:r>
                      <a:r>
                        <a:rPr b="0" lang="en-US" sz="1600" u="none" cap="none" strike="noStrike">
                          <a:solidFill>
                            <a:srgbClr val="000000"/>
                          </a:solidFill>
                          <a:latin typeface="Calibri"/>
                          <a:ea typeface="Calibri"/>
                          <a:cs typeface="Calibri"/>
                          <a:sym typeface="Calibri"/>
                        </a:rPr>
                        <a:t>dentify differences with this idea</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c>
                  <a:txBody>
                    <a:bodyPr/>
                    <a:lstStyle/>
                    <a:p>
                      <a:pPr indent="-342900" lvl="0" marL="342900" marR="0" rtl="0" algn="l">
                        <a:lnSpc>
                          <a:spcPct val="107000"/>
                        </a:lnSpc>
                        <a:spcBef>
                          <a:spcPts val="0"/>
                        </a:spcBef>
                        <a:spcAft>
                          <a:spcPts val="0"/>
                        </a:spcAft>
                        <a:buClr>
                          <a:srgbClr val="000000"/>
                        </a:buClr>
                        <a:buSzPts val="2000"/>
                        <a:buFont typeface="Calibri"/>
                        <a:buAutoNum type="arabicPeriod" startAt="3"/>
                      </a:pPr>
                      <a:r>
                        <a:rPr b="1" lang="en-US" sz="2000" u="none" cap="none" strike="noStrike">
                          <a:solidFill>
                            <a:srgbClr val="000000"/>
                          </a:solidFill>
                          <a:latin typeface="Calibri"/>
                          <a:ea typeface="Calibri"/>
                          <a:cs typeface="Calibri"/>
                          <a:sym typeface="Calibri"/>
                        </a:rPr>
                        <a:t>E</a:t>
                      </a:r>
                      <a:r>
                        <a:rPr b="0" lang="en-US" sz="1600" u="none" cap="none" strike="noStrike">
                          <a:solidFill>
                            <a:srgbClr val="000000"/>
                          </a:solidFill>
                          <a:latin typeface="Calibri"/>
                          <a:ea typeface="Calibri"/>
                          <a:cs typeface="Calibri"/>
                          <a:sym typeface="Calibri"/>
                        </a:rPr>
                        <a:t>laborate what thoughts or questions the concept brings up</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r>
              <a:tr h="547375">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4"/>
                      </a:pPr>
                      <a:r>
                        <a:rPr b="1" lang="en-US" sz="2000" u="none" cap="none" strike="noStrike">
                          <a:latin typeface="Calibri"/>
                          <a:ea typeface="Calibri"/>
                          <a:cs typeface="Calibri"/>
                          <a:sym typeface="Calibri"/>
                        </a:rPr>
                        <a:t>I</a:t>
                      </a:r>
                      <a:r>
                        <a:rPr b="0" lang="en-US" sz="1600" u="none" cap="none" strike="noStrike">
                          <a:latin typeface="Calibri"/>
                          <a:ea typeface="Calibri"/>
                          <a:cs typeface="Calibri"/>
                          <a:sym typeface="Calibri"/>
                        </a:rPr>
                        <a:t>llustrate with a graphic </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4"/>
                      </a:pPr>
                      <a:r>
                        <a:rPr b="1" lang="en-US" sz="2000" u="none" cap="none" strike="noStrike">
                          <a:latin typeface="Calibri"/>
                          <a:ea typeface="Calibri"/>
                          <a:cs typeface="Calibri"/>
                          <a:sym typeface="Calibri"/>
                        </a:rPr>
                        <a:t>M</a:t>
                      </a:r>
                      <a:r>
                        <a:rPr b="0" lang="en-US" sz="1600" u="none" cap="none" strike="noStrike">
                          <a:latin typeface="Calibri"/>
                          <a:ea typeface="Calibri"/>
                          <a:cs typeface="Calibri"/>
                          <a:sym typeface="Calibri"/>
                        </a:rPr>
                        <a:t>ake up new examples</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c>
                  <a:txBody>
                    <a:bodyPr/>
                    <a:lstStyle/>
                    <a:p>
                      <a:pPr indent="-342900" lvl="0" marL="342900" marR="0" rtl="0" algn="l">
                        <a:lnSpc>
                          <a:spcPct val="107000"/>
                        </a:lnSpc>
                        <a:spcBef>
                          <a:spcPts val="0"/>
                        </a:spcBef>
                        <a:spcAft>
                          <a:spcPts val="0"/>
                        </a:spcAft>
                        <a:buClr>
                          <a:schemeClr val="dk1"/>
                        </a:buClr>
                        <a:buSzPts val="2000"/>
                        <a:buFont typeface="Calibri"/>
                        <a:buAutoNum type="arabicPeriod" startAt="4"/>
                      </a:pPr>
                      <a:r>
                        <a:rPr b="1" lang="en-US" sz="2000" u="none" cap="none" strike="noStrike">
                          <a:latin typeface="Calibri"/>
                          <a:ea typeface="Calibri"/>
                          <a:cs typeface="Calibri"/>
                          <a:sym typeface="Calibri"/>
                        </a:rPr>
                        <a:t>A</a:t>
                      </a:r>
                      <a:r>
                        <a:rPr b="0" lang="en-US" sz="1600" u="none" cap="none" strike="noStrike">
                          <a:latin typeface="Calibri"/>
                          <a:ea typeface="Calibri"/>
                          <a:cs typeface="Calibri"/>
                          <a:sym typeface="Calibri"/>
                        </a:rPr>
                        <a:t>pply the concept to your life</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tcPr>
                </a:tc>
              </a:tr>
              <a:tr h="1085000">
                <a:tc>
                  <a:txBody>
                    <a:bodyPr/>
                    <a:lstStyle/>
                    <a:p>
                      <a:pPr indent="0" lvl="0" marL="457200" marR="0" rtl="0" algn="l">
                        <a:lnSpc>
                          <a:spcPct val="107000"/>
                        </a:lnSpc>
                        <a:spcBef>
                          <a:spcPts val="0"/>
                        </a:spcBef>
                        <a:spcAft>
                          <a:spcPts val="0"/>
                        </a:spcAft>
                        <a:buNone/>
                      </a:pPr>
                      <a:r>
                        <a:rPr b="0" lang="en-US" sz="1600" u="none" cap="none" strike="noStrike">
                          <a:latin typeface="Calibri"/>
                          <a:ea typeface="Calibri"/>
                          <a:cs typeface="Calibri"/>
                          <a:sym typeface="Calibri"/>
                        </a:rPr>
                        <a:t> </a:t>
                      </a:r>
                      <a:endParaRPr b="0" sz="1100" u="none" cap="none" strike="noStrike">
                        <a:latin typeface="Calibri"/>
                        <a:ea typeface="Calibri"/>
                        <a:cs typeface="Calibri"/>
                        <a:sym typeface="Calibri"/>
                      </a:endParaRPr>
                    </a:p>
                  </a:txBody>
                  <a:tcPr marT="0" marB="0" marR="67200" marL="67200">
                    <a:lnL cap="flat" cmpd="sng" w="9525">
                      <a:solidFill>
                        <a:srgbClr val="000000">
                          <a:alpha val="0"/>
                        </a:srgbClr>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342900" lvl="0" marL="342900" marR="0" rtl="0" algn="l">
                        <a:lnSpc>
                          <a:spcPct val="107000"/>
                        </a:lnSpc>
                        <a:spcBef>
                          <a:spcPts val="0"/>
                        </a:spcBef>
                        <a:spcAft>
                          <a:spcPts val="0"/>
                        </a:spcAft>
                        <a:buClr>
                          <a:srgbClr val="000000"/>
                        </a:buClr>
                        <a:buSzPts val="2000"/>
                        <a:buFont typeface="Calibri"/>
                        <a:buAutoNum type="arabicPeriod" startAt="5"/>
                      </a:pPr>
                      <a:r>
                        <a:rPr b="1" lang="en-US" sz="2000" u="none" cap="none" strike="noStrike">
                          <a:solidFill>
                            <a:srgbClr val="000000"/>
                          </a:solidFill>
                          <a:latin typeface="Calibri"/>
                          <a:ea typeface="Calibri"/>
                          <a:cs typeface="Calibri"/>
                          <a:sym typeface="Calibri"/>
                        </a:rPr>
                        <a:t>B</a:t>
                      </a:r>
                      <a:r>
                        <a:rPr b="0" lang="en-US" sz="1600" u="none" cap="none" strike="noStrike">
                          <a:solidFill>
                            <a:srgbClr val="000000"/>
                          </a:solidFill>
                          <a:latin typeface="Calibri"/>
                          <a:ea typeface="Calibri"/>
                          <a:cs typeface="Calibri"/>
                          <a:sym typeface="Calibri"/>
                        </a:rPr>
                        <a:t>uild a paragraph showing understanding of idea</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12700">
                      <a:solidFill>
                        <a:srgbClr val="F4B083"/>
                      </a:solidFill>
                      <a:prstDash val="solid"/>
                      <a:round/>
                      <a:headEnd len="sm" w="sm" type="none"/>
                      <a:tailEnd len="sm" w="sm" type="none"/>
                    </a:lnR>
                    <a:lnT cap="flat" cmpd="sng" w="12700">
                      <a:solidFill>
                        <a:srgbClr val="F4B083"/>
                      </a:solidFill>
                      <a:prstDash val="solid"/>
                      <a:round/>
                      <a:headEnd len="sm" w="sm" type="none"/>
                      <a:tailEnd len="sm" w="sm" type="none"/>
                    </a:lnT>
                    <a:lnB cap="flat" cmpd="sng" w="12700">
                      <a:solidFill>
                        <a:srgbClr val="F4B083"/>
                      </a:solidFill>
                      <a:prstDash val="solid"/>
                      <a:round/>
                      <a:headEnd len="sm" w="sm" type="none"/>
                      <a:tailEnd len="sm" w="sm" type="none"/>
                    </a:lnB>
                    <a:solidFill>
                      <a:srgbClr val="FBE4D5"/>
                    </a:solidFill>
                  </a:tcPr>
                </a:tc>
                <a:tc>
                  <a:txBody>
                    <a:bodyPr/>
                    <a:lstStyle/>
                    <a:p>
                      <a:pPr indent="0" lvl="0" marL="457200" marR="0" rtl="0" algn="l">
                        <a:lnSpc>
                          <a:spcPct val="107000"/>
                        </a:lnSpc>
                        <a:spcBef>
                          <a:spcPts val="0"/>
                        </a:spcBef>
                        <a:spcAft>
                          <a:spcPts val="0"/>
                        </a:spcAft>
                        <a:buNone/>
                      </a:pPr>
                      <a:r>
                        <a:rPr b="0" lang="en-US" sz="1600" u="none" cap="none" strike="noStrike">
                          <a:latin typeface="Calibri"/>
                          <a:ea typeface="Calibri"/>
                          <a:cs typeface="Calibri"/>
                          <a:sym typeface="Calibri"/>
                        </a:rPr>
                        <a:t> </a:t>
                      </a:r>
                      <a:endParaRPr b="0" sz="1100" u="none" cap="none" strike="noStrike">
                        <a:latin typeface="Calibri"/>
                        <a:ea typeface="Calibri"/>
                        <a:cs typeface="Calibri"/>
                        <a:sym typeface="Calibri"/>
                      </a:endParaRPr>
                    </a:p>
                  </a:txBody>
                  <a:tcPr marT="0" marB="0" marR="67200" marL="67200">
                    <a:lnL cap="flat" cmpd="sng" w="12700">
                      <a:solidFill>
                        <a:srgbClr val="F4B083"/>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F4B083"/>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311" name="Google Shape;311;p26"/>
          <p:cNvSpPr txBox="1"/>
          <p:nvPr/>
        </p:nvSpPr>
        <p:spPr>
          <a:xfrm>
            <a:off x="949911" y="6309787"/>
            <a:ext cx="10760826"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*SEEI, CLIMB, and IDEA classroom assessment techniques can be found at “Teach Philosophy 101”, https://www.teachphilosophy101.org/classroom-assessment-techniques</a:t>
            </a:r>
            <a:endParaRPr/>
          </a:p>
        </p:txBody>
      </p:sp>
      <p:sp>
        <p:nvSpPr>
          <p:cNvPr id="312" name="Google Shape;312;p2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2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Bonus</a:t>
            </a:r>
            <a:endParaRPr/>
          </a:p>
        </p:txBody>
      </p:sp>
      <p:sp>
        <p:nvSpPr>
          <p:cNvPr id="318" name="Google Shape;318;p27"/>
          <p:cNvSpPr txBox="1"/>
          <p:nvPr>
            <p:ph idx="1" type="body"/>
          </p:nvPr>
        </p:nvSpPr>
        <p:spPr>
          <a:xfrm>
            <a:off x="224589" y="1845733"/>
            <a:ext cx="11662611" cy="4725664"/>
          </a:xfrm>
          <a:prstGeom prst="rect">
            <a:avLst/>
          </a:prstGeom>
          <a:noFill/>
          <a:ln>
            <a:noFill/>
          </a:ln>
        </p:spPr>
        <p:txBody>
          <a:bodyPr anchorCtr="0" anchor="t" bIns="45700" lIns="0" spcFirstLastPara="1" rIns="0" wrap="square" tIns="45700">
            <a:normAutofit fontScale="92500" lnSpcReduction="10000"/>
          </a:bodyPr>
          <a:lstStyle/>
          <a:p>
            <a:pPr indent="-211455" lvl="0" marL="91440" rtl="0" algn="l">
              <a:lnSpc>
                <a:spcPct val="90000"/>
              </a:lnSpc>
              <a:spcBef>
                <a:spcPts val="0"/>
              </a:spcBef>
              <a:spcAft>
                <a:spcPts val="0"/>
              </a:spcAft>
              <a:buSzPct val="100000"/>
              <a:buChar char=" "/>
            </a:pPr>
            <a:r>
              <a:rPr lang="en-US" sz="3600"/>
              <a:t>Table of Contents Activity</a:t>
            </a:r>
            <a:endParaRPr/>
          </a:p>
          <a:p>
            <a:pPr indent="-187960" lvl="1" marL="384048" rtl="0" algn="l">
              <a:lnSpc>
                <a:spcPct val="90000"/>
              </a:lnSpc>
              <a:spcBef>
                <a:spcPts val="400"/>
              </a:spcBef>
              <a:spcAft>
                <a:spcPts val="0"/>
              </a:spcAft>
              <a:buSzPct val="100000"/>
              <a:buChar char="◦"/>
            </a:pPr>
            <a:r>
              <a:rPr lang="en-US" sz="3200"/>
              <a:t>This is an activity that I do with my students on the second day of class.</a:t>
            </a:r>
            <a:endParaRPr/>
          </a:p>
          <a:p>
            <a:pPr indent="-187960" lvl="1" marL="384048" rtl="0" algn="l">
              <a:lnSpc>
                <a:spcPct val="90000"/>
              </a:lnSpc>
              <a:spcBef>
                <a:spcPts val="600"/>
              </a:spcBef>
              <a:spcAft>
                <a:spcPts val="0"/>
              </a:spcAft>
              <a:buSzPct val="100000"/>
              <a:buChar char="◦"/>
            </a:pPr>
            <a:r>
              <a:rPr lang="en-US" sz="3200"/>
              <a:t>Procedure:</a:t>
            </a:r>
            <a:endParaRPr/>
          </a:p>
          <a:p>
            <a:pPr indent="-342900" lvl="2" marL="726948" rtl="0" algn="l">
              <a:lnSpc>
                <a:spcPct val="90000"/>
              </a:lnSpc>
              <a:spcBef>
                <a:spcPts val="600"/>
              </a:spcBef>
              <a:spcAft>
                <a:spcPts val="0"/>
              </a:spcAft>
              <a:buSzPct val="100000"/>
              <a:buFont typeface="Calibri"/>
              <a:buAutoNum type="arabicPeriod"/>
            </a:pPr>
            <a:r>
              <a:rPr lang="en-US" sz="2400"/>
              <a:t>Show students name of course or the name of the textbook for the course</a:t>
            </a:r>
            <a:endParaRPr/>
          </a:p>
          <a:p>
            <a:pPr indent="-342900" lvl="2" marL="726948" rtl="0" algn="l">
              <a:lnSpc>
                <a:spcPct val="90000"/>
              </a:lnSpc>
              <a:spcBef>
                <a:spcPts val="600"/>
              </a:spcBef>
              <a:spcAft>
                <a:spcPts val="0"/>
              </a:spcAft>
              <a:buSzPct val="100000"/>
              <a:buFont typeface="Calibri"/>
              <a:buAutoNum type="arabicPeriod"/>
            </a:pPr>
            <a:r>
              <a:rPr lang="en-US" sz="2400"/>
              <a:t>Ask students to individually brainstorm and list the content they believe will be covered in the course</a:t>
            </a:r>
            <a:endParaRPr/>
          </a:p>
          <a:p>
            <a:pPr indent="-342900" lvl="2" marL="726948" rtl="0" algn="l">
              <a:lnSpc>
                <a:spcPct val="90000"/>
              </a:lnSpc>
              <a:spcBef>
                <a:spcPts val="600"/>
              </a:spcBef>
              <a:spcAft>
                <a:spcPts val="0"/>
              </a:spcAft>
              <a:buSzPct val="100000"/>
              <a:buFont typeface="Calibri"/>
              <a:buAutoNum type="arabicPeriod"/>
            </a:pPr>
            <a:r>
              <a:rPr lang="en-US" sz="2400"/>
              <a:t>Pair students up to discuss their respective lists, generate more ideas, and begin to organize and categorize their pooled ideas</a:t>
            </a:r>
            <a:endParaRPr/>
          </a:p>
          <a:p>
            <a:pPr indent="-342900" lvl="2" marL="726948" rtl="0" algn="l">
              <a:lnSpc>
                <a:spcPct val="90000"/>
              </a:lnSpc>
              <a:spcBef>
                <a:spcPts val="600"/>
              </a:spcBef>
              <a:spcAft>
                <a:spcPts val="0"/>
              </a:spcAft>
              <a:buSzPct val="100000"/>
              <a:buFont typeface="Calibri"/>
              <a:buAutoNum type="arabicPeriod"/>
            </a:pPr>
            <a:r>
              <a:rPr lang="en-US" sz="2400"/>
              <a:t>Create groups of four by combining pair and have students repeat previous step but ask them to create a table of contents which reflects essential content for the course as well as a logical ordering of these idea</a:t>
            </a:r>
            <a:endParaRPr/>
          </a:p>
          <a:p>
            <a:pPr indent="-182880" lvl="4" marL="932688" rtl="0" algn="l">
              <a:lnSpc>
                <a:spcPct val="90000"/>
              </a:lnSpc>
              <a:spcBef>
                <a:spcPts val="600"/>
              </a:spcBef>
              <a:spcAft>
                <a:spcPts val="0"/>
              </a:spcAft>
              <a:buSzPct val="100000"/>
              <a:buChar char="◦"/>
            </a:pPr>
            <a:r>
              <a:rPr lang="en-US" sz="2400"/>
              <a:t>Students do this with markers and poster paper (or with PowerPoint)</a:t>
            </a:r>
            <a:endParaRPr/>
          </a:p>
          <a:p>
            <a:pPr indent="-342900" lvl="2" marL="726948" rtl="0" algn="l">
              <a:lnSpc>
                <a:spcPct val="90000"/>
              </a:lnSpc>
              <a:spcBef>
                <a:spcPts val="600"/>
              </a:spcBef>
              <a:spcAft>
                <a:spcPts val="0"/>
              </a:spcAft>
              <a:buSzPct val="100000"/>
              <a:buFont typeface="Calibri"/>
              <a:buAutoNum type="arabicPeriod"/>
            </a:pPr>
            <a:r>
              <a:rPr lang="en-US" sz="2400"/>
              <a:t>Hang posters at the front of class and discuss (or display PowerPoint slide) and discuss with class</a:t>
            </a:r>
            <a:endParaRPr/>
          </a:p>
        </p:txBody>
      </p:sp>
      <p:sp>
        <p:nvSpPr>
          <p:cNvPr id="319" name="Google Shape;319;p2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2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Longer Term Initiatives</a:t>
            </a:r>
            <a:endParaRPr/>
          </a:p>
        </p:txBody>
      </p:sp>
      <p:sp>
        <p:nvSpPr>
          <p:cNvPr id="325" name="Google Shape;325;p28"/>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fontScale="92500"/>
          </a:bodyPr>
          <a:lstStyle/>
          <a:p>
            <a:pPr indent="-211455" lvl="1" marL="384048" rtl="0" algn="l">
              <a:lnSpc>
                <a:spcPct val="90000"/>
              </a:lnSpc>
              <a:spcBef>
                <a:spcPts val="0"/>
              </a:spcBef>
              <a:spcAft>
                <a:spcPts val="0"/>
              </a:spcAft>
              <a:buSzPct val="100000"/>
              <a:buChar char="◦"/>
            </a:pPr>
            <a:r>
              <a:rPr lang="en-US" sz="3600"/>
              <a:t>Incorporating critical thinking CLOs into course syllabi</a:t>
            </a:r>
            <a:endParaRPr/>
          </a:p>
          <a:p>
            <a:pPr indent="-211455" lvl="1" marL="384048" rtl="0" algn="l">
              <a:lnSpc>
                <a:spcPct val="90000"/>
              </a:lnSpc>
              <a:spcBef>
                <a:spcPts val="600"/>
              </a:spcBef>
              <a:spcAft>
                <a:spcPts val="0"/>
              </a:spcAft>
              <a:buSzPct val="100000"/>
              <a:buChar char="◦"/>
            </a:pPr>
            <a:r>
              <a:rPr lang="en-US" sz="3600"/>
              <a:t>Pooling critical thinking resources together for faculty access</a:t>
            </a:r>
            <a:endParaRPr/>
          </a:p>
          <a:p>
            <a:pPr indent="-211455" lvl="1" marL="384048" rtl="0" algn="l">
              <a:lnSpc>
                <a:spcPct val="90000"/>
              </a:lnSpc>
              <a:spcBef>
                <a:spcPts val="600"/>
              </a:spcBef>
              <a:spcAft>
                <a:spcPts val="0"/>
              </a:spcAft>
              <a:buSzPct val="100000"/>
              <a:buChar char="◦"/>
            </a:pPr>
            <a:r>
              <a:rPr lang="en-US" sz="3600"/>
              <a:t>Critical Thinking Talks</a:t>
            </a:r>
            <a:endParaRPr/>
          </a:p>
          <a:p>
            <a:pPr indent="-187959" lvl="2" marL="566928" rtl="0" algn="l">
              <a:lnSpc>
                <a:spcPct val="90000"/>
              </a:lnSpc>
              <a:spcBef>
                <a:spcPts val="600"/>
              </a:spcBef>
              <a:spcAft>
                <a:spcPts val="0"/>
              </a:spcAft>
              <a:buSzPct val="100000"/>
              <a:buChar char="◦"/>
            </a:pPr>
            <a:r>
              <a:rPr lang="en-US" sz="3200"/>
              <a:t>Fall 2021: “Advice on Critical Thinking: A Pragmatic Perspective on Critical Thinking for the Real World” </a:t>
            </a:r>
            <a:endParaRPr/>
          </a:p>
          <a:p>
            <a:pPr indent="-187959" lvl="3" marL="749808" rtl="0" algn="l">
              <a:lnSpc>
                <a:spcPct val="90000"/>
              </a:lnSpc>
              <a:spcBef>
                <a:spcPts val="600"/>
              </a:spcBef>
              <a:spcAft>
                <a:spcPts val="0"/>
              </a:spcAft>
              <a:buSzPct val="100000"/>
              <a:buChar char="◦"/>
            </a:pPr>
            <a:r>
              <a:rPr lang="en-US" sz="3200"/>
              <a:t>Speaker: Gary Merrill, PhD in Philosophy </a:t>
            </a:r>
            <a:endParaRPr/>
          </a:p>
          <a:p>
            <a:pPr indent="-187959" lvl="2" marL="566928" rtl="0" algn="l">
              <a:lnSpc>
                <a:spcPct val="90000"/>
              </a:lnSpc>
              <a:spcBef>
                <a:spcPts val="600"/>
              </a:spcBef>
              <a:spcAft>
                <a:spcPts val="0"/>
              </a:spcAft>
              <a:buSzPct val="100000"/>
              <a:buChar char="◦"/>
            </a:pPr>
            <a:r>
              <a:rPr lang="en-US" sz="3200"/>
              <a:t>Spring 2022: ???</a:t>
            </a:r>
            <a:endParaRPr/>
          </a:p>
        </p:txBody>
      </p:sp>
      <p:sp>
        <p:nvSpPr>
          <p:cNvPr id="326" name="Google Shape;326;p28"/>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29"/>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References and Further Sources</a:t>
            </a:r>
            <a:endParaRPr/>
          </a:p>
        </p:txBody>
      </p:sp>
      <p:sp>
        <p:nvSpPr>
          <p:cNvPr id="332" name="Google Shape;332;p29"/>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127000" lvl="0" marL="91440" rtl="0" algn="l">
              <a:lnSpc>
                <a:spcPct val="90000"/>
              </a:lnSpc>
              <a:spcBef>
                <a:spcPts val="0"/>
              </a:spcBef>
              <a:spcAft>
                <a:spcPts val="0"/>
              </a:spcAft>
              <a:buSzPts val="2000"/>
              <a:buChar char=" "/>
            </a:pPr>
            <a:r>
              <a:rPr lang="en-US"/>
              <a:t>RIT ACT Webpage:</a:t>
            </a:r>
            <a:endParaRPr/>
          </a:p>
          <a:p>
            <a:pPr indent="-127000" lvl="0" marL="91440" rtl="0" algn="l">
              <a:lnSpc>
                <a:spcPct val="90000"/>
              </a:lnSpc>
              <a:spcBef>
                <a:spcPts val="1400"/>
              </a:spcBef>
              <a:spcAft>
                <a:spcPts val="0"/>
              </a:spcAft>
              <a:buSzPts val="2000"/>
              <a:buChar char=" "/>
            </a:pPr>
            <a:r>
              <a:rPr lang="en-US" u="sng">
                <a:solidFill>
                  <a:schemeClr val="hlink"/>
                </a:solidFill>
                <a:hlinkClick r:id="rId3"/>
              </a:rPr>
              <a:t>https://www.rit.edu/criticalthinking/</a:t>
            </a:r>
            <a:endParaRPr/>
          </a:p>
          <a:p>
            <a:pPr indent="0" lvl="0" marL="91440" rtl="0" algn="l">
              <a:lnSpc>
                <a:spcPct val="90000"/>
              </a:lnSpc>
              <a:spcBef>
                <a:spcPts val="1400"/>
              </a:spcBef>
              <a:spcAft>
                <a:spcPts val="0"/>
              </a:spcAft>
              <a:buSzPts val="2000"/>
              <a:buNone/>
            </a:pPr>
            <a:r>
              <a:t/>
            </a:r>
            <a:endParaRPr/>
          </a:p>
          <a:p>
            <a:pPr indent="-152400" lvl="0" marL="91440" rtl="0" algn="l">
              <a:lnSpc>
                <a:spcPct val="90000"/>
              </a:lnSpc>
              <a:spcBef>
                <a:spcPts val="1400"/>
              </a:spcBef>
              <a:spcAft>
                <a:spcPts val="0"/>
              </a:spcAft>
              <a:buSzPts val="2400"/>
              <a:buChar char=" "/>
            </a:pPr>
            <a:r>
              <a:rPr lang="en-US" sz="2400"/>
              <a:t>Class</a:t>
            </a:r>
            <a:r>
              <a:rPr b="1" lang="en-US"/>
              <a:t> </a:t>
            </a:r>
            <a:r>
              <a:rPr lang="en-US"/>
              <a:t>Assessment Techniques</a:t>
            </a:r>
            <a:endParaRPr/>
          </a:p>
          <a:p>
            <a:pPr indent="-127000" lvl="0" marL="91440" rtl="0" algn="l">
              <a:lnSpc>
                <a:spcPct val="90000"/>
              </a:lnSpc>
              <a:spcBef>
                <a:spcPts val="1400"/>
              </a:spcBef>
              <a:spcAft>
                <a:spcPts val="0"/>
              </a:spcAft>
              <a:buSzPts val="2000"/>
              <a:buChar char=" "/>
            </a:pPr>
            <a:r>
              <a:rPr b="1" lang="en-US"/>
              <a:t>One-minute paper:</a:t>
            </a:r>
            <a:r>
              <a:rPr lang="en-US"/>
              <a:t> </a:t>
            </a:r>
            <a:r>
              <a:rPr lang="en-US" u="sng">
                <a:solidFill>
                  <a:schemeClr val="hlink"/>
                </a:solidFill>
                <a:hlinkClick r:id="rId4"/>
              </a:rPr>
              <a:t>https://oncourseworkshop.com/self-awareness/one-minute-paper/</a:t>
            </a:r>
            <a:endParaRPr/>
          </a:p>
          <a:p>
            <a:pPr indent="-127000" lvl="0" marL="91440" rtl="0" algn="l">
              <a:lnSpc>
                <a:spcPct val="90000"/>
              </a:lnSpc>
              <a:spcBef>
                <a:spcPts val="1400"/>
              </a:spcBef>
              <a:spcAft>
                <a:spcPts val="0"/>
              </a:spcAft>
              <a:buSzPts val="2000"/>
              <a:buChar char=" "/>
            </a:pPr>
            <a:r>
              <a:rPr b="1" lang="en-US"/>
              <a:t>Muddiest Point: </a:t>
            </a:r>
            <a:r>
              <a:rPr lang="en-US" u="sng">
                <a:solidFill>
                  <a:schemeClr val="hlink"/>
                </a:solidFill>
                <a:hlinkClick r:id="rId5"/>
              </a:rPr>
              <a:t>https://www.celt.iastate.edu/teaching/assessment-and-evaluation/classroom-assessment-techniques-quick-strategies-to-check-student-learning-in-class/</a:t>
            </a:r>
            <a:endParaRPr/>
          </a:p>
          <a:p>
            <a:pPr indent="-127000" lvl="0" marL="91440" rtl="0" algn="l">
              <a:lnSpc>
                <a:spcPct val="90000"/>
              </a:lnSpc>
              <a:spcBef>
                <a:spcPts val="1400"/>
              </a:spcBef>
              <a:spcAft>
                <a:spcPts val="0"/>
              </a:spcAft>
              <a:buSzPts val="2000"/>
              <a:buChar char=" "/>
            </a:pPr>
            <a:r>
              <a:rPr b="1" lang="en-US"/>
              <a:t>3-2-1: </a:t>
            </a:r>
            <a:r>
              <a:rPr lang="en-US" u="sng">
                <a:solidFill>
                  <a:schemeClr val="hlink"/>
                </a:solidFill>
                <a:hlinkClick r:id="rId6"/>
              </a:rPr>
              <a:t>https://kpcrossacademy.org/techniques/3-2-1/</a:t>
            </a:r>
            <a:endParaRPr/>
          </a:p>
          <a:p>
            <a:pPr indent="-127000" lvl="0" marL="91440" rtl="0" algn="l">
              <a:lnSpc>
                <a:spcPct val="90000"/>
              </a:lnSpc>
              <a:spcBef>
                <a:spcPts val="1400"/>
              </a:spcBef>
              <a:spcAft>
                <a:spcPts val="0"/>
              </a:spcAft>
              <a:buSzPts val="2000"/>
              <a:buChar char=" "/>
            </a:pPr>
            <a:r>
              <a:rPr b="1" lang="en-US"/>
              <a:t>SEEI, CLIMB, and IDEA: </a:t>
            </a:r>
            <a:r>
              <a:rPr lang="en-US" u="sng">
                <a:solidFill>
                  <a:schemeClr val="hlink"/>
                </a:solidFill>
                <a:hlinkClick r:id="rId7"/>
              </a:rPr>
              <a:t>https://www.teachphilosophy101.org/classroom-assessment-techniques</a:t>
            </a:r>
            <a:endParaRPr/>
          </a:p>
          <a:p>
            <a:pPr indent="0" lvl="0" marL="91440" rtl="0" algn="l">
              <a:lnSpc>
                <a:spcPct val="90000"/>
              </a:lnSpc>
              <a:spcBef>
                <a:spcPts val="1400"/>
              </a:spcBef>
              <a:spcAft>
                <a:spcPts val="0"/>
              </a:spcAft>
              <a:buSzPts val="2000"/>
              <a:buNone/>
            </a:pPr>
            <a:r>
              <a:t/>
            </a:r>
            <a:endParaRPr/>
          </a:p>
          <a:p>
            <a:pPr indent="0" lvl="0" marL="91440" rtl="0" algn="l">
              <a:lnSpc>
                <a:spcPct val="90000"/>
              </a:lnSpc>
              <a:spcBef>
                <a:spcPts val="1400"/>
              </a:spcBef>
              <a:spcAft>
                <a:spcPts val="0"/>
              </a:spcAft>
              <a:buSzPts val="2000"/>
              <a:buNone/>
            </a:pPr>
            <a:r>
              <a:t/>
            </a:r>
            <a:endParaRPr/>
          </a:p>
        </p:txBody>
      </p:sp>
      <p:sp>
        <p:nvSpPr>
          <p:cNvPr id="333" name="Google Shape;333;p29"/>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ACT at RIT (Cont.)</a:t>
            </a:r>
            <a:endParaRPr/>
          </a:p>
        </p:txBody>
      </p:sp>
      <p:sp>
        <p:nvSpPr>
          <p:cNvPr id="123" name="Google Shape;123;p3"/>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0" lvl="0" marL="0" rtl="0" algn="l">
              <a:lnSpc>
                <a:spcPct val="90000"/>
              </a:lnSpc>
              <a:spcBef>
                <a:spcPts val="0"/>
              </a:spcBef>
              <a:spcAft>
                <a:spcPts val="0"/>
              </a:spcAft>
              <a:buSzPts val="4000"/>
              <a:buNone/>
            </a:pPr>
            <a:r>
              <a:rPr lang="en-US" sz="4000">
                <a:solidFill>
                  <a:schemeClr val="dk1"/>
                </a:solidFill>
              </a:rPr>
              <a:t>Fram International Advisory Board </a:t>
            </a:r>
            <a:endParaRPr/>
          </a:p>
          <a:p>
            <a:pPr indent="-228600" lvl="1" marL="384048" rtl="0" algn="l">
              <a:lnSpc>
                <a:spcPct val="90000"/>
              </a:lnSpc>
              <a:spcBef>
                <a:spcPts val="400"/>
              </a:spcBef>
              <a:spcAft>
                <a:spcPts val="0"/>
              </a:spcAft>
              <a:buSzPts val="3600"/>
              <a:buChar char="◦"/>
            </a:pPr>
            <a:r>
              <a:rPr lang="en-US" sz="3600">
                <a:solidFill>
                  <a:schemeClr val="dk1"/>
                </a:solidFill>
              </a:rPr>
              <a:t>Dubai: Jamaal Pitt</a:t>
            </a:r>
            <a:endParaRPr/>
          </a:p>
          <a:p>
            <a:pPr indent="-228600" lvl="1" marL="384048" rtl="0" algn="l">
              <a:lnSpc>
                <a:spcPct val="90000"/>
              </a:lnSpc>
              <a:spcBef>
                <a:spcPts val="600"/>
              </a:spcBef>
              <a:spcAft>
                <a:spcPts val="0"/>
              </a:spcAft>
              <a:buSzPts val="3600"/>
              <a:buChar char="◦"/>
            </a:pPr>
            <a:r>
              <a:rPr lang="en-US" sz="3600">
                <a:solidFill>
                  <a:schemeClr val="dk1"/>
                </a:solidFill>
              </a:rPr>
              <a:t>Kosovo: Francis Brassard</a:t>
            </a:r>
            <a:endParaRPr/>
          </a:p>
          <a:p>
            <a:pPr indent="-228600" lvl="1" marL="384048" rtl="0" algn="l">
              <a:lnSpc>
                <a:spcPct val="90000"/>
              </a:lnSpc>
              <a:spcBef>
                <a:spcPts val="600"/>
              </a:spcBef>
              <a:spcAft>
                <a:spcPts val="0"/>
              </a:spcAft>
              <a:buSzPts val="3600"/>
              <a:buChar char="◦"/>
            </a:pPr>
            <a:r>
              <a:rPr lang="en-US" sz="3600">
                <a:solidFill>
                  <a:schemeClr val="dk1"/>
                </a:solidFill>
              </a:rPr>
              <a:t>Croatia: Albina Balidemaj</a:t>
            </a:r>
            <a:endParaRPr/>
          </a:p>
          <a:p>
            <a:pPr indent="-228600" lvl="1" marL="384048" rtl="0" algn="l">
              <a:lnSpc>
                <a:spcPct val="90000"/>
              </a:lnSpc>
              <a:spcBef>
                <a:spcPts val="600"/>
              </a:spcBef>
              <a:spcAft>
                <a:spcPts val="0"/>
              </a:spcAft>
              <a:buSzPts val="3600"/>
              <a:buChar char="◦"/>
            </a:pPr>
            <a:r>
              <a:rPr lang="en-US" sz="3600">
                <a:solidFill>
                  <a:schemeClr val="dk1"/>
                </a:solidFill>
              </a:rPr>
              <a:t>China: Jude Okpala</a:t>
            </a:r>
            <a:endParaRPr/>
          </a:p>
          <a:p>
            <a:pPr indent="0" lvl="0" marL="91440" rtl="0" algn="l">
              <a:lnSpc>
                <a:spcPct val="90000"/>
              </a:lnSpc>
              <a:spcBef>
                <a:spcPts val="1600"/>
              </a:spcBef>
              <a:spcAft>
                <a:spcPts val="0"/>
              </a:spcAft>
              <a:buSzPts val="2400"/>
              <a:buNone/>
            </a:pPr>
            <a:r>
              <a:t/>
            </a:r>
            <a:endParaRPr sz="2400"/>
          </a:p>
        </p:txBody>
      </p:sp>
      <p:sp>
        <p:nvSpPr>
          <p:cNvPr id="124" name="Google Shape;124;p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What is ACT?</a:t>
            </a:r>
            <a:endParaRPr/>
          </a:p>
        </p:txBody>
      </p:sp>
      <p:sp>
        <p:nvSpPr>
          <p:cNvPr id="130" name="Google Shape;130;p4"/>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234950" lvl="1" marL="384048" rtl="0" algn="l">
              <a:lnSpc>
                <a:spcPct val="90000"/>
              </a:lnSpc>
              <a:spcBef>
                <a:spcPts val="0"/>
              </a:spcBef>
              <a:spcAft>
                <a:spcPts val="0"/>
              </a:spcAft>
              <a:buSzPts val="3700"/>
              <a:buChar char="◦"/>
            </a:pPr>
            <a:r>
              <a:rPr lang="en-US" sz="3700"/>
              <a:t>Many Definitions Out There…. There Is No Perfect  Definition- RIT has 5 working definitions!</a:t>
            </a:r>
            <a:br>
              <a:rPr lang="en-US" sz="3700"/>
            </a:br>
            <a:endParaRPr sz="3700"/>
          </a:p>
          <a:p>
            <a:pPr indent="-234950" lvl="1" marL="384048" rtl="0" algn="l">
              <a:lnSpc>
                <a:spcPct val="90000"/>
              </a:lnSpc>
              <a:spcBef>
                <a:spcPts val="600"/>
              </a:spcBef>
              <a:spcAft>
                <a:spcPts val="0"/>
              </a:spcAft>
              <a:buSzPts val="3700"/>
              <a:buChar char="◦"/>
            </a:pPr>
            <a:r>
              <a:rPr lang="en-US" sz="3700"/>
              <a:t>Short version “effective thinking in any context”</a:t>
            </a:r>
            <a:endParaRPr/>
          </a:p>
          <a:p>
            <a:pPr indent="-68579" lvl="1" marL="384048" rtl="0" algn="l">
              <a:lnSpc>
                <a:spcPct val="90000"/>
              </a:lnSpc>
              <a:spcBef>
                <a:spcPts val="600"/>
              </a:spcBef>
              <a:spcAft>
                <a:spcPts val="0"/>
              </a:spcAft>
              <a:buSzPts val="1800"/>
              <a:buNone/>
            </a:pPr>
            <a:r>
              <a:t/>
            </a:r>
            <a:endParaRPr/>
          </a:p>
          <a:p>
            <a:pPr indent="-93980" lvl="2" marL="566928" rtl="0" algn="l">
              <a:lnSpc>
                <a:spcPct val="90000"/>
              </a:lnSpc>
              <a:spcBef>
                <a:spcPts val="600"/>
              </a:spcBef>
              <a:spcAft>
                <a:spcPts val="0"/>
              </a:spcAft>
              <a:buSzPts val="1400"/>
              <a:buNone/>
            </a:pPr>
            <a:r>
              <a:t/>
            </a:r>
            <a:endParaRPr/>
          </a:p>
        </p:txBody>
      </p:sp>
      <p:sp>
        <p:nvSpPr>
          <p:cNvPr id="131" name="Google Shape;131;p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Core Elements of Critical Thinking*</a:t>
            </a:r>
            <a:endParaRPr/>
          </a:p>
        </p:txBody>
      </p:sp>
      <p:sp>
        <p:nvSpPr>
          <p:cNvPr id="137" name="Google Shape;137;p5"/>
          <p:cNvSpPr txBox="1"/>
          <p:nvPr>
            <p:ph idx="1" type="body"/>
          </p:nvPr>
        </p:nvSpPr>
        <p:spPr>
          <a:xfrm>
            <a:off x="771608" y="1737360"/>
            <a:ext cx="10648784" cy="4615314"/>
          </a:xfrm>
          <a:prstGeom prst="rect">
            <a:avLst/>
          </a:prstGeom>
          <a:noFill/>
          <a:ln>
            <a:noFill/>
          </a:ln>
        </p:spPr>
        <p:txBody>
          <a:bodyPr anchorCtr="0" anchor="t" bIns="45700" lIns="0" spcFirstLastPara="1" rIns="0" wrap="square" tIns="45700">
            <a:normAutofit lnSpcReduction="10000"/>
          </a:bodyPr>
          <a:lstStyle/>
          <a:p>
            <a:pPr indent="-152400" lvl="0" marL="91440" rtl="0" algn="l">
              <a:lnSpc>
                <a:spcPct val="90000"/>
              </a:lnSpc>
              <a:spcBef>
                <a:spcPts val="0"/>
              </a:spcBef>
              <a:spcAft>
                <a:spcPts val="0"/>
              </a:spcAft>
              <a:buSzPts val="2400"/>
              <a:buChar char=" "/>
            </a:pPr>
            <a:r>
              <a:rPr lang="en-US" sz="2400"/>
              <a:t>Supporting Claims:</a:t>
            </a:r>
            <a:endParaRPr/>
          </a:p>
          <a:p>
            <a:pPr indent="-182880" lvl="1" marL="384048" rtl="0" algn="l">
              <a:lnSpc>
                <a:spcPct val="90000"/>
              </a:lnSpc>
              <a:spcBef>
                <a:spcPts val="400"/>
              </a:spcBef>
              <a:spcAft>
                <a:spcPts val="0"/>
              </a:spcAft>
              <a:buSzPts val="2000"/>
              <a:buChar char="◦"/>
            </a:pPr>
            <a:r>
              <a:rPr lang="en-US" sz="2000"/>
              <a:t>Consistency: Relevance of claim and non-contradiction with other claims</a:t>
            </a:r>
            <a:endParaRPr/>
          </a:p>
          <a:p>
            <a:pPr indent="-182880" lvl="2" marL="566928" rtl="0" algn="l">
              <a:lnSpc>
                <a:spcPct val="90000"/>
              </a:lnSpc>
              <a:spcBef>
                <a:spcPts val="600"/>
              </a:spcBef>
              <a:spcAft>
                <a:spcPts val="0"/>
              </a:spcAft>
              <a:buSzPts val="1600"/>
              <a:buChar char="◦"/>
            </a:pPr>
            <a:r>
              <a:rPr lang="en-US" sz="1600"/>
              <a:t>Consequences</a:t>
            </a:r>
            <a:endParaRPr/>
          </a:p>
          <a:p>
            <a:pPr indent="-182880" lvl="1" marL="384048" rtl="0" algn="l">
              <a:lnSpc>
                <a:spcPct val="90000"/>
              </a:lnSpc>
              <a:spcBef>
                <a:spcPts val="600"/>
              </a:spcBef>
              <a:spcAft>
                <a:spcPts val="0"/>
              </a:spcAft>
              <a:buSzPts val="2000"/>
              <a:buChar char="◦"/>
            </a:pPr>
            <a:r>
              <a:rPr lang="en-US" sz="2000"/>
              <a:t>Evidence: grounds for justification of a claim</a:t>
            </a:r>
            <a:endParaRPr/>
          </a:p>
          <a:p>
            <a:pPr indent="-55879" lvl="1" marL="384048" rtl="0" algn="l">
              <a:lnSpc>
                <a:spcPct val="90000"/>
              </a:lnSpc>
              <a:spcBef>
                <a:spcPts val="600"/>
              </a:spcBef>
              <a:spcAft>
                <a:spcPts val="0"/>
              </a:spcAft>
              <a:buSzPts val="2000"/>
              <a:buNone/>
            </a:pPr>
            <a:r>
              <a:t/>
            </a:r>
            <a:endParaRPr sz="2000"/>
          </a:p>
          <a:p>
            <a:pPr indent="-152400" lvl="0" marL="91440" rtl="0" algn="l">
              <a:lnSpc>
                <a:spcPct val="90000"/>
              </a:lnSpc>
              <a:spcBef>
                <a:spcPts val="1600"/>
              </a:spcBef>
              <a:spcAft>
                <a:spcPts val="0"/>
              </a:spcAft>
              <a:buSzPts val="2400"/>
              <a:buChar char=" "/>
            </a:pPr>
            <a:r>
              <a:rPr lang="en-US" sz="2400"/>
              <a:t>Disproving claims</a:t>
            </a:r>
            <a:endParaRPr/>
          </a:p>
          <a:p>
            <a:pPr indent="-182880" lvl="1" marL="384048" rtl="0" algn="l">
              <a:lnSpc>
                <a:spcPct val="90000"/>
              </a:lnSpc>
              <a:spcBef>
                <a:spcPts val="400"/>
              </a:spcBef>
              <a:spcAft>
                <a:spcPts val="0"/>
              </a:spcAft>
              <a:buSzPts val="2000"/>
              <a:buChar char="◦"/>
            </a:pPr>
            <a:r>
              <a:rPr lang="en-US" sz="2000"/>
              <a:t>Defeaters/counterexamples/alternate explanations: undermine or outweigh evidence provided for claim</a:t>
            </a:r>
            <a:endParaRPr/>
          </a:p>
          <a:p>
            <a:pPr indent="-55879" lvl="1" marL="384048" rtl="0" algn="l">
              <a:lnSpc>
                <a:spcPct val="90000"/>
              </a:lnSpc>
              <a:spcBef>
                <a:spcPts val="600"/>
              </a:spcBef>
              <a:spcAft>
                <a:spcPts val="0"/>
              </a:spcAft>
              <a:buSzPts val="2000"/>
              <a:buNone/>
            </a:pPr>
            <a:r>
              <a:t/>
            </a:r>
            <a:endParaRPr sz="2000"/>
          </a:p>
          <a:p>
            <a:pPr indent="-152400" lvl="0" marL="91440" rtl="0" algn="l">
              <a:lnSpc>
                <a:spcPct val="90000"/>
              </a:lnSpc>
              <a:spcBef>
                <a:spcPts val="1600"/>
              </a:spcBef>
              <a:spcAft>
                <a:spcPts val="0"/>
              </a:spcAft>
              <a:buSzPts val="2400"/>
              <a:buChar char=" "/>
            </a:pPr>
            <a:r>
              <a:rPr lang="en-US" sz="2400"/>
              <a:t>Critical Thinking Disposition</a:t>
            </a:r>
            <a:endParaRPr/>
          </a:p>
          <a:p>
            <a:pPr indent="-182880" lvl="1" marL="384048" rtl="0" algn="l">
              <a:lnSpc>
                <a:spcPct val="90000"/>
              </a:lnSpc>
              <a:spcBef>
                <a:spcPts val="400"/>
              </a:spcBef>
              <a:spcAft>
                <a:spcPts val="0"/>
              </a:spcAft>
              <a:buSzPts val="2000"/>
              <a:buChar char="◦"/>
            </a:pPr>
            <a:r>
              <a:rPr lang="en-US" sz="2000"/>
              <a:t>Suspicion: withholding trust</a:t>
            </a:r>
            <a:endParaRPr/>
          </a:p>
          <a:p>
            <a:pPr indent="-182880" lvl="1" marL="384048" rtl="0" algn="l">
              <a:lnSpc>
                <a:spcPct val="90000"/>
              </a:lnSpc>
              <a:spcBef>
                <a:spcPts val="600"/>
              </a:spcBef>
              <a:spcAft>
                <a:spcPts val="0"/>
              </a:spcAft>
              <a:buSzPts val="2000"/>
              <a:buChar char="◦"/>
            </a:pPr>
            <a:r>
              <a:rPr lang="en-US" sz="2000"/>
              <a:t>Skepticism: refusing to believe in the absence of sufficient evidence/reasons</a:t>
            </a:r>
            <a:endParaRPr/>
          </a:p>
          <a:p>
            <a:pPr indent="-182880" lvl="1" marL="384048" rtl="0" algn="l">
              <a:lnSpc>
                <a:spcPct val="90000"/>
              </a:lnSpc>
              <a:spcBef>
                <a:spcPts val="600"/>
              </a:spcBef>
              <a:spcAft>
                <a:spcPts val="0"/>
              </a:spcAft>
              <a:buSzPts val="2000"/>
              <a:buChar char="◦"/>
            </a:pPr>
            <a:r>
              <a:rPr lang="en-US" sz="2000"/>
              <a:t>Scrutiny: attention to consistency and evidence</a:t>
            </a:r>
            <a:endParaRPr/>
          </a:p>
        </p:txBody>
      </p:sp>
      <p:sp>
        <p:nvSpPr>
          <p:cNvPr id="138" name="Google Shape;138;p5"/>
          <p:cNvSpPr txBox="1"/>
          <p:nvPr/>
        </p:nvSpPr>
        <p:spPr>
          <a:xfrm>
            <a:off x="0" y="6352674"/>
            <a:ext cx="12294704"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400" u="none" cap="none" strike="noStrike">
                <a:solidFill>
                  <a:schemeClr val="lt1"/>
                </a:solidFill>
                <a:latin typeface="Calibri"/>
                <a:ea typeface="Calibri"/>
                <a:cs typeface="Calibri"/>
                <a:sym typeface="Calibri"/>
              </a:rPr>
              <a:t>*Taken from “Advice on Critical Thinking: A Pragmatic Perspective on Critical Thinking for the Real World” presentation by Gary Merrill delivered Fall 2021</a:t>
            </a:r>
            <a:endParaRPr/>
          </a:p>
        </p:txBody>
      </p:sp>
      <p:sp>
        <p:nvSpPr>
          <p:cNvPr id="139" name="Google Shape;139;p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Instructor Experiences with Critical Thinking</a:t>
            </a:r>
            <a:endParaRPr/>
          </a:p>
        </p:txBody>
      </p:sp>
      <p:sp>
        <p:nvSpPr>
          <p:cNvPr id="145" name="Google Shape;145;p6"/>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0" lvl="1" marL="201168" rtl="0" algn="l">
              <a:lnSpc>
                <a:spcPct val="90000"/>
              </a:lnSpc>
              <a:spcBef>
                <a:spcPts val="0"/>
              </a:spcBef>
              <a:spcAft>
                <a:spcPts val="0"/>
              </a:spcAft>
              <a:buSzPts val="3600"/>
              <a:buNone/>
            </a:pPr>
            <a:r>
              <a:rPr lang="en-US" sz="3600"/>
              <a:t>Do you currently actively or intentionally focus on critical thinking in your classes? In what ways? How effective would you say these techniques are?</a:t>
            </a:r>
            <a:endParaRPr/>
          </a:p>
        </p:txBody>
      </p:sp>
      <p:sp>
        <p:nvSpPr>
          <p:cNvPr id="146" name="Google Shape;146;p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5">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ACT &amp; Engaged Learning are Linked</a:t>
            </a:r>
            <a:endParaRPr/>
          </a:p>
        </p:txBody>
      </p:sp>
      <p:sp>
        <p:nvSpPr>
          <p:cNvPr id="152" name="Google Shape;152;p7"/>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p>
            <a:pPr indent="-203200" lvl="0" marL="91440" rtl="0" algn="l">
              <a:lnSpc>
                <a:spcPct val="90000"/>
              </a:lnSpc>
              <a:spcBef>
                <a:spcPts val="0"/>
              </a:spcBef>
              <a:spcAft>
                <a:spcPts val="0"/>
              </a:spcAft>
              <a:buSzPts val="3200"/>
              <a:buChar char=" "/>
            </a:pPr>
            <a:r>
              <a:rPr lang="en-US" sz="3200"/>
              <a:t>Engaged students are practicing thinking</a:t>
            </a:r>
            <a:endParaRPr/>
          </a:p>
          <a:p>
            <a:pPr indent="-203200" lvl="0" marL="91440" rtl="0" algn="l">
              <a:lnSpc>
                <a:spcPct val="90000"/>
              </a:lnSpc>
              <a:spcBef>
                <a:spcPts val="1400"/>
              </a:spcBef>
              <a:spcAft>
                <a:spcPts val="0"/>
              </a:spcAft>
              <a:buSzPts val="3200"/>
              <a:buChar char=" "/>
            </a:pPr>
            <a:r>
              <a:rPr lang="en-US" sz="3200"/>
              <a:t>Engaged students are extending knowledge &amp; application</a:t>
            </a:r>
            <a:endParaRPr/>
          </a:p>
          <a:p>
            <a:pPr indent="-203200" lvl="0" marL="91440" rtl="0" algn="l">
              <a:lnSpc>
                <a:spcPct val="90000"/>
              </a:lnSpc>
              <a:spcBef>
                <a:spcPts val="1400"/>
              </a:spcBef>
              <a:spcAft>
                <a:spcPts val="0"/>
              </a:spcAft>
              <a:buSzPts val="3200"/>
              <a:buChar char=" "/>
            </a:pPr>
            <a:r>
              <a:rPr lang="en-US" sz="3200"/>
              <a:t>Engaged students learn concepts and create connections</a:t>
            </a:r>
            <a:endParaRPr/>
          </a:p>
          <a:p>
            <a:pPr indent="0" lvl="0" marL="91440" rtl="0" algn="l">
              <a:lnSpc>
                <a:spcPct val="90000"/>
              </a:lnSpc>
              <a:spcBef>
                <a:spcPts val="1400"/>
              </a:spcBef>
              <a:spcAft>
                <a:spcPts val="0"/>
              </a:spcAft>
              <a:buSzPts val="3200"/>
              <a:buNone/>
            </a:pPr>
            <a:r>
              <a:t/>
            </a:r>
            <a:endParaRPr sz="3200"/>
          </a:p>
          <a:p>
            <a:pPr indent="-279400" lvl="0" marL="91440" rtl="0" algn="l">
              <a:lnSpc>
                <a:spcPct val="90000"/>
              </a:lnSpc>
              <a:spcBef>
                <a:spcPts val="1400"/>
              </a:spcBef>
              <a:spcAft>
                <a:spcPts val="0"/>
              </a:spcAft>
              <a:buSzPts val="4400"/>
              <a:buChar char=" "/>
            </a:pPr>
            <a:r>
              <a:rPr lang="en-US" sz="4400"/>
              <a:t>Engaged students transform action into thought and thought into action!</a:t>
            </a:r>
            <a:endParaRPr/>
          </a:p>
        </p:txBody>
      </p:sp>
      <p:sp>
        <p:nvSpPr>
          <p:cNvPr id="153" name="Google Shape;153;p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More Advantages for ACT</a:t>
            </a:r>
            <a:endParaRPr/>
          </a:p>
        </p:txBody>
      </p:sp>
      <p:sp>
        <p:nvSpPr>
          <p:cNvPr id="159" name="Google Shape;159;p8"/>
          <p:cNvSpPr txBox="1"/>
          <p:nvPr>
            <p:ph idx="1" type="body"/>
          </p:nvPr>
        </p:nvSpPr>
        <p:spPr>
          <a:xfrm>
            <a:off x="1097280" y="1845734"/>
            <a:ext cx="10058400" cy="4453466"/>
          </a:xfrm>
          <a:prstGeom prst="rect">
            <a:avLst/>
          </a:prstGeom>
          <a:noFill/>
          <a:ln>
            <a:noFill/>
          </a:ln>
        </p:spPr>
        <p:txBody>
          <a:bodyPr anchorCtr="0" anchor="t" bIns="45700" lIns="0" spcFirstLastPara="1" rIns="0" wrap="square" tIns="45700">
            <a:normAutofit fontScale="92500"/>
          </a:bodyPr>
          <a:lstStyle/>
          <a:p>
            <a:pPr indent="-211455" lvl="0" marL="91440" rtl="0" algn="l">
              <a:lnSpc>
                <a:spcPct val="90000"/>
              </a:lnSpc>
              <a:spcBef>
                <a:spcPts val="0"/>
              </a:spcBef>
              <a:spcAft>
                <a:spcPts val="0"/>
              </a:spcAft>
              <a:buSzPct val="100000"/>
              <a:buChar char=" "/>
            </a:pPr>
            <a:r>
              <a:rPr lang="en-US" sz="3600"/>
              <a:t>Professional advantages</a:t>
            </a:r>
            <a:endParaRPr/>
          </a:p>
          <a:p>
            <a:pPr indent="-187960" lvl="1" marL="384048" rtl="0" algn="l">
              <a:lnSpc>
                <a:spcPct val="90000"/>
              </a:lnSpc>
              <a:spcBef>
                <a:spcPts val="400"/>
              </a:spcBef>
              <a:spcAft>
                <a:spcPts val="0"/>
              </a:spcAft>
              <a:buSzPct val="100000"/>
              <a:buChar char="◦"/>
            </a:pPr>
            <a:r>
              <a:rPr lang="en-US" sz="3200"/>
              <a:t>Prepare students for uncertainty in workplace/professional life</a:t>
            </a:r>
            <a:endParaRPr sz="3600"/>
          </a:p>
          <a:p>
            <a:pPr indent="-211455" lvl="0" marL="91440" rtl="0" algn="l">
              <a:lnSpc>
                <a:spcPct val="90000"/>
              </a:lnSpc>
              <a:spcBef>
                <a:spcPts val="1600"/>
              </a:spcBef>
              <a:spcAft>
                <a:spcPts val="0"/>
              </a:spcAft>
              <a:buSzPct val="100000"/>
              <a:buChar char=" "/>
            </a:pPr>
            <a:r>
              <a:rPr lang="en-US" sz="3600"/>
              <a:t>Confidence and self-esteem for students</a:t>
            </a:r>
            <a:endParaRPr/>
          </a:p>
          <a:p>
            <a:pPr indent="-199707" lvl="1" marL="384048" rtl="0" algn="l">
              <a:lnSpc>
                <a:spcPct val="90000"/>
              </a:lnSpc>
              <a:spcBef>
                <a:spcPts val="400"/>
              </a:spcBef>
              <a:spcAft>
                <a:spcPts val="0"/>
              </a:spcAft>
              <a:buSzPct val="100000"/>
              <a:buChar char="◦"/>
            </a:pPr>
            <a:r>
              <a:rPr lang="en-US" sz="3400"/>
              <a:t>Reduces plagiarism</a:t>
            </a:r>
            <a:endParaRPr/>
          </a:p>
          <a:p>
            <a:pPr indent="-199707" lvl="1" marL="384048" rtl="0" algn="l">
              <a:lnSpc>
                <a:spcPct val="90000"/>
              </a:lnSpc>
              <a:spcBef>
                <a:spcPts val="600"/>
              </a:spcBef>
              <a:spcAft>
                <a:spcPts val="0"/>
              </a:spcAft>
              <a:buSzPct val="100000"/>
              <a:buChar char="◦"/>
            </a:pPr>
            <a:r>
              <a:rPr lang="en-US" sz="3400"/>
              <a:t>Improves student performance</a:t>
            </a:r>
            <a:endParaRPr/>
          </a:p>
          <a:p>
            <a:pPr indent="-211455" lvl="0" marL="91440" rtl="0" algn="l">
              <a:lnSpc>
                <a:spcPct val="90000"/>
              </a:lnSpc>
              <a:spcBef>
                <a:spcPts val="1600"/>
              </a:spcBef>
              <a:spcAft>
                <a:spcPts val="0"/>
              </a:spcAft>
              <a:buSzPct val="100000"/>
              <a:buChar char=" "/>
            </a:pPr>
            <a:r>
              <a:rPr lang="en-US" sz="3600"/>
              <a:t>Enhanced learning and teaching experiences</a:t>
            </a:r>
            <a:endParaRPr/>
          </a:p>
          <a:p>
            <a:pPr indent="-199707" lvl="1" marL="384048" rtl="0" algn="l">
              <a:lnSpc>
                <a:spcPct val="90000"/>
              </a:lnSpc>
              <a:spcBef>
                <a:spcPts val="400"/>
              </a:spcBef>
              <a:spcAft>
                <a:spcPts val="0"/>
              </a:spcAft>
              <a:buSzPct val="100000"/>
              <a:buChar char="◦"/>
            </a:pPr>
            <a:r>
              <a:rPr lang="en-US" sz="3400"/>
              <a:t>Facilitates innovation in assignments, lectures, etc.</a:t>
            </a:r>
            <a:endParaRPr/>
          </a:p>
          <a:p>
            <a:pPr indent="-199707" lvl="1" marL="384048" rtl="0" algn="l">
              <a:lnSpc>
                <a:spcPct val="90000"/>
              </a:lnSpc>
              <a:spcBef>
                <a:spcPts val="600"/>
              </a:spcBef>
              <a:spcAft>
                <a:spcPts val="0"/>
              </a:spcAft>
              <a:buSzPct val="100000"/>
              <a:buChar char="◦"/>
            </a:pPr>
            <a:r>
              <a:rPr lang="en-US" sz="3400"/>
              <a:t>Increased student interest in courses</a:t>
            </a:r>
            <a:endParaRPr/>
          </a:p>
        </p:txBody>
      </p:sp>
      <p:sp>
        <p:nvSpPr>
          <p:cNvPr id="160" name="Google Shape;160;p8"/>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9">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9"/>
          <p:cNvSpPr txBox="1"/>
          <p:nvPr>
            <p:ph type="title"/>
          </p:nvPr>
        </p:nvSpPr>
        <p:spPr>
          <a:xfrm>
            <a:off x="1097280" y="1011649"/>
            <a:ext cx="10058400" cy="725711"/>
          </a:xfrm>
          <a:prstGeom prst="rect">
            <a:avLst/>
          </a:prstGeom>
          <a:noFill/>
          <a:ln>
            <a:noFill/>
          </a:ln>
        </p:spPr>
        <p:txBody>
          <a:bodyPr anchorCtr="0" anchor="b" bIns="45700" lIns="91425" spcFirstLastPara="1" rIns="91425" wrap="square" tIns="45700">
            <a:spAutoFit/>
          </a:bodyPr>
          <a:lstStyle/>
          <a:p>
            <a:pPr indent="0" lvl="0" marL="0" rtl="0" algn="l">
              <a:lnSpc>
                <a:spcPct val="85000"/>
              </a:lnSpc>
              <a:spcBef>
                <a:spcPts val="0"/>
              </a:spcBef>
              <a:spcAft>
                <a:spcPts val="0"/>
              </a:spcAft>
              <a:buClr>
                <a:srgbClr val="3F3F3F"/>
              </a:buClr>
              <a:buSzPts val="4800"/>
              <a:buFont typeface="Calibri"/>
              <a:buNone/>
            </a:pPr>
            <a:r>
              <a:rPr lang="en-US"/>
              <a:t>RIT’s Applied Critical Thinking ladder:</a:t>
            </a:r>
            <a:endParaRPr/>
          </a:p>
        </p:txBody>
      </p:sp>
      <p:pic>
        <p:nvPicPr>
          <p:cNvPr id="166" name="Google Shape;166;p9"/>
          <p:cNvPicPr preferRelativeResize="0"/>
          <p:nvPr>
            <p:ph idx="1" type="body"/>
          </p:nvPr>
        </p:nvPicPr>
        <p:blipFill rotWithShape="1">
          <a:blip r:embed="rId3">
            <a:alphaModFix/>
          </a:blip>
          <a:srcRect b="0" l="0" r="0" t="0"/>
          <a:stretch/>
        </p:blipFill>
        <p:spPr>
          <a:xfrm>
            <a:off x="1634270" y="1804264"/>
            <a:ext cx="8984419" cy="5053736"/>
          </a:xfrm>
          <a:prstGeom prst="rect">
            <a:avLst/>
          </a:prstGeom>
          <a:noFill/>
          <a:ln>
            <a:noFill/>
          </a:ln>
        </p:spPr>
      </p:pic>
      <p:sp>
        <p:nvSpPr>
          <p:cNvPr id="167" name="Google Shape;167;p9"/>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2020-11-28T08:56:09Z</dcterms:created>
  <dc:creator>Jamaal Pitt</dc:creator>
</cp:coreProperties>
</file>