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nnie Maddox" initials="BM" lastIdx="6" clrIdx="0">
    <p:extLst>
      <p:ext uri="{19B8F6BF-5375-455C-9EA6-DF929625EA0E}">
        <p15:presenceInfo xmlns:p15="http://schemas.microsoft.com/office/powerpoint/2012/main" userId="S-1-5-21-1060284298-1450960922-725345543-22699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248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75294" y="569013"/>
            <a:ext cx="406400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D95E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95E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95E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6759" y="93726"/>
            <a:ext cx="521207" cy="1630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86"/>
            <a:ext cx="9143999" cy="514121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9144000" cy="342265"/>
          </a:xfrm>
          <a:custGeom>
            <a:avLst/>
            <a:gdLst/>
            <a:ahLst/>
            <a:cxnLst/>
            <a:rect l="l" t="t" r="r" b="b"/>
            <a:pathLst>
              <a:path w="9144000" h="342265">
                <a:moveTo>
                  <a:pt x="9144000" y="0"/>
                </a:moveTo>
                <a:lnTo>
                  <a:pt x="0" y="0"/>
                </a:lnTo>
                <a:lnTo>
                  <a:pt x="0" y="342138"/>
                </a:lnTo>
                <a:lnTo>
                  <a:pt x="9144000" y="34213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3859" y="87565"/>
            <a:ext cx="160228" cy="16142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35231" y="87565"/>
            <a:ext cx="73497" cy="16142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30591" y="87565"/>
            <a:ext cx="151166" cy="1614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95E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0666" y="415428"/>
            <a:ext cx="797687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D95E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8288" y="2360931"/>
            <a:ext cx="8066405" cy="2075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termarkinsights.com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9072" y="1913165"/>
            <a:ext cx="4684395" cy="1275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marR="5080" indent="-56515">
              <a:lnSpc>
                <a:spcPts val="5040"/>
              </a:lnSpc>
            </a:pP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Administrative</a:t>
            </a:r>
            <a:r>
              <a:rPr sz="4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r>
              <a:rPr sz="4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RIT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5499" y="213744"/>
            <a:ext cx="242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25" dirty="0">
                <a:latin typeface="Arial"/>
                <a:cs typeface="Arial"/>
              </a:rPr>
              <a:t>10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76450" y="136565"/>
            <a:ext cx="44005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55" dirty="0"/>
              <a:t> </a:t>
            </a:r>
            <a:r>
              <a:rPr dirty="0"/>
              <a:t>IE</a:t>
            </a:r>
            <a:r>
              <a:rPr spc="-30" dirty="0"/>
              <a:t> </a:t>
            </a:r>
            <a:r>
              <a:rPr spc="-20" dirty="0"/>
              <a:t>Map:</a:t>
            </a:r>
            <a:r>
              <a:rPr spc="-200" dirty="0"/>
              <a:t> </a:t>
            </a:r>
            <a:r>
              <a:rPr dirty="0"/>
              <a:t>A</a:t>
            </a:r>
            <a:r>
              <a:rPr spc="-204" dirty="0"/>
              <a:t> </a:t>
            </a:r>
            <a:r>
              <a:rPr spc="-10" dirty="0"/>
              <a:t>Snapshot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04"/>
          <a:stretch/>
        </p:blipFill>
        <p:spPr>
          <a:xfrm>
            <a:off x="990600" y="742950"/>
            <a:ext cx="7433856" cy="378666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5499" y="213744"/>
            <a:ext cx="242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25" dirty="0">
                <a:latin typeface="Arial"/>
                <a:cs typeface="Arial"/>
              </a:rPr>
              <a:t>11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6623" y="1340627"/>
            <a:ext cx="7988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  <a:buClr>
                <a:srgbClr val="376092"/>
              </a:buClr>
              <a:buSzPct val="93750"/>
              <a:tabLst>
                <a:tab pos="357505" algn="l"/>
                <a:tab pos="358140" algn="l"/>
              </a:tabLst>
            </a:pPr>
            <a:r>
              <a:rPr sz="2400" dirty="0">
                <a:latin typeface="Arial"/>
                <a:cs typeface="Arial"/>
              </a:rPr>
              <a:t>Administrative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Goals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mapped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RIT’s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Strategic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Plan </a:t>
            </a:r>
            <a:r>
              <a:rPr sz="2400" dirty="0" smtClean="0">
                <a:latin typeface="Arial"/>
                <a:cs typeface="Arial"/>
              </a:rPr>
              <a:t>Dimensions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23483" y="547526"/>
            <a:ext cx="72136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Aligning</a:t>
            </a:r>
            <a:r>
              <a:rPr spc="-95" dirty="0"/>
              <a:t> </a:t>
            </a:r>
            <a:r>
              <a:rPr dirty="0"/>
              <a:t>IE</a:t>
            </a:r>
            <a:r>
              <a:rPr spc="-100" dirty="0"/>
              <a:t> </a:t>
            </a:r>
            <a:r>
              <a:rPr dirty="0"/>
              <a:t>Maps</a:t>
            </a:r>
            <a:r>
              <a:rPr spc="-105" dirty="0"/>
              <a:t> </a:t>
            </a:r>
            <a:r>
              <a:rPr dirty="0"/>
              <a:t>to</a:t>
            </a:r>
            <a:r>
              <a:rPr spc="-105" dirty="0"/>
              <a:t> </a:t>
            </a:r>
            <a:r>
              <a:rPr dirty="0"/>
              <a:t>RIT’s</a:t>
            </a:r>
            <a:r>
              <a:rPr spc="-100" dirty="0"/>
              <a:t> </a:t>
            </a:r>
            <a:r>
              <a:rPr dirty="0"/>
              <a:t>Strategic</a:t>
            </a:r>
            <a:r>
              <a:rPr spc="-100" dirty="0"/>
              <a:t> </a:t>
            </a:r>
            <a:r>
              <a:rPr spc="-20" dirty="0"/>
              <a:t>Plan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53986"/>
            <a:ext cx="2029216" cy="27432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5499" y="213744"/>
            <a:ext cx="242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25" dirty="0">
                <a:latin typeface="Arial"/>
                <a:cs typeface="Arial"/>
              </a:rPr>
              <a:t>12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8583" y="952365"/>
            <a:ext cx="7854315" cy="360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845" marR="5080" indent="-398780">
              <a:lnSpc>
                <a:spcPct val="100000"/>
              </a:lnSpc>
              <a:spcBef>
                <a:spcPts val="100"/>
              </a:spcBef>
              <a:buClr>
                <a:srgbClr val="376092"/>
              </a:buClr>
              <a:buSzPct val="93750"/>
              <a:buFont typeface="Wingdings"/>
              <a:buChar char=""/>
              <a:tabLst>
                <a:tab pos="410845" algn="l"/>
                <a:tab pos="411480" algn="l"/>
              </a:tabLst>
            </a:pPr>
            <a:r>
              <a:rPr sz="2400" dirty="0">
                <a:latin typeface="Arial"/>
                <a:cs typeface="Arial"/>
              </a:rPr>
              <a:t>IE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Maps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housed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RIT’s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Assessment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Management </a:t>
            </a:r>
            <a:r>
              <a:rPr sz="2400" dirty="0">
                <a:latin typeface="Arial"/>
                <a:cs typeface="Arial"/>
              </a:rPr>
              <a:t>System,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Taskstream</a:t>
            </a:r>
            <a:r>
              <a:rPr sz="2400" spc="-3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by</a:t>
            </a:r>
            <a:r>
              <a:rPr sz="2400" spc="-4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Watermark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810895" marR="160020" lvl="1" indent="-224790">
              <a:lnSpc>
                <a:spcPct val="100000"/>
              </a:lnSpc>
              <a:spcBef>
                <a:spcPts val="605"/>
              </a:spcBef>
              <a:buClr>
                <a:srgbClr val="376092"/>
              </a:buClr>
              <a:buSzPct val="93181"/>
              <a:buFont typeface="Wingdings"/>
              <a:buChar char=""/>
              <a:tabLst>
                <a:tab pos="811530" algn="l"/>
              </a:tabLst>
            </a:pPr>
            <a:r>
              <a:rPr sz="2200" dirty="0">
                <a:latin typeface="Arial"/>
                <a:cs typeface="Arial"/>
              </a:rPr>
              <a:t>an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online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system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that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provides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communication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and </a:t>
            </a:r>
            <a:r>
              <a:rPr sz="2200" dirty="0">
                <a:latin typeface="Arial"/>
                <a:cs typeface="Arial"/>
              </a:rPr>
              <a:t>resource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hub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outcomes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assessment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10" dirty="0">
                <a:latin typeface="Arial"/>
                <a:cs typeface="Arial"/>
              </a:rPr>
              <a:t> continuous </a:t>
            </a:r>
            <a:r>
              <a:rPr sz="2200" dirty="0">
                <a:latin typeface="Arial"/>
                <a:cs typeface="Arial"/>
              </a:rPr>
              <a:t>improvement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initiatives</a:t>
            </a:r>
            <a:endParaRPr sz="2200" dirty="0">
              <a:latin typeface="Arial"/>
              <a:cs typeface="Arial"/>
            </a:endParaRPr>
          </a:p>
          <a:p>
            <a:pPr marL="410845" marR="1071245" indent="-398780">
              <a:lnSpc>
                <a:spcPct val="100000"/>
              </a:lnSpc>
              <a:spcBef>
                <a:spcPts val="1195"/>
              </a:spcBef>
              <a:buClr>
                <a:srgbClr val="376092"/>
              </a:buClr>
              <a:buSzPct val="93750"/>
              <a:buFont typeface="Wingdings"/>
              <a:buChar char=""/>
              <a:tabLst>
                <a:tab pos="410845" algn="l"/>
                <a:tab pos="411480" algn="l"/>
              </a:tabLst>
            </a:pPr>
            <a:r>
              <a:rPr sz="2400" dirty="0">
                <a:latin typeface="Arial"/>
                <a:cs typeface="Arial"/>
              </a:rPr>
              <a:t>Office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EEA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provides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administrative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units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with Taskstream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Watermark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training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support</a:t>
            </a:r>
            <a:endParaRPr sz="2400" dirty="0">
              <a:latin typeface="Arial"/>
              <a:cs typeface="Arial"/>
            </a:endParaRPr>
          </a:p>
          <a:p>
            <a:pPr marL="410845" marR="128270" indent="-398780">
              <a:lnSpc>
                <a:spcPct val="100000"/>
              </a:lnSpc>
              <a:spcBef>
                <a:spcPts val="1200"/>
              </a:spcBef>
              <a:buClr>
                <a:srgbClr val="376092"/>
              </a:buClr>
              <a:buSzPct val="93750"/>
              <a:buFont typeface="Wingdings"/>
              <a:buChar char=""/>
              <a:tabLst>
                <a:tab pos="410845" algn="l"/>
                <a:tab pos="411480" algn="l"/>
              </a:tabLst>
            </a:pPr>
            <a:r>
              <a:rPr sz="2400" dirty="0">
                <a:latin typeface="Arial"/>
                <a:cs typeface="Arial"/>
              </a:rPr>
              <a:t>Administrative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units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maintain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own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spaces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</a:t>
            </a:r>
            <a:r>
              <a:rPr lang="en-US" sz="2400" spc="-2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Taskstream</a:t>
            </a:r>
            <a:r>
              <a:rPr lang="en-US" sz="2400" spc="-3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by</a:t>
            </a:r>
            <a:r>
              <a:rPr lang="en-US" sz="2400" spc="-4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en-US" sz="2400" spc="-10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Watermark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18256" y="341416"/>
            <a:ext cx="43834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IE</a:t>
            </a:r>
            <a:r>
              <a:rPr spc="-65" dirty="0"/>
              <a:t> </a:t>
            </a:r>
            <a:r>
              <a:rPr dirty="0"/>
              <a:t>Maps</a:t>
            </a:r>
            <a:r>
              <a:rPr spc="-6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spc="-10" dirty="0"/>
              <a:t>Watermark</a:t>
            </a:r>
          </a:p>
        </p:txBody>
      </p:sp>
      <p:pic>
        <p:nvPicPr>
          <p:cNvPr id="10" name="object 10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68467" y="4495800"/>
            <a:ext cx="2541269" cy="41528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5499" y="213744"/>
            <a:ext cx="242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25" dirty="0">
                <a:latin typeface="Arial"/>
                <a:cs typeface="Arial"/>
              </a:rPr>
              <a:t>13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81349" y="1199883"/>
            <a:ext cx="5139682" cy="301736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635">
              <a:lnSpc>
                <a:spcPts val="2770"/>
              </a:lnSpc>
              <a:spcBef>
                <a:spcPts val="85"/>
              </a:spcBef>
            </a:pP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2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annual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Institutional</a:t>
            </a:r>
            <a:r>
              <a:rPr sz="2200" spc="-3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Effectiveness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Progress</a:t>
            </a:r>
            <a:r>
              <a:rPr sz="2200" spc="-2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Report</a:t>
            </a:r>
            <a:r>
              <a:rPr sz="2200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(IE</a:t>
            </a:r>
            <a:r>
              <a:rPr sz="2200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PR)</a:t>
            </a:r>
            <a:r>
              <a:rPr sz="2200" spc="-15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was</a:t>
            </a:r>
            <a:r>
              <a:rPr sz="22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devel</a:t>
            </a:r>
            <a:r>
              <a:rPr sz="2200" spc="-10" dirty="0">
                <a:latin typeface="Arial"/>
                <a:cs typeface="Arial"/>
              </a:rPr>
              <a:t>oped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UAC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administrative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units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demonstrate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how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they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supporting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university’s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mission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goals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using </a:t>
            </a:r>
            <a:r>
              <a:rPr sz="2200" dirty="0">
                <a:latin typeface="Arial"/>
                <a:cs typeface="Arial"/>
              </a:rPr>
              <a:t>data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drive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improvement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processes.</a:t>
            </a:r>
            <a:endParaRPr sz="2200" dirty="0">
              <a:latin typeface="Arial"/>
              <a:cs typeface="Arial"/>
            </a:endParaRPr>
          </a:p>
          <a:p>
            <a:pPr marL="12700" marR="445134">
              <a:lnSpc>
                <a:spcPct val="105000"/>
              </a:lnSpc>
              <a:spcBef>
                <a:spcPts val="1095"/>
              </a:spcBef>
            </a:pPr>
            <a:r>
              <a:rPr sz="2200" dirty="0">
                <a:latin typeface="Arial"/>
                <a:cs typeface="Arial"/>
              </a:rPr>
              <a:t>The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Survey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completed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annually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1548" y="461404"/>
            <a:ext cx="766190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Institutional</a:t>
            </a:r>
            <a:r>
              <a:rPr spc="-180" dirty="0"/>
              <a:t> </a:t>
            </a:r>
            <a:r>
              <a:rPr spc="-10" dirty="0"/>
              <a:t>Effectiveness</a:t>
            </a:r>
            <a:r>
              <a:rPr spc="-180" dirty="0"/>
              <a:t> </a:t>
            </a:r>
            <a:r>
              <a:rPr dirty="0"/>
              <a:t>Progress</a:t>
            </a:r>
            <a:r>
              <a:rPr spc="-185" dirty="0"/>
              <a:t> </a:t>
            </a:r>
            <a:r>
              <a:rPr spc="-10" dirty="0"/>
              <a:t>Report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5834678" y="1050038"/>
            <a:ext cx="3279775" cy="3798570"/>
            <a:chOff x="5834678" y="1050038"/>
            <a:chExt cx="3279775" cy="379857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5643" y="1073172"/>
              <a:ext cx="3023226" cy="376454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64529" y="1054801"/>
              <a:ext cx="3245485" cy="3789045"/>
            </a:xfrm>
            <a:custGeom>
              <a:avLst/>
              <a:gdLst/>
              <a:ahLst/>
              <a:cxnLst/>
              <a:rect l="l" t="t" r="r" b="b"/>
              <a:pathLst>
                <a:path w="3245484" h="3789045">
                  <a:moveTo>
                    <a:pt x="714298" y="0"/>
                  </a:moveTo>
                  <a:lnTo>
                    <a:pt x="3245091" y="559904"/>
                  </a:lnTo>
                  <a:lnTo>
                    <a:pt x="2530792" y="3788600"/>
                  </a:lnTo>
                  <a:lnTo>
                    <a:pt x="0" y="3228708"/>
                  </a:lnTo>
                  <a:lnTo>
                    <a:pt x="714298" y="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71476" y="1092377"/>
              <a:ext cx="3021126" cy="36281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866084" y="1086985"/>
              <a:ext cx="3032125" cy="3639185"/>
            </a:xfrm>
            <a:custGeom>
              <a:avLst/>
              <a:gdLst/>
              <a:ahLst/>
              <a:cxnLst/>
              <a:rect l="l" t="t" r="r" b="b"/>
              <a:pathLst>
                <a:path w="3032125" h="3639185">
                  <a:moveTo>
                    <a:pt x="465759" y="0"/>
                  </a:moveTo>
                  <a:lnTo>
                    <a:pt x="3031909" y="365074"/>
                  </a:lnTo>
                  <a:lnTo>
                    <a:pt x="2566149" y="3638892"/>
                  </a:lnTo>
                  <a:lnTo>
                    <a:pt x="0" y="3273805"/>
                  </a:lnTo>
                  <a:lnTo>
                    <a:pt x="465759" y="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44489" y="1161389"/>
              <a:ext cx="2777636" cy="344775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39440" y="1156343"/>
              <a:ext cx="2788285" cy="3458210"/>
            </a:xfrm>
            <a:custGeom>
              <a:avLst/>
              <a:gdLst/>
              <a:ahLst/>
              <a:cxnLst/>
              <a:rect l="l" t="t" r="r" b="b"/>
              <a:pathLst>
                <a:path w="2788284" h="3458210">
                  <a:moveTo>
                    <a:pt x="200507" y="0"/>
                  </a:moveTo>
                  <a:lnTo>
                    <a:pt x="2787726" y="157162"/>
                  </a:lnTo>
                  <a:lnTo>
                    <a:pt x="2587218" y="3457854"/>
                  </a:lnTo>
                  <a:lnTo>
                    <a:pt x="0" y="3300691"/>
                  </a:lnTo>
                  <a:lnTo>
                    <a:pt x="200507" y="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5499" y="213744"/>
            <a:ext cx="242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25" dirty="0">
                <a:latin typeface="Arial"/>
                <a:cs typeface="Arial"/>
              </a:rPr>
              <a:t>14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47922" y="1038024"/>
            <a:ext cx="3400425" cy="33305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2770"/>
              </a:lnSpc>
              <a:spcBef>
                <a:spcPts val="85"/>
              </a:spcBef>
            </a:pPr>
            <a:r>
              <a:rPr sz="2200" dirty="0">
                <a:latin typeface="Arial"/>
                <a:cs typeface="Arial"/>
              </a:rPr>
              <a:t>The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University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Assessment </a:t>
            </a:r>
            <a:r>
              <a:rPr sz="2200" dirty="0">
                <a:latin typeface="Arial"/>
                <a:cs typeface="Arial"/>
              </a:rPr>
              <a:t>Council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evaluates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each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IE </a:t>
            </a:r>
            <a:r>
              <a:rPr sz="2200" dirty="0">
                <a:latin typeface="Arial"/>
                <a:cs typeface="Arial"/>
              </a:rPr>
              <a:t>PR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using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 </a:t>
            </a:r>
            <a:r>
              <a:rPr sz="2200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Continuous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Improvement</a:t>
            </a:r>
            <a:r>
              <a:rPr sz="2200" spc="-3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Rubric</a:t>
            </a:r>
            <a:r>
              <a:rPr sz="2200" spc="-10" dirty="0"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  <a:p>
            <a:pPr marL="12700" marR="36830">
              <a:lnSpc>
                <a:spcPct val="105000"/>
              </a:lnSpc>
              <a:spcBef>
                <a:spcPts val="1090"/>
              </a:spcBef>
            </a:pPr>
            <a:r>
              <a:rPr sz="2200" dirty="0">
                <a:latin typeface="Arial"/>
                <a:cs typeface="Arial"/>
              </a:rPr>
              <a:t>Units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receive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Continuous </a:t>
            </a:r>
            <a:r>
              <a:rPr sz="2200" dirty="0">
                <a:latin typeface="Arial"/>
                <a:cs typeface="Arial"/>
              </a:rPr>
              <a:t>Improvement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Rubric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rating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“No </a:t>
            </a:r>
            <a:r>
              <a:rPr sz="2200" spc="-10" dirty="0">
                <a:latin typeface="Arial"/>
                <a:cs typeface="Arial"/>
              </a:rPr>
              <a:t>Evidence,” </a:t>
            </a:r>
            <a:r>
              <a:rPr sz="2200" dirty="0">
                <a:latin typeface="Arial"/>
                <a:cs typeface="Arial"/>
              </a:rPr>
              <a:t>“Developing,”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“Evidence,” </a:t>
            </a:r>
            <a:r>
              <a:rPr sz="2200" dirty="0">
                <a:latin typeface="Arial"/>
                <a:cs typeface="Arial"/>
              </a:rPr>
              <a:t>or to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“Exemplary”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24314" y="461404"/>
            <a:ext cx="30949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IE</a:t>
            </a:r>
            <a:r>
              <a:rPr spc="-40" dirty="0"/>
              <a:t> </a:t>
            </a:r>
            <a:r>
              <a:rPr dirty="0"/>
              <a:t>PR</a:t>
            </a:r>
            <a:r>
              <a:rPr spc="-35" dirty="0"/>
              <a:t> </a:t>
            </a:r>
            <a:r>
              <a:rPr spc="-10" dirty="0"/>
              <a:t>Evaluation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730496" y="970300"/>
            <a:ext cx="4938395" cy="4142104"/>
            <a:chOff x="3730496" y="970300"/>
            <a:chExt cx="4938395" cy="4142104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3722" y="1443228"/>
              <a:ext cx="2587901" cy="19385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31788" y="1346835"/>
              <a:ext cx="2731770" cy="2113280"/>
            </a:xfrm>
            <a:custGeom>
              <a:avLst/>
              <a:gdLst/>
              <a:ahLst/>
              <a:cxnLst/>
              <a:rect l="l" t="t" r="r" b="b"/>
              <a:pathLst>
                <a:path w="2731770" h="2113279">
                  <a:moveTo>
                    <a:pt x="0" y="0"/>
                  </a:moveTo>
                  <a:lnTo>
                    <a:pt x="2731769" y="0"/>
                  </a:lnTo>
                  <a:lnTo>
                    <a:pt x="2731769" y="2113026"/>
                  </a:lnTo>
                  <a:lnTo>
                    <a:pt x="0" y="2113026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0943" y="980746"/>
              <a:ext cx="3114135" cy="264501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35259" y="975062"/>
              <a:ext cx="3126105" cy="2656840"/>
            </a:xfrm>
            <a:custGeom>
              <a:avLst/>
              <a:gdLst/>
              <a:ahLst/>
              <a:cxnLst/>
              <a:rect l="l" t="t" r="r" b="b"/>
              <a:pathLst>
                <a:path w="3126104" h="2656840">
                  <a:moveTo>
                    <a:pt x="0" y="594372"/>
                  </a:moveTo>
                  <a:lnTo>
                    <a:pt x="2665742" y="0"/>
                  </a:lnTo>
                  <a:lnTo>
                    <a:pt x="3125508" y="2062010"/>
                  </a:lnTo>
                  <a:lnTo>
                    <a:pt x="459765" y="2656382"/>
                  </a:lnTo>
                  <a:lnTo>
                    <a:pt x="0" y="594372"/>
                  </a:lnTo>
                  <a:close/>
                </a:path>
              </a:pathLst>
            </a:custGeom>
            <a:ln w="9525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1232" y="2551366"/>
              <a:ext cx="3050003" cy="255025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925708" y="2545834"/>
              <a:ext cx="3061335" cy="2561590"/>
            </a:xfrm>
            <a:custGeom>
              <a:avLst/>
              <a:gdLst/>
              <a:ahLst/>
              <a:cxnLst/>
              <a:rect l="l" t="t" r="r" b="b"/>
              <a:pathLst>
                <a:path w="3061334" h="2561590">
                  <a:moveTo>
                    <a:pt x="372681" y="0"/>
                  </a:moveTo>
                  <a:lnTo>
                    <a:pt x="3061055" y="481812"/>
                  </a:lnTo>
                  <a:lnTo>
                    <a:pt x="2688374" y="2561323"/>
                  </a:lnTo>
                  <a:lnTo>
                    <a:pt x="0" y="2079510"/>
                  </a:lnTo>
                  <a:lnTo>
                    <a:pt x="372681" y="0"/>
                  </a:lnTo>
                  <a:close/>
                </a:path>
              </a:pathLst>
            </a:custGeom>
            <a:ln w="9525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5499" y="213744"/>
            <a:ext cx="242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25" dirty="0">
                <a:latin typeface="Arial"/>
                <a:cs typeface="Arial"/>
              </a:rPr>
              <a:t>15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Sharing</a:t>
            </a:r>
            <a:r>
              <a:rPr spc="-75" dirty="0"/>
              <a:t> </a:t>
            </a:r>
            <a:r>
              <a:rPr dirty="0"/>
              <a:t>IE</a:t>
            </a:r>
            <a:r>
              <a:rPr spc="-70" dirty="0"/>
              <a:t> </a:t>
            </a:r>
            <a:r>
              <a:rPr dirty="0"/>
              <a:t>PR</a:t>
            </a:r>
            <a:r>
              <a:rPr spc="-65" dirty="0"/>
              <a:t> </a:t>
            </a:r>
            <a:r>
              <a:rPr spc="-10" dirty="0"/>
              <a:t>Results</a:t>
            </a:r>
          </a:p>
        </p:txBody>
      </p:sp>
      <p:pic>
        <p:nvPicPr>
          <p:cNvPr id="9" name="object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22576"/>
            <a:ext cx="8686824" cy="20779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0213" y="1340295"/>
            <a:ext cx="7859395" cy="7131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2770"/>
              </a:lnSpc>
              <a:spcBef>
                <a:spcPts val="75"/>
              </a:spcBef>
            </a:pPr>
            <a:r>
              <a:rPr sz="2200" dirty="0">
                <a:latin typeface="Arial"/>
                <a:cs typeface="Arial"/>
              </a:rPr>
              <a:t>RIT's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annual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Institutional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Effectiveness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Progress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Report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data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is </a:t>
            </a:r>
            <a:r>
              <a:rPr sz="2200" dirty="0">
                <a:latin typeface="Arial"/>
                <a:cs typeface="Arial"/>
              </a:rPr>
              <a:t>aggregated,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analyzed,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shared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campus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community.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5499" y="213744"/>
            <a:ext cx="242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25" dirty="0">
                <a:latin typeface="Arial"/>
                <a:cs typeface="Arial"/>
              </a:rPr>
              <a:t>16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52600" y="742950"/>
            <a:ext cx="548640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10515" algn="ctr">
              <a:spcBef>
                <a:spcPts val="600"/>
              </a:spcBef>
              <a:spcAft>
                <a:spcPts val="600"/>
              </a:spcAft>
            </a:pPr>
            <a:r>
              <a:rPr sz="3600" dirty="0"/>
              <a:t>IE</a:t>
            </a:r>
            <a:r>
              <a:rPr sz="3600" spc="-65" dirty="0"/>
              <a:t> </a:t>
            </a:r>
            <a:r>
              <a:rPr sz="3600" dirty="0"/>
              <a:t>PR</a:t>
            </a:r>
            <a:r>
              <a:rPr sz="3600" spc="-55" dirty="0"/>
              <a:t> </a:t>
            </a:r>
            <a:r>
              <a:rPr sz="3600" dirty="0" smtClean="0"/>
              <a:t>Goal</a:t>
            </a:r>
            <a:r>
              <a:rPr lang="en-US" spc="-65" dirty="0"/>
              <a:t/>
            </a:r>
            <a:br>
              <a:rPr lang="en-US" spc="-65" dirty="0"/>
            </a:br>
            <a:endParaRPr sz="3000" dirty="0"/>
          </a:p>
        </p:txBody>
      </p:sp>
      <p:sp>
        <p:nvSpPr>
          <p:cNvPr id="20" name="object 8"/>
          <p:cNvSpPr txBox="1">
            <a:spLocks/>
          </p:cNvSpPr>
          <p:nvPr/>
        </p:nvSpPr>
        <p:spPr>
          <a:xfrm>
            <a:off x="1752600" y="1657350"/>
            <a:ext cx="5486400" cy="23205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200" b="0" i="0">
                <a:solidFill>
                  <a:srgbClr val="D95E00"/>
                </a:solidFill>
                <a:latin typeface="Arial"/>
                <a:ea typeface="+mj-ea"/>
                <a:cs typeface="Arial"/>
              </a:defRPr>
            </a:lvl1pPr>
          </a:lstStyle>
          <a:p>
            <a:pPr marR="310515" algn="ctr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>
                <a:solidFill>
                  <a:srgbClr val="000000"/>
                </a:solidFill>
              </a:rPr>
              <a:t>RIT’s</a:t>
            </a:r>
            <a:r>
              <a:rPr lang="en-US" sz="3000" spc="-25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goal</a:t>
            </a:r>
            <a:r>
              <a:rPr lang="en-US" sz="3000" spc="-10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is</a:t>
            </a:r>
            <a:r>
              <a:rPr lang="en-US" sz="3000" spc="-20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that</a:t>
            </a:r>
            <a:r>
              <a:rPr lang="en-US" sz="3000" spc="-10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100%</a:t>
            </a:r>
            <a:r>
              <a:rPr lang="en-US" sz="3000" spc="-20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of</a:t>
            </a:r>
            <a:r>
              <a:rPr lang="en-US" sz="3000" spc="-5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its</a:t>
            </a:r>
            <a:r>
              <a:rPr lang="en-US" sz="3000" spc="-25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administrative</a:t>
            </a:r>
            <a:r>
              <a:rPr lang="en-US" sz="3000" spc="-25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units</a:t>
            </a:r>
            <a:r>
              <a:rPr lang="en-US" sz="3000" spc="-15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are </a:t>
            </a:r>
            <a:r>
              <a:rPr lang="en-US" sz="3000" spc="-10" dirty="0" smtClean="0">
                <a:solidFill>
                  <a:srgbClr val="000000"/>
                </a:solidFill>
              </a:rPr>
              <a:t>rated </a:t>
            </a:r>
            <a:r>
              <a:rPr lang="en-US" sz="3000" dirty="0" smtClean="0">
                <a:solidFill>
                  <a:srgbClr val="000000"/>
                </a:solidFill>
              </a:rPr>
              <a:t>“Effective”</a:t>
            </a:r>
            <a:r>
              <a:rPr lang="en-US" sz="3000" spc="-40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or</a:t>
            </a:r>
            <a:r>
              <a:rPr lang="en-US" sz="3000" spc="-15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higher</a:t>
            </a:r>
            <a:r>
              <a:rPr lang="en-US" sz="3000" spc="-15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on</a:t>
            </a:r>
            <a:r>
              <a:rPr lang="en-US" sz="3000" spc="-20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their</a:t>
            </a:r>
            <a:r>
              <a:rPr lang="en-US" sz="3000" spc="-15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annual</a:t>
            </a:r>
            <a:r>
              <a:rPr lang="en-US" sz="3000" spc="-20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progress</a:t>
            </a:r>
            <a:r>
              <a:rPr lang="en-US" sz="3000" spc="-10" dirty="0" smtClean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report</a:t>
            </a:r>
            <a:r>
              <a:rPr lang="en-US" sz="3000" spc="-5" dirty="0" smtClean="0">
                <a:solidFill>
                  <a:srgbClr val="000000"/>
                </a:solidFill>
              </a:rPr>
              <a:t> </a:t>
            </a:r>
            <a:r>
              <a:rPr lang="en-US" sz="3000" spc="-10" dirty="0" smtClean="0">
                <a:solidFill>
                  <a:srgbClr val="000000"/>
                </a:solidFill>
              </a:rPr>
              <a:t>submissions.</a:t>
            </a:r>
            <a:endParaRPr lang="en-US" sz="30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5499" y="213744"/>
            <a:ext cx="2425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25" dirty="0">
                <a:latin typeface="Arial"/>
                <a:cs typeface="Arial"/>
              </a:rPr>
              <a:t>17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30593" y="1318737"/>
            <a:ext cx="6838950" cy="2889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Resources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support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administrative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units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are </a:t>
            </a:r>
            <a:r>
              <a:rPr sz="2400" dirty="0">
                <a:latin typeface="Arial"/>
                <a:cs typeface="Arial"/>
              </a:rPr>
              <a:t>available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EEA</a:t>
            </a:r>
            <a:r>
              <a:rPr sz="2400" spc="-16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website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Here,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10" dirty="0">
                <a:latin typeface="Arial"/>
                <a:cs typeface="Arial"/>
              </a:rPr>
              <a:t> find:</a:t>
            </a:r>
            <a:endParaRPr sz="2400" dirty="0">
              <a:latin typeface="Arial"/>
              <a:cs typeface="Arial"/>
            </a:endParaRPr>
          </a:p>
          <a:p>
            <a:pPr marL="586105" indent="-345440">
              <a:lnSpc>
                <a:spcPct val="100000"/>
              </a:lnSpc>
              <a:spcBef>
                <a:spcPts val="1200"/>
              </a:spcBef>
              <a:buClr>
                <a:srgbClr val="376092"/>
              </a:buClr>
              <a:buSzPct val="93750"/>
              <a:buFont typeface="Wingdings"/>
              <a:buChar char=""/>
              <a:tabLst>
                <a:tab pos="586105" algn="l"/>
                <a:tab pos="586740" algn="l"/>
              </a:tabLst>
            </a:pPr>
            <a:r>
              <a:rPr sz="2400" dirty="0">
                <a:latin typeface="Arial"/>
                <a:cs typeface="Arial"/>
              </a:rPr>
              <a:t>IE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Planning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Guide</a:t>
            </a:r>
            <a:endParaRPr sz="2400" dirty="0">
              <a:latin typeface="Arial"/>
              <a:cs typeface="Arial"/>
            </a:endParaRPr>
          </a:p>
          <a:p>
            <a:pPr marL="586105" indent="-345440">
              <a:lnSpc>
                <a:spcPct val="100000"/>
              </a:lnSpc>
              <a:spcBef>
                <a:spcPts val="1200"/>
              </a:spcBef>
              <a:buClr>
                <a:srgbClr val="376092"/>
              </a:buClr>
              <a:buSzPct val="93750"/>
              <a:buFont typeface="Wingdings"/>
              <a:buChar char=""/>
              <a:tabLst>
                <a:tab pos="586105" algn="l"/>
                <a:tab pos="586740" algn="l"/>
              </a:tabLst>
            </a:pPr>
            <a:r>
              <a:rPr sz="2400" dirty="0">
                <a:latin typeface="Arial"/>
                <a:cs typeface="Arial"/>
              </a:rPr>
              <a:t>IE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Checklist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Chairs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Directors</a:t>
            </a:r>
            <a:endParaRPr sz="2400" dirty="0">
              <a:latin typeface="Arial"/>
              <a:cs typeface="Arial"/>
            </a:endParaRPr>
          </a:p>
          <a:p>
            <a:pPr marL="586105" indent="-345440">
              <a:lnSpc>
                <a:spcPct val="100000"/>
              </a:lnSpc>
              <a:spcBef>
                <a:spcPts val="1200"/>
              </a:spcBef>
              <a:buClr>
                <a:srgbClr val="376092"/>
              </a:buClr>
              <a:buSzPct val="93750"/>
              <a:buFont typeface="Wingdings"/>
              <a:buChar char=""/>
              <a:tabLst>
                <a:tab pos="586105" algn="l"/>
                <a:tab pos="586740" algn="l"/>
              </a:tabLst>
            </a:pPr>
            <a:r>
              <a:rPr sz="2400" dirty="0">
                <a:latin typeface="Arial"/>
                <a:cs typeface="Arial"/>
              </a:rPr>
              <a:t>Sample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IE</a:t>
            </a:r>
            <a:r>
              <a:rPr sz="2400" spc="-20" dirty="0">
                <a:latin typeface="Arial"/>
                <a:cs typeface="Arial"/>
              </a:rPr>
              <a:t> Maps</a:t>
            </a:r>
            <a:endParaRPr sz="2400" dirty="0">
              <a:latin typeface="Arial"/>
              <a:cs typeface="Arial"/>
            </a:endParaRPr>
          </a:p>
          <a:p>
            <a:pPr marL="586105" indent="-345440">
              <a:lnSpc>
                <a:spcPct val="100000"/>
              </a:lnSpc>
              <a:spcBef>
                <a:spcPts val="1190"/>
              </a:spcBef>
              <a:buClr>
                <a:srgbClr val="376092"/>
              </a:buClr>
              <a:buSzPct val="93750"/>
              <a:buFont typeface="Wingdings"/>
              <a:buChar char=""/>
              <a:tabLst>
                <a:tab pos="586105" algn="l"/>
                <a:tab pos="586740" algn="l"/>
              </a:tabLst>
            </a:pPr>
            <a:r>
              <a:rPr sz="2400" dirty="0">
                <a:latin typeface="Arial"/>
                <a:cs typeface="Arial"/>
              </a:rPr>
              <a:t>Information about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worksho</a:t>
            </a:r>
            <a:r>
              <a:rPr lang="en-US" sz="2400" dirty="0" smtClean="0">
                <a:latin typeface="Arial"/>
                <a:cs typeface="Arial"/>
              </a:rPr>
              <a:t>ps</a:t>
            </a:r>
            <a:r>
              <a:rPr sz="2800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10" dirty="0">
                <a:latin typeface="Arial"/>
                <a:cs typeface="Arial"/>
              </a:rPr>
              <a:t> training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5131" y="547526"/>
            <a:ext cx="83972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Resources</a:t>
            </a:r>
            <a:r>
              <a:rPr spc="-170" dirty="0"/>
              <a:t> </a:t>
            </a:r>
            <a:r>
              <a:rPr dirty="0"/>
              <a:t>and</a:t>
            </a:r>
            <a:r>
              <a:rPr spc="-175" dirty="0"/>
              <a:t> </a:t>
            </a:r>
            <a:r>
              <a:rPr spc="-30" dirty="0"/>
              <a:t>Support</a:t>
            </a:r>
            <a:r>
              <a:rPr spc="-170" dirty="0"/>
              <a:t> </a:t>
            </a:r>
            <a:r>
              <a:rPr dirty="0"/>
              <a:t>for</a:t>
            </a:r>
            <a:r>
              <a:rPr spc="-175" dirty="0"/>
              <a:t> </a:t>
            </a:r>
            <a:r>
              <a:rPr spc="-40" dirty="0"/>
              <a:t>Administrative</a:t>
            </a:r>
            <a:r>
              <a:rPr spc="-165" dirty="0"/>
              <a:t> </a:t>
            </a:r>
            <a:r>
              <a:rPr spc="-10" dirty="0"/>
              <a:t>Units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2095" cy="5143500"/>
          </a:xfrm>
          <a:custGeom>
            <a:avLst/>
            <a:gdLst/>
            <a:ahLst/>
            <a:cxnLst/>
            <a:rect l="l" t="t" r="r" b="b"/>
            <a:pathLst>
              <a:path w="9142095" h="5143500">
                <a:moveTo>
                  <a:pt x="9141714" y="0"/>
                </a:moveTo>
                <a:lnTo>
                  <a:pt x="0" y="0"/>
                </a:lnTo>
                <a:lnTo>
                  <a:pt x="0" y="5143500"/>
                </a:lnTo>
                <a:lnTo>
                  <a:pt x="9141714" y="5143500"/>
                </a:lnTo>
                <a:lnTo>
                  <a:pt x="9141714" y="0"/>
                </a:lnTo>
                <a:close/>
              </a:path>
            </a:pathLst>
          </a:custGeom>
          <a:solidFill>
            <a:srgbClr val="E461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597" y="385190"/>
            <a:ext cx="2006600" cy="0"/>
          </a:xfrm>
          <a:custGeom>
            <a:avLst/>
            <a:gdLst/>
            <a:ahLst/>
            <a:cxnLst/>
            <a:rect l="l" t="t" r="r" b="b"/>
            <a:pathLst>
              <a:path w="2006600">
                <a:moveTo>
                  <a:pt x="0" y="0"/>
                </a:moveTo>
                <a:lnTo>
                  <a:pt x="2006053" y="0"/>
                </a:lnTo>
              </a:path>
            </a:pathLst>
          </a:custGeom>
          <a:ln w="25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32507" y="385190"/>
            <a:ext cx="6364605" cy="0"/>
          </a:xfrm>
          <a:custGeom>
            <a:avLst/>
            <a:gdLst/>
            <a:ahLst/>
            <a:cxnLst/>
            <a:rect l="l" t="t" r="r" b="b"/>
            <a:pathLst>
              <a:path w="6364605">
                <a:moveTo>
                  <a:pt x="0" y="0"/>
                </a:moveTo>
                <a:lnTo>
                  <a:pt x="6364058" y="0"/>
                </a:lnTo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74995" y="155089"/>
            <a:ext cx="406400" cy="153670"/>
            <a:chOff x="274995" y="155089"/>
            <a:chExt cx="406400" cy="1536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155090"/>
              <a:ext cx="152161" cy="1535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155089"/>
              <a:ext cx="69797" cy="1535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155089"/>
              <a:ext cx="143555" cy="15356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4857" y="514350"/>
            <a:ext cx="7077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115" marR="5080" indent="-6540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Support,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Effectiveness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Assessment: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4857" y="1581150"/>
            <a:ext cx="7010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Dr. Leah Bradley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Director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Kate </a:t>
            </a:r>
            <a:r>
              <a:rPr lang="en-US" dirty="0" err="1" smtClean="0">
                <a:solidFill>
                  <a:schemeClr val="bg1"/>
                </a:solidFill>
              </a:rPr>
              <a:t>Scahill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Assistant Director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Grace Rubin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Assessment Management System Coordinator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u="sng" dirty="0" smtClean="0">
                <a:solidFill>
                  <a:schemeClr val="bg1"/>
                </a:solidFill>
              </a:rPr>
              <a:t>www.rit.edu/outcomes</a:t>
            </a:r>
            <a:endParaRPr lang="en-US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5697" y="213744"/>
            <a:ext cx="182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50" dirty="0">
                <a:latin typeface="Arial"/>
                <a:cs typeface="Arial"/>
              </a:rPr>
              <a:t>2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08900" y="938103"/>
            <a:ext cx="7252970" cy="39141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01955" indent="-389890">
              <a:lnSpc>
                <a:spcPct val="100000"/>
              </a:lnSpc>
              <a:spcBef>
                <a:spcPts val="595"/>
              </a:spcBef>
              <a:buClr>
                <a:srgbClr val="948A54"/>
              </a:buClr>
              <a:buSzPct val="93750"/>
              <a:buAutoNum type="arabicPeriod"/>
              <a:tabLst>
                <a:tab pos="401955" algn="l"/>
                <a:tab pos="402590" algn="l"/>
              </a:tabLst>
            </a:pPr>
            <a:r>
              <a:rPr sz="2400" spc="-10" dirty="0">
                <a:latin typeface="Arial"/>
                <a:cs typeface="Arial"/>
              </a:rPr>
              <a:t>Overview</a:t>
            </a:r>
            <a:endParaRPr sz="2400" dirty="0">
              <a:latin typeface="Arial"/>
              <a:cs typeface="Arial"/>
            </a:endParaRPr>
          </a:p>
          <a:p>
            <a:pPr marL="802005" lvl="1" indent="-332740">
              <a:lnSpc>
                <a:spcPct val="100000"/>
              </a:lnSpc>
              <a:spcBef>
                <a:spcPts val="414"/>
              </a:spcBef>
              <a:buClr>
                <a:srgbClr val="376092"/>
              </a:buClr>
              <a:buSzPct val="95000"/>
              <a:buFont typeface="Wingdings"/>
              <a:buChar char=""/>
              <a:tabLst>
                <a:tab pos="802005" algn="l"/>
                <a:tab pos="802640" algn="l"/>
              </a:tabLst>
            </a:pPr>
            <a:r>
              <a:rPr sz="2000" dirty="0">
                <a:latin typeface="Arial"/>
                <a:cs typeface="Arial"/>
              </a:rPr>
              <a:t>Institutional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Effectiveness</a:t>
            </a:r>
            <a:endParaRPr sz="2000" dirty="0">
              <a:latin typeface="Arial"/>
              <a:cs typeface="Arial"/>
            </a:endParaRPr>
          </a:p>
          <a:p>
            <a:pPr marL="802005" lvl="1" indent="-332740">
              <a:lnSpc>
                <a:spcPct val="100000"/>
              </a:lnSpc>
              <a:spcBef>
                <a:spcPts val="395"/>
              </a:spcBef>
              <a:buClr>
                <a:srgbClr val="376092"/>
              </a:buClr>
              <a:buSzPct val="95000"/>
              <a:buFont typeface="Wingdings"/>
              <a:buChar char=""/>
              <a:tabLst>
                <a:tab pos="802005" algn="l"/>
                <a:tab pos="802640" algn="l"/>
              </a:tabLst>
            </a:pPr>
            <a:r>
              <a:rPr sz="2000" dirty="0">
                <a:latin typeface="Arial"/>
                <a:cs typeface="Arial"/>
              </a:rPr>
              <a:t>Goals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Model</a:t>
            </a:r>
            <a:endParaRPr sz="2000" dirty="0">
              <a:latin typeface="Arial"/>
              <a:cs typeface="Arial"/>
            </a:endParaRPr>
          </a:p>
          <a:p>
            <a:pPr marL="401955" indent="-389890">
              <a:lnSpc>
                <a:spcPct val="100000"/>
              </a:lnSpc>
              <a:spcBef>
                <a:spcPts val="590"/>
              </a:spcBef>
              <a:buClr>
                <a:srgbClr val="948A54"/>
              </a:buClr>
              <a:buSzPct val="93750"/>
              <a:buAutoNum type="arabicPeriod"/>
              <a:tabLst>
                <a:tab pos="401955" algn="l"/>
                <a:tab pos="402590" algn="l"/>
              </a:tabLst>
            </a:pPr>
            <a:r>
              <a:rPr sz="2400" dirty="0">
                <a:latin typeface="Arial"/>
                <a:cs typeface="Arial"/>
              </a:rPr>
              <a:t>RIT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Practices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Processes</a:t>
            </a:r>
            <a:endParaRPr sz="2400" dirty="0">
              <a:latin typeface="Arial"/>
              <a:cs typeface="Arial"/>
            </a:endParaRPr>
          </a:p>
          <a:p>
            <a:pPr marL="802005" lvl="1" indent="-332740">
              <a:lnSpc>
                <a:spcPct val="100000"/>
              </a:lnSpc>
              <a:spcBef>
                <a:spcPts val="409"/>
              </a:spcBef>
              <a:buClr>
                <a:srgbClr val="376092"/>
              </a:buClr>
              <a:buSzPct val="95000"/>
              <a:buFont typeface="Wingdings"/>
              <a:buChar char=""/>
              <a:tabLst>
                <a:tab pos="802005" algn="l"/>
                <a:tab pos="802640" algn="l"/>
              </a:tabLst>
            </a:pPr>
            <a:r>
              <a:rPr sz="2000" spc="-10" dirty="0">
                <a:latin typeface="Arial"/>
                <a:cs typeface="Arial"/>
              </a:rPr>
              <a:t>University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Assessment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Council</a:t>
            </a:r>
            <a:endParaRPr sz="2000" dirty="0">
              <a:latin typeface="Arial"/>
              <a:cs typeface="Arial"/>
            </a:endParaRPr>
          </a:p>
          <a:p>
            <a:pPr marL="802005" lvl="1" indent="-332740">
              <a:lnSpc>
                <a:spcPct val="100000"/>
              </a:lnSpc>
              <a:spcBef>
                <a:spcPts val="405"/>
              </a:spcBef>
              <a:buClr>
                <a:srgbClr val="376092"/>
              </a:buClr>
              <a:buSzPct val="95000"/>
              <a:buFont typeface="Wingdings"/>
              <a:buChar char=""/>
              <a:tabLst>
                <a:tab pos="802005" algn="l"/>
                <a:tab pos="802640" algn="l"/>
              </a:tabLst>
            </a:pPr>
            <a:r>
              <a:rPr sz="2000" dirty="0">
                <a:latin typeface="Arial"/>
                <a:cs typeface="Arial"/>
              </a:rPr>
              <a:t>Institutional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Effectiveness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(IE)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Maps</a:t>
            </a:r>
            <a:endParaRPr sz="2000" dirty="0">
              <a:latin typeface="Arial"/>
              <a:cs typeface="Arial"/>
            </a:endParaRPr>
          </a:p>
          <a:p>
            <a:pPr marL="802005" lvl="1" indent="-332740">
              <a:lnSpc>
                <a:spcPct val="100000"/>
              </a:lnSpc>
              <a:spcBef>
                <a:spcPts val="395"/>
              </a:spcBef>
              <a:buClr>
                <a:srgbClr val="376092"/>
              </a:buClr>
              <a:buSzPct val="95000"/>
              <a:buFont typeface="Wingdings"/>
              <a:buChar char=""/>
              <a:tabLst>
                <a:tab pos="802005" algn="l"/>
                <a:tab pos="802640" algn="l"/>
              </a:tabLst>
            </a:pPr>
            <a:r>
              <a:rPr sz="2000" spc="-20" dirty="0">
                <a:latin typeface="Arial"/>
                <a:cs typeface="Arial"/>
              </a:rPr>
              <a:t>RIT’s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Assessment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Management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System</a:t>
            </a:r>
            <a:endParaRPr sz="2000" dirty="0">
              <a:latin typeface="Arial"/>
              <a:cs typeface="Arial"/>
            </a:endParaRPr>
          </a:p>
          <a:p>
            <a:pPr marL="802005" lvl="1" indent="-332740">
              <a:lnSpc>
                <a:spcPct val="100000"/>
              </a:lnSpc>
              <a:spcBef>
                <a:spcPts val="400"/>
              </a:spcBef>
              <a:buClr>
                <a:srgbClr val="376092"/>
              </a:buClr>
              <a:buSzPct val="95000"/>
              <a:buFont typeface="Wingdings"/>
              <a:buChar char=""/>
              <a:tabLst>
                <a:tab pos="802005" algn="l"/>
                <a:tab pos="802640" algn="l"/>
              </a:tabLst>
            </a:pPr>
            <a:r>
              <a:rPr sz="2000" dirty="0">
                <a:latin typeface="Arial"/>
                <a:cs typeface="Arial"/>
              </a:rPr>
              <a:t>Institutional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Effectiveness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Progress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Report</a:t>
            </a:r>
            <a:endParaRPr sz="2000" dirty="0">
              <a:latin typeface="Arial"/>
              <a:cs typeface="Arial"/>
            </a:endParaRPr>
          </a:p>
          <a:p>
            <a:pPr marL="401955" indent="-389890">
              <a:lnSpc>
                <a:spcPct val="100000"/>
              </a:lnSpc>
              <a:spcBef>
                <a:spcPts val="590"/>
              </a:spcBef>
              <a:buClr>
                <a:srgbClr val="948A54"/>
              </a:buClr>
              <a:buSzPct val="93750"/>
              <a:buAutoNum type="arabicPeriod"/>
              <a:tabLst>
                <a:tab pos="401955" algn="l"/>
                <a:tab pos="402590" algn="l"/>
              </a:tabLst>
            </a:pPr>
            <a:r>
              <a:rPr sz="2400" dirty="0">
                <a:latin typeface="Arial"/>
                <a:cs typeface="Arial"/>
              </a:rPr>
              <a:t>Institutional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Effectiveness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Progress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Report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Results</a:t>
            </a:r>
            <a:endParaRPr sz="2400" dirty="0">
              <a:latin typeface="Arial"/>
              <a:cs typeface="Arial"/>
            </a:endParaRPr>
          </a:p>
          <a:p>
            <a:pPr marL="401955" indent="-389890">
              <a:lnSpc>
                <a:spcPct val="100000"/>
              </a:lnSpc>
              <a:spcBef>
                <a:spcPts val="600"/>
              </a:spcBef>
              <a:buClr>
                <a:srgbClr val="948A54"/>
              </a:buClr>
              <a:buSzPct val="93750"/>
              <a:buAutoNum type="arabicPeriod"/>
              <a:tabLst>
                <a:tab pos="401955" algn="l"/>
                <a:tab pos="402590" algn="l"/>
              </a:tabLst>
            </a:pPr>
            <a:r>
              <a:rPr sz="2400" dirty="0">
                <a:latin typeface="Arial"/>
                <a:cs typeface="Arial"/>
              </a:rPr>
              <a:t>Resources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Support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70312" y="361950"/>
            <a:ext cx="1604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Agenda</a:t>
            </a:r>
            <a:endParaRPr sz="3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5697" y="213744"/>
            <a:ext cx="182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50" dirty="0"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72252" y="483711"/>
            <a:ext cx="45961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Institutional</a:t>
            </a:r>
            <a:r>
              <a:rPr spc="-220" dirty="0"/>
              <a:t> </a:t>
            </a:r>
            <a:r>
              <a:rPr spc="-10" dirty="0"/>
              <a:t>Effectiveness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8908" y="1436539"/>
            <a:ext cx="7466330" cy="241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5750">
              <a:lnSpc>
                <a:spcPct val="105000"/>
              </a:lnSpc>
              <a:spcBef>
                <a:spcPts val="100"/>
              </a:spcBef>
            </a:pPr>
            <a:r>
              <a:rPr sz="2000" b="1" i="1" dirty="0">
                <a:latin typeface="Arial"/>
                <a:cs typeface="Arial"/>
              </a:rPr>
              <a:t>The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overarching</a:t>
            </a:r>
            <a:r>
              <a:rPr sz="2000" b="1" i="1" spc="-5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question</a:t>
            </a:r>
            <a:r>
              <a:rPr sz="2000" b="1" i="1" spc="-4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is,</a:t>
            </a:r>
            <a:r>
              <a:rPr sz="2000" b="1" i="1" spc="-7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how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well</a:t>
            </a:r>
            <a:r>
              <a:rPr sz="2000" b="1" i="1" spc="-7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are</a:t>
            </a:r>
            <a:r>
              <a:rPr sz="2000" b="1" i="1" spc="-6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we</a:t>
            </a:r>
            <a:r>
              <a:rPr sz="2000" b="1" i="1" spc="-7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achieving</a:t>
            </a:r>
            <a:r>
              <a:rPr sz="2000" b="1" i="1" spc="-50" dirty="0">
                <a:latin typeface="Arial"/>
                <a:cs typeface="Arial"/>
              </a:rPr>
              <a:t> </a:t>
            </a:r>
            <a:r>
              <a:rPr sz="2000" b="1" i="1" spc="-25" dirty="0">
                <a:latin typeface="Arial"/>
                <a:cs typeface="Arial"/>
              </a:rPr>
              <a:t>our </a:t>
            </a:r>
            <a:r>
              <a:rPr sz="2000" b="1" i="1" dirty="0">
                <a:latin typeface="Arial"/>
                <a:cs typeface="Arial"/>
              </a:rPr>
              <a:t>mission</a:t>
            </a:r>
            <a:r>
              <a:rPr sz="2000" b="1" i="1" spc="-8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and</a:t>
            </a:r>
            <a:r>
              <a:rPr sz="2000" b="1" i="1" spc="-70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goals?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1200"/>
              </a:spcBef>
            </a:pPr>
            <a:r>
              <a:rPr sz="2000" dirty="0">
                <a:latin typeface="Arial"/>
                <a:cs typeface="Arial"/>
              </a:rPr>
              <a:t>We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answer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question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engaging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systematic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ongoing assessment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process,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results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make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decisions</a:t>
            </a:r>
            <a:r>
              <a:rPr sz="2000" spc="5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properly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allocate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resources.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assessment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institutional effectiveness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essentially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involves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documented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comparison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institutional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performance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institutional</a:t>
            </a:r>
            <a:r>
              <a:rPr sz="2000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purpose.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5697" y="213744"/>
            <a:ext cx="182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50" dirty="0">
                <a:latin typeface="Arial"/>
                <a:cs typeface="Arial"/>
              </a:rPr>
              <a:t>4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97947" y="1212572"/>
            <a:ext cx="7690484" cy="34823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10845" marR="5080" indent="-398780">
              <a:lnSpc>
                <a:spcPts val="2770"/>
              </a:lnSpc>
              <a:spcBef>
                <a:spcPts val="85"/>
              </a:spcBef>
              <a:buClr>
                <a:srgbClr val="376092"/>
              </a:buClr>
              <a:buSzPct val="93181"/>
              <a:buFont typeface="Wingdings"/>
              <a:buChar char=""/>
              <a:tabLst>
                <a:tab pos="410845" algn="l"/>
                <a:tab pos="411480" algn="l"/>
              </a:tabLst>
            </a:pPr>
            <a:r>
              <a:rPr sz="2200" dirty="0" smtClean="0">
                <a:solidFill>
                  <a:schemeClr val="tx1"/>
                </a:solidFill>
                <a:latin typeface="Arial"/>
                <a:cs typeface="Arial"/>
              </a:rPr>
              <a:t>RIT</a:t>
            </a:r>
            <a:r>
              <a:rPr sz="2200" spc="-7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has</a:t>
            </a:r>
            <a:r>
              <a:rPr sz="22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sz="2200" spc="-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Vision</a:t>
            </a:r>
            <a:r>
              <a:rPr sz="22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2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Mission,</a:t>
            </a:r>
            <a:r>
              <a:rPr sz="2200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corresponding</a:t>
            </a:r>
            <a:r>
              <a:rPr sz="22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Strategic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Plan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sz="220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Greatness</a:t>
            </a:r>
            <a:r>
              <a:rPr sz="22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cs typeface="Arial"/>
              </a:rPr>
              <a:t>Through</a:t>
            </a:r>
            <a:r>
              <a:rPr sz="2200" spc="-10" dirty="0">
                <a:solidFill>
                  <a:schemeClr val="tx1"/>
                </a:solidFill>
                <a:latin typeface="Arial"/>
                <a:cs typeface="Arial"/>
              </a:rPr>
              <a:t> Difference</a:t>
            </a:r>
            <a:endParaRPr sz="2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10845" marR="10160" indent="-398780">
              <a:lnSpc>
                <a:spcPct val="105000"/>
              </a:lnSpc>
              <a:spcBef>
                <a:spcPts val="1085"/>
              </a:spcBef>
              <a:buClr>
                <a:srgbClr val="376092"/>
              </a:buClr>
              <a:buSzPct val="93181"/>
              <a:buFont typeface="Wingdings"/>
              <a:buChar char=""/>
              <a:tabLst>
                <a:tab pos="410845" algn="l"/>
                <a:tab pos="411480" algn="l"/>
              </a:tabLst>
            </a:pPr>
            <a:r>
              <a:rPr sz="2200" dirty="0">
                <a:latin typeface="Arial"/>
                <a:cs typeface="Arial"/>
              </a:rPr>
              <a:t>RIT’s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administrative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units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support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Vision,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Mission,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and </a:t>
            </a:r>
            <a:r>
              <a:rPr sz="2200" dirty="0">
                <a:latin typeface="Arial"/>
                <a:cs typeface="Arial"/>
              </a:rPr>
              <a:t>Dimensions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Strategic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Plan;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they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demonstrate this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by </a:t>
            </a:r>
            <a:r>
              <a:rPr sz="2200" dirty="0">
                <a:latin typeface="Arial"/>
                <a:cs typeface="Arial"/>
              </a:rPr>
              <a:t>setting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goals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which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align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strategic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plan</a:t>
            </a:r>
            <a:endParaRPr sz="2200" dirty="0">
              <a:latin typeface="Arial"/>
              <a:cs typeface="Arial"/>
            </a:endParaRPr>
          </a:p>
          <a:p>
            <a:pPr marL="410845" marR="534670" indent="-398780">
              <a:lnSpc>
                <a:spcPct val="105000"/>
              </a:lnSpc>
              <a:spcBef>
                <a:spcPts val="1200"/>
              </a:spcBef>
              <a:buClr>
                <a:srgbClr val="376092"/>
              </a:buClr>
              <a:buSzPct val="93181"/>
              <a:buFont typeface="Wingdings"/>
              <a:buChar char=""/>
              <a:tabLst>
                <a:tab pos="410845" algn="l"/>
                <a:tab pos="411480" algn="l"/>
              </a:tabLst>
            </a:pPr>
            <a:r>
              <a:rPr sz="2200" dirty="0">
                <a:latin typeface="Arial"/>
                <a:cs typeface="Arial"/>
              </a:rPr>
              <a:t>Administrative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units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measure their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goals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use </a:t>
            </a:r>
            <a:r>
              <a:rPr sz="2200" dirty="0">
                <a:latin typeface="Arial"/>
                <a:cs typeface="Arial"/>
              </a:rPr>
              <a:t>assessment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results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inform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guide</a:t>
            </a:r>
            <a:r>
              <a:rPr sz="2200" spc="-10" dirty="0">
                <a:latin typeface="Arial"/>
                <a:cs typeface="Arial"/>
              </a:rPr>
              <a:t> continuous </a:t>
            </a:r>
            <a:r>
              <a:rPr sz="2200" dirty="0">
                <a:latin typeface="Arial"/>
                <a:cs typeface="Arial"/>
              </a:rPr>
              <a:t>improvement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(enhancing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operations,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planning,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guiding </a:t>
            </a:r>
            <a:r>
              <a:rPr sz="2200" dirty="0">
                <a:latin typeface="Arial"/>
                <a:cs typeface="Arial"/>
              </a:rPr>
              <a:t>decision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making,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allocating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resources,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etc.)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0666" y="534670"/>
            <a:ext cx="79768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1640">
              <a:lnSpc>
                <a:spcPct val="100000"/>
              </a:lnSpc>
              <a:spcBef>
                <a:spcPts val="95"/>
              </a:spcBef>
            </a:pPr>
            <a:r>
              <a:rPr dirty="0"/>
              <a:t>RIT’s</a:t>
            </a:r>
            <a:r>
              <a:rPr spc="-140" dirty="0"/>
              <a:t> </a:t>
            </a:r>
            <a:r>
              <a:rPr dirty="0"/>
              <a:t>Mission,</a:t>
            </a:r>
            <a:r>
              <a:rPr spc="-140" dirty="0"/>
              <a:t> </a:t>
            </a:r>
            <a:r>
              <a:rPr dirty="0"/>
              <a:t>Vision,</a:t>
            </a:r>
            <a:r>
              <a:rPr spc="-135" dirty="0"/>
              <a:t> </a:t>
            </a:r>
            <a:r>
              <a:rPr dirty="0"/>
              <a:t>and</a:t>
            </a:r>
            <a:r>
              <a:rPr spc="-145" dirty="0"/>
              <a:t> </a:t>
            </a:r>
            <a:r>
              <a:rPr dirty="0"/>
              <a:t>Strategic</a:t>
            </a:r>
            <a:r>
              <a:rPr spc="-135" dirty="0"/>
              <a:t> </a:t>
            </a:r>
            <a:r>
              <a:rPr spc="-10" dirty="0"/>
              <a:t>Goals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5697" y="213744"/>
            <a:ext cx="182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50" dirty="0"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3272" y="1328390"/>
            <a:ext cx="7124065" cy="225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845" marR="5080" indent="-398780">
              <a:lnSpc>
                <a:spcPct val="105000"/>
              </a:lnSpc>
              <a:spcBef>
                <a:spcPts val="100"/>
              </a:spcBef>
              <a:buClr>
                <a:srgbClr val="376092"/>
              </a:buClr>
              <a:buSzPct val="94230"/>
              <a:buFont typeface="Wingdings"/>
              <a:buChar char=""/>
              <a:tabLst>
                <a:tab pos="410845" algn="l"/>
                <a:tab pos="411480" algn="l"/>
              </a:tabLst>
            </a:pPr>
            <a:r>
              <a:rPr sz="2600" spc="-145" dirty="0">
                <a:latin typeface="Arial"/>
                <a:cs typeface="Arial"/>
              </a:rPr>
              <a:t>To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demonstrate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how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effectively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administrative </a:t>
            </a:r>
            <a:r>
              <a:rPr sz="2600" dirty="0">
                <a:latin typeface="Arial"/>
                <a:cs typeface="Arial"/>
              </a:rPr>
              <a:t>units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support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RIT’s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mission,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vision,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goals.</a:t>
            </a:r>
            <a:endParaRPr sz="2600">
              <a:latin typeface="Arial"/>
              <a:cs typeface="Arial"/>
            </a:endParaRPr>
          </a:p>
          <a:p>
            <a:pPr marL="410845" marR="144780" indent="-398780">
              <a:lnSpc>
                <a:spcPct val="105000"/>
              </a:lnSpc>
              <a:spcBef>
                <a:spcPts val="1200"/>
              </a:spcBef>
              <a:buClr>
                <a:srgbClr val="376092"/>
              </a:buClr>
              <a:buSzPct val="94230"/>
              <a:buFont typeface="Wingdings"/>
              <a:buChar char=""/>
              <a:tabLst>
                <a:tab pos="410845" algn="l"/>
                <a:tab pos="411480" algn="l"/>
              </a:tabLst>
            </a:pPr>
            <a:r>
              <a:rPr sz="2600" spc="-145" dirty="0">
                <a:latin typeface="Arial"/>
                <a:cs typeface="Arial"/>
              </a:rPr>
              <a:t>To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provide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evidence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systematic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processes </a:t>
            </a:r>
            <a:r>
              <a:rPr sz="2600" dirty="0">
                <a:latin typeface="Arial"/>
                <a:cs typeface="Arial"/>
              </a:rPr>
              <a:t>(meaningful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sustainable)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continuous </a:t>
            </a:r>
            <a:r>
              <a:rPr sz="2600" dirty="0">
                <a:latin typeface="Arial"/>
                <a:cs typeface="Arial"/>
              </a:rPr>
              <a:t>quality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improvement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0666" y="534670"/>
            <a:ext cx="79768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95"/>
              </a:spcBef>
            </a:pPr>
            <a:r>
              <a:rPr dirty="0"/>
              <a:t>Why</a:t>
            </a:r>
            <a:r>
              <a:rPr spc="-110" dirty="0"/>
              <a:t> </a:t>
            </a:r>
            <a:r>
              <a:rPr spc="-10" dirty="0"/>
              <a:t>do</a:t>
            </a:r>
            <a:r>
              <a:rPr spc="-215" dirty="0"/>
              <a:t> </a:t>
            </a:r>
            <a:r>
              <a:rPr spc="-10" dirty="0"/>
              <a:t>Administrative</a:t>
            </a:r>
            <a:r>
              <a:rPr spc="-65" dirty="0"/>
              <a:t> </a:t>
            </a:r>
            <a:r>
              <a:rPr spc="-10" dirty="0"/>
              <a:t>Unit</a:t>
            </a:r>
            <a:r>
              <a:rPr spc="-210" dirty="0"/>
              <a:t> </a:t>
            </a:r>
            <a:r>
              <a:rPr spc="-10" dirty="0"/>
              <a:t>Assessment?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5697" y="213744"/>
            <a:ext cx="182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50" dirty="0">
                <a:latin typeface="Arial"/>
                <a:cs typeface="Arial"/>
              </a:rPr>
              <a:t>6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65642" y="360128"/>
            <a:ext cx="4596130" cy="9518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141730" marR="5080" indent="-1129665">
              <a:lnSpc>
                <a:spcPts val="3460"/>
              </a:lnSpc>
              <a:spcBef>
                <a:spcPts val="530"/>
              </a:spcBef>
            </a:pPr>
            <a:r>
              <a:rPr dirty="0"/>
              <a:t>Institutional</a:t>
            </a:r>
            <a:r>
              <a:rPr spc="-220" dirty="0"/>
              <a:t> </a:t>
            </a:r>
            <a:r>
              <a:rPr spc="-10" dirty="0"/>
              <a:t>Effectiveness </a:t>
            </a:r>
            <a:r>
              <a:rPr dirty="0"/>
              <a:t>Model</a:t>
            </a:r>
            <a:r>
              <a:rPr spc="-75" dirty="0"/>
              <a:t> </a:t>
            </a:r>
            <a:r>
              <a:rPr dirty="0"/>
              <a:t>at</a:t>
            </a:r>
            <a:r>
              <a:rPr spc="-70" dirty="0"/>
              <a:t> </a:t>
            </a:r>
            <a:r>
              <a:rPr spc="-25" dirty="0"/>
              <a:t>RIT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82648" y="1748067"/>
            <a:ext cx="37795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Greatness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Difference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10862" y="2576512"/>
            <a:ext cx="3415016" cy="31547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33350" marR="5080" indent="-121285" algn="ctr">
              <a:lnSpc>
                <a:spcPts val="2050"/>
              </a:lnSpc>
              <a:spcBef>
                <a:spcPts val="36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 Plan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Dimensions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24200" y="3340276"/>
            <a:ext cx="2514600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Division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Arial"/>
              <a:cs typeface="Arial"/>
            </a:endParaRPr>
          </a:p>
          <a:p>
            <a:pPr marL="12700" marR="5080" algn="ctr">
              <a:lnSpc>
                <a:spcPts val="2050"/>
              </a:lnSpc>
              <a:spcBef>
                <a:spcPts val="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Administrative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04950"/>
            <a:ext cx="5091685" cy="287405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5697" y="213744"/>
            <a:ext cx="182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50" dirty="0">
                <a:latin typeface="Arial"/>
                <a:cs typeface="Arial"/>
              </a:rPr>
              <a:t>7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3962" y="936815"/>
            <a:ext cx="5394325" cy="32270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00"/>
              </a:spcBef>
              <a:buClr>
                <a:srgbClr val="376092"/>
              </a:buClr>
              <a:buSzPct val="94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Oversight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Support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–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UAC</a:t>
            </a:r>
            <a:endParaRPr sz="2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376092"/>
              </a:buClr>
              <a:buSzPct val="94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Institutional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Effectiveness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Map</a:t>
            </a:r>
            <a:endParaRPr sz="26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376092"/>
              </a:buClr>
              <a:buSzPct val="9423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Annual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Progress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Report</a:t>
            </a:r>
            <a:endParaRPr sz="26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1205"/>
              </a:spcBef>
              <a:buClr>
                <a:srgbClr val="376092"/>
              </a:buClr>
              <a:buSzPct val="93750"/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400" dirty="0">
                <a:latin typeface="Arial"/>
                <a:cs typeface="Arial"/>
              </a:rPr>
              <a:t>Review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Process</a:t>
            </a:r>
            <a:endParaRPr sz="24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1200"/>
              </a:spcBef>
              <a:buClr>
                <a:srgbClr val="376092"/>
              </a:buClr>
              <a:buSzPct val="93750"/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400" dirty="0">
                <a:latin typeface="Arial"/>
                <a:cs typeface="Arial"/>
              </a:rPr>
              <a:t>Rubric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Rating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System</a:t>
            </a:r>
            <a:endParaRPr sz="2400" dirty="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1200"/>
              </a:spcBef>
              <a:buClr>
                <a:srgbClr val="376092"/>
              </a:buClr>
              <a:buSzPct val="93750"/>
              <a:buFont typeface="Wingdings"/>
              <a:buChar char=""/>
              <a:tabLst>
                <a:tab pos="755015" algn="l"/>
                <a:tab pos="755650" algn="l"/>
              </a:tabLst>
            </a:pPr>
            <a:r>
              <a:rPr sz="2400" dirty="0">
                <a:latin typeface="Arial"/>
                <a:cs typeface="Arial"/>
              </a:rPr>
              <a:t>Assessment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Management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System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7005">
              <a:lnSpc>
                <a:spcPct val="100000"/>
              </a:lnSpc>
              <a:spcBef>
                <a:spcPts val="95"/>
              </a:spcBef>
            </a:pPr>
            <a:r>
              <a:rPr dirty="0"/>
              <a:t>RIT</a:t>
            </a:r>
            <a:r>
              <a:rPr spc="-150" dirty="0"/>
              <a:t> </a:t>
            </a:r>
            <a:r>
              <a:rPr dirty="0"/>
              <a:t>Practices</a:t>
            </a:r>
            <a:r>
              <a:rPr spc="-100" dirty="0"/>
              <a:t> </a:t>
            </a:r>
            <a:r>
              <a:rPr dirty="0"/>
              <a:t>and</a:t>
            </a:r>
            <a:r>
              <a:rPr spc="-100" dirty="0"/>
              <a:t> </a:t>
            </a:r>
            <a:r>
              <a:rPr spc="-10" dirty="0"/>
              <a:t>Processes</a:t>
            </a: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37229" y="4267335"/>
            <a:ext cx="3086099" cy="51206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5697" y="213744"/>
            <a:ext cx="182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50" dirty="0">
                <a:latin typeface="Arial"/>
                <a:cs typeface="Arial"/>
              </a:rPr>
              <a:t>8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93722" y="1129132"/>
            <a:ext cx="5508625" cy="3108325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410845" indent="-398780">
              <a:lnSpc>
                <a:spcPct val="100000"/>
              </a:lnSpc>
              <a:spcBef>
                <a:spcPts val="1800"/>
              </a:spcBef>
              <a:buClr>
                <a:srgbClr val="376092"/>
              </a:buClr>
              <a:buSzPct val="94642"/>
              <a:buFont typeface="Wingdings"/>
              <a:buChar char=""/>
              <a:tabLst>
                <a:tab pos="410845" algn="l"/>
                <a:tab pos="411480" algn="l"/>
              </a:tabLst>
            </a:pPr>
            <a:r>
              <a:rPr sz="2800" dirty="0">
                <a:latin typeface="Arial"/>
                <a:cs typeface="Arial"/>
              </a:rPr>
              <a:t>All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RIT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divisions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represented</a:t>
            </a:r>
            <a:endParaRPr sz="2800">
              <a:latin typeface="Arial"/>
              <a:cs typeface="Arial"/>
            </a:endParaRPr>
          </a:p>
          <a:p>
            <a:pPr marL="410845" indent="-398780">
              <a:lnSpc>
                <a:spcPct val="100000"/>
              </a:lnSpc>
              <a:spcBef>
                <a:spcPts val="1705"/>
              </a:spcBef>
              <a:buClr>
                <a:srgbClr val="376092"/>
              </a:buClr>
              <a:buSzPct val="94642"/>
              <a:buFont typeface="Wingdings"/>
              <a:buChar char=""/>
              <a:tabLst>
                <a:tab pos="410845" algn="l"/>
                <a:tab pos="411480" algn="l"/>
              </a:tabLst>
            </a:pPr>
            <a:r>
              <a:rPr sz="2800" dirty="0">
                <a:latin typeface="Arial"/>
                <a:cs typeface="Arial"/>
              </a:rPr>
              <a:t>Formal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charge –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oversight</a:t>
            </a:r>
            <a:endParaRPr sz="2800">
              <a:latin typeface="Arial"/>
              <a:cs typeface="Arial"/>
            </a:endParaRPr>
          </a:p>
          <a:p>
            <a:pPr marL="410845" indent="-398780">
              <a:lnSpc>
                <a:spcPct val="100000"/>
              </a:lnSpc>
              <a:spcBef>
                <a:spcPts val="1705"/>
              </a:spcBef>
              <a:buClr>
                <a:srgbClr val="376092"/>
              </a:buClr>
              <a:buSzPct val="94642"/>
              <a:buFont typeface="Wingdings"/>
              <a:buChar char=""/>
              <a:tabLst>
                <a:tab pos="410845" algn="l"/>
                <a:tab pos="411480" algn="l"/>
              </a:tabLst>
            </a:pPr>
            <a:r>
              <a:rPr sz="2800" dirty="0">
                <a:latin typeface="Arial"/>
                <a:cs typeface="Arial"/>
              </a:rPr>
              <a:t>Key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support </a:t>
            </a:r>
            <a:r>
              <a:rPr sz="2800" spc="-10" dirty="0">
                <a:latin typeface="Arial"/>
                <a:cs typeface="Arial"/>
              </a:rPr>
              <a:t>areas</a:t>
            </a:r>
            <a:endParaRPr sz="2800">
              <a:latin typeface="Arial"/>
              <a:cs typeface="Arial"/>
            </a:endParaRPr>
          </a:p>
          <a:p>
            <a:pPr marL="810895" lvl="1" indent="-398780">
              <a:lnSpc>
                <a:spcPct val="100000"/>
              </a:lnSpc>
              <a:spcBef>
                <a:spcPts val="1689"/>
              </a:spcBef>
              <a:buClr>
                <a:srgbClr val="376092"/>
              </a:buClr>
              <a:buSzPct val="93750"/>
              <a:buFont typeface="Wingdings"/>
              <a:buChar char=""/>
              <a:tabLst>
                <a:tab pos="810895" algn="l"/>
                <a:tab pos="811530" algn="l"/>
              </a:tabLst>
            </a:pPr>
            <a:r>
              <a:rPr sz="2400" dirty="0">
                <a:latin typeface="Arial"/>
                <a:cs typeface="Arial"/>
              </a:rPr>
              <a:t>Institutional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Effectiveness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(IE)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Map</a:t>
            </a:r>
            <a:endParaRPr sz="2400">
              <a:latin typeface="Arial"/>
              <a:cs typeface="Arial"/>
            </a:endParaRPr>
          </a:p>
          <a:p>
            <a:pPr marL="810895" lvl="1" indent="-398780">
              <a:lnSpc>
                <a:spcPct val="100000"/>
              </a:lnSpc>
              <a:spcBef>
                <a:spcPts val="1630"/>
              </a:spcBef>
              <a:buClr>
                <a:srgbClr val="376092"/>
              </a:buClr>
              <a:buSzPct val="93750"/>
              <a:buFont typeface="Wingdings"/>
              <a:buChar char=""/>
              <a:tabLst>
                <a:tab pos="810895" algn="l"/>
                <a:tab pos="811530" algn="l"/>
              </a:tabLst>
            </a:pPr>
            <a:r>
              <a:rPr sz="2400" dirty="0">
                <a:latin typeface="Arial"/>
                <a:cs typeface="Arial"/>
              </a:rPr>
              <a:t>Annual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Progress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Report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2105" y="553452"/>
            <a:ext cx="68148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University</a:t>
            </a:r>
            <a:r>
              <a:rPr spc="-204" dirty="0"/>
              <a:t> </a:t>
            </a:r>
            <a:r>
              <a:rPr dirty="0"/>
              <a:t>Assessment</a:t>
            </a:r>
            <a:r>
              <a:rPr spc="-170" dirty="0"/>
              <a:t> </a:t>
            </a:r>
            <a:r>
              <a:rPr dirty="0"/>
              <a:t>Council</a:t>
            </a:r>
            <a:r>
              <a:rPr spc="-105" dirty="0"/>
              <a:t> </a:t>
            </a:r>
            <a:r>
              <a:rPr spc="-10" dirty="0"/>
              <a:t>(UAC)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5697" y="213744"/>
            <a:ext cx="182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Georgia"/>
                <a:cs typeface="Georgia"/>
              </a:rPr>
              <a:t>|</a:t>
            </a:r>
            <a:r>
              <a:rPr sz="900" spc="204" dirty="0">
                <a:latin typeface="Georgia"/>
                <a:cs typeface="Georgia"/>
              </a:rPr>
              <a:t> </a:t>
            </a:r>
            <a:r>
              <a:rPr sz="850" spc="-50" dirty="0">
                <a:latin typeface="Arial"/>
                <a:cs typeface="Arial"/>
              </a:rPr>
              <a:t>9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995" y="233575"/>
            <a:ext cx="406400" cy="153670"/>
            <a:chOff x="274995" y="233575"/>
            <a:chExt cx="406400" cy="153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995" y="233576"/>
              <a:ext cx="152161" cy="1535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35" y="233575"/>
              <a:ext cx="69797" cy="1535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794" y="233575"/>
              <a:ext cx="143555" cy="15356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83145" y="247662"/>
            <a:ext cx="1693925" cy="1008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25853" y="1030050"/>
            <a:ext cx="8428355" cy="38093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96545" marR="5080" indent="-284480">
              <a:lnSpc>
                <a:spcPts val="2510"/>
              </a:lnSpc>
              <a:spcBef>
                <a:spcPts val="290"/>
              </a:spcBef>
              <a:buClr>
                <a:srgbClr val="376092"/>
              </a:buClr>
              <a:buSzPct val="93181"/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2200" spc="-35" dirty="0">
                <a:latin typeface="Arial"/>
                <a:cs typeface="Arial"/>
              </a:rPr>
              <a:t>Tool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help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administrative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units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measure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strategic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goals</a:t>
            </a:r>
            <a:r>
              <a:rPr sz="2200" spc="-25" dirty="0">
                <a:latin typeface="Arial"/>
                <a:cs typeface="Arial"/>
              </a:rPr>
              <a:t> and </a:t>
            </a:r>
            <a:r>
              <a:rPr sz="2200" dirty="0">
                <a:latin typeface="Arial"/>
                <a:cs typeface="Arial"/>
              </a:rPr>
              <a:t>align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these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goals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university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goals</a:t>
            </a:r>
            <a:endParaRPr sz="2200">
              <a:latin typeface="Arial"/>
              <a:cs typeface="Arial"/>
            </a:endParaRPr>
          </a:p>
          <a:p>
            <a:pPr marL="296545" indent="-284480">
              <a:lnSpc>
                <a:spcPct val="100000"/>
              </a:lnSpc>
              <a:spcBef>
                <a:spcPts val="1005"/>
              </a:spcBef>
              <a:buClr>
                <a:srgbClr val="376092"/>
              </a:buClr>
              <a:buSzPct val="93181"/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2200" dirty="0">
                <a:latin typeface="Arial"/>
                <a:cs typeface="Arial"/>
              </a:rPr>
              <a:t>IE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Maps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contain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six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core </a:t>
            </a:r>
            <a:r>
              <a:rPr sz="2200" spc="-10" dirty="0">
                <a:latin typeface="Arial"/>
                <a:cs typeface="Arial"/>
              </a:rPr>
              <a:t>elements:</a:t>
            </a:r>
            <a:endParaRPr sz="2200">
              <a:latin typeface="Arial"/>
              <a:cs typeface="Arial"/>
            </a:endParaRPr>
          </a:p>
          <a:p>
            <a:pPr marL="529590" lvl="1" indent="-233679">
              <a:lnSpc>
                <a:spcPct val="100000"/>
              </a:lnSpc>
              <a:spcBef>
                <a:spcPts val="495"/>
              </a:spcBef>
              <a:buClr>
                <a:srgbClr val="376092"/>
              </a:buClr>
              <a:buSzPct val="94736"/>
              <a:buFont typeface="Wingdings"/>
              <a:buChar char=""/>
              <a:tabLst>
                <a:tab pos="529590" algn="l"/>
                <a:tab pos="530225" algn="l"/>
              </a:tabLst>
            </a:pPr>
            <a:r>
              <a:rPr sz="1900" dirty="0">
                <a:latin typeface="Arial"/>
                <a:cs typeface="Arial"/>
              </a:rPr>
              <a:t>A</a:t>
            </a:r>
            <a:r>
              <a:rPr sz="1900" spc="-12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mission/charge</a:t>
            </a:r>
            <a:endParaRPr sz="1900">
              <a:latin typeface="Arial"/>
              <a:cs typeface="Arial"/>
            </a:endParaRPr>
          </a:p>
          <a:p>
            <a:pPr marL="529590" marR="819150" lvl="1" indent="-233679">
              <a:lnSpc>
                <a:spcPts val="2170"/>
              </a:lnSpc>
              <a:spcBef>
                <a:spcPts val="650"/>
              </a:spcBef>
              <a:buClr>
                <a:srgbClr val="376092"/>
              </a:buClr>
              <a:buSzPct val="94736"/>
              <a:buFont typeface="Wingdings"/>
              <a:buChar char=""/>
              <a:tabLst>
                <a:tab pos="529590" algn="l"/>
                <a:tab pos="530225" algn="l"/>
              </a:tabLst>
            </a:pPr>
            <a:r>
              <a:rPr sz="1900" b="1" dirty="0">
                <a:latin typeface="Arial"/>
                <a:cs typeface="Arial"/>
              </a:rPr>
              <a:t>Measurable</a:t>
            </a:r>
            <a:r>
              <a:rPr sz="1900" b="1" spc="-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outcomes/objectives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that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align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mission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the </a:t>
            </a:r>
            <a:r>
              <a:rPr sz="1900" spc="-10" dirty="0">
                <a:latin typeface="Arial"/>
                <a:cs typeface="Arial"/>
              </a:rPr>
              <a:t>institution/division</a:t>
            </a:r>
            <a:endParaRPr sz="1900">
              <a:latin typeface="Arial"/>
              <a:cs typeface="Arial"/>
            </a:endParaRPr>
          </a:p>
          <a:p>
            <a:pPr marL="529590" lvl="1" indent="-233679">
              <a:lnSpc>
                <a:spcPct val="100000"/>
              </a:lnSpc>
              <a:spcBef>
                <a:spcPts val="425"/>
              </a:spcBef>
              <a:buClr>
                <a:srgbClr val="376092"/>
              </a:buClr>
              <a:buSzPct val="94736"/>
              <a:buFont typeface="Wingdings"/>
              <a:buChar char=""/>
              <a:tabLst>
                <a:tab pos="529590" algn="l"/>
                <a:tab pos="530225" algn="l"/>
              </a:tabLst>
            </a:pPr>
            <a:r>
              <a:rPr sz="1900" b="1" dirty="0">
                <a:latin typeface="Arial"/>
                <a:cs typeface="Arial"/>
              </a:rPr>
              <a:t>Data</a:t>
            </a:r>
            <a:r>
              <a:rPr sz="1900" b="1" spc="-2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sources/activities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assessment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those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outcomes/objectives</a:t>
            </a:r>
            <a:endParaRPr sz="1900">
              <a:latin typeface="Arial"/>
              <a:cs typeface="Arial"/>
            </a:endParaRPr>
          </a:p>
          <a:p>
            <a:pPr marL="529590" lvl="1" indent="-233679">
              <a:lnSpc>
                <a:spcPct val="100000"/>
              </a:lnSpc>
              <a:spcBef>
                <a:spcPts val="484"/>
              </a:spcBef>
              <a:buClr>
                <a:srgbClr val="376092"/>
              </a:buClr>
              <a:buSzPct val="94736"/>
              <a:buFont typeface="Wingdings"/>
              <a:buChar char=""/>
              <a:tabLst>
                <a:tab pos="529590" algn="l"/>
                <a:tab pos="530225" algn="l"/>
              </a:tabLst>
            </a:pPr>
            <a:r>
              <a:rPr sz="1900" b="1" dirty="0">
                <a:latin typeface="Arial"/>
                <a:cs typeface="Arial"/>
              </a:rPr>
              <a:t>Benchmarks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help assess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achievement</a:t>
            </a:r>
            <a:endParaRPr sz="1900">
              <a:latin typeface="Arial"/>
              <a:cs typeface="Arial"/>
            </a:endParaRPr>
          </a:p>
          <a:p>
            <a:pPr marL="529590" lvl="1" indent="-233679">
              <a:lnSpc>
                <a:spcPct val="100000"/>
              </a:lnSpc>
              <a:spcBef>
                <a:spcPts val="489"/>
              </a:spcBef>
              <a:buClr>
                <a:srgbClr val="376092"/>
              </a:buClr>
              <a:buSzPct val="94736"/>
              <a:buFont typeface="Wingdings"/>
              <a:buChar char=""/>
              <a:tabLst>
                <a:tab pos="529590" algn="l"/>
                <a:tab pos="530225" algn="l"/>
              </a:tabLst>
            </a:pPr>
            <a:r>
              <a:rPr sz="1900" dirty="0">
                <a:latin typeface="Arial"/>
                <a:cs typeface="Arial"/>
              </a:rPr>
              <a:t>The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timeline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and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person(s)</a:t>
            </a:r>
            <a:r>
              <a:rPr sz="1900" b="1" spc="-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responsible</a:t>
            </a:r>
            <a:r>
              <a:rPr sz="1900" b="1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data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collection/reporting</a:t>
            </a:r>
            <a:endParaRPr sz="1900">
              <a:latin typeface="Arial"/>
              <a:cs typeface="Arial"/>
            </a:endParaRPr>
          </a:p>
          <a:p>
            <a:pPr marL="529590" marR="190500" lvl="1" indent="-233045">
              <a:lnSpc>
                <a:spcPts val="2170"/>
              </a:lnSpc>
              <a:spcBef>
                <a:spcPts val="650"/>
              </a:spcBef>
              <a:buClr>
                <a:srgbClr val="376092"/>
              </a:buClr>
              <a:buSzPct val="94736"/>
              <a:buFont typeface="Wingdings"/>
              <a:buChar char=""/>
              <a:tabLst>
                <a:tab pos="529590" algn="l"/>
                <a:tab pos="530225" algn="l"/>
              </a:tabLst>
            </a:pPr>
            <a:r>
              <a:rPr sz="1900" b="1" dirty="0">
                <a:latin typeface="Arial"/>
                <a:cs typeface="Arial"/>
              </a:rPr>
              <a:t>Use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of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results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to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guide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decisions/changes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to</a:t>
            </a:r>
            <a:r>
              <a:rPr sz="1900" b="1" spc="-1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improve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programs</a:t>
            </a:r>
            <a:r>
              <a:rPr sz="1900" spc="1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and </a:t>
            </a:r>
            <a:r>
              <a:rPr sz="1900" dirty="0">
                <a:latin typeface="Arial"/>
                <a:cs typeface="Arial"/>
              </a:rPr>
              <a:t>services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 i</a:t>
            </a:r>
            <a:r>
              <a:rPr sz="1900" b="1" dirty="0">
                <a:latin typeface="Arial"/>
                <a:cs typeface="Arial"/>
              </a:rPr>
              <a:t>nform</a:t>
            </a:r>
            <a:r>
              <a:rPr sz="1900" b="1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planning, budgeting,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 resource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allocation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125" dirty="0"/>
              <a:t> </a:t>
            </a:r>
            <a:r>
              <a:rPr dirty="0"/>
              <a:t>Institutional</a:t>
            </a:r>
            <a:r>
              <a:rPr spc="-114" dirty="0"/>
              <a:t> </a:t>
            </a:r>
            <a:r>
              <a:rPr spc="-10" dirty="0"/>
              <a:t>Effectiveness</a:t>
            </a:r>
            <a:r>
              <a:rPr spc="-114" dirty="0"/>
              <a:t> </a:t>
            </a:r>
            <a:r>
              <a:rPr dirty="0"/>
              <a:t>Map</a:t>
            </a:r>
            <a:r>
              <a:rPr spc="-114" dirty="0"/>
              <a:t> </a:t>
            </a:r>
            <a:r>
              <a:rPr dirty="0"/>
              <a:t>(IE</a:t>
            </a:r>
            <a:r>
              <a:rPr spc="-110" dirty="0"/>
              <a:t> </a:t>
            </a:r>
            <a:r>
              <a:rPr spc="-20" dirty="0"/>
              <a:t>Map)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691</Words>
  <Application>Microsoft Office PowerPoint</Application>
  <PresentationFormat>On-screen Show (16:9)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Wingdings</vt:lpstr>
      <vt:lpstr>Office Theme</vt:lpstr>
      <vt:lpstr>Administrative Unit Assessment at RIT</vt:lpstr>
      <vt:lpstr>Agenda</vt:lpstr>
      <vt:lpstr>Institutional Effectiveness</vt:lpstr>
      <vt:lpstr>RIT’s Mission, Vision, and Strategic Goals</vt:lpstr>
      <vt:lpstr>Why do Administrative Unit Assessment?</vt:lpstr>
      <vt:lpstr>Institutional Effectiveness Model at RIT</vt:lpstr>
      <vt:lpstr>RIT Practices and Processes</vt:lpstr>
      <vt:lpstr>University Assessment Council (UAC)</vt:lpstr>
      <vt:lpstr>The Institutional Effectiveness Map (IE Map)</vt:lpstr>
      <vt:lpstr>The IE Map: A Snapshot</vt:lpstr>
      <vt:lpstr>Aligning IE Maps to RIT’s Strategic Plan</vt:lpstr>
      <vt:lpstr>IE Maps and Watermark</vt:lpstr>
      <vt:lpstr>Institutional Effectiveness Progress Report</vt:lpstr>
      <vt:lpstr>IE PR Evaluation</vt:lpstr>
      <vt:lpstr>Sharing IE PR Results</vt:lpstr>
      <vt:lpstr>IE PR Goal </vt:lpstr>
      <vt:lpstr>Resources and Support for Administrative Units</vt:lpstr>
      <vt:lpstr>For Questions and Support, contact the Office of Educational Effectiveness Assessment: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Gartley</dc:creator>
  <cp:lastModifiedBy>Leah Bradley</cp:lastModifiedBy>
  <cp:revision>12</cp:revision>
  <dcterms:created xsi:type="dcterms:W3CDTF">2023-04-13T15:56:12Z</dcterms:created>
  <dcterms:modified xsi:type="dcterms:W3CDTF">2023-08-17T16:02:53Z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2020-04-22T00:00:00Z</vt:filetime>
  </property>
  <property fmtid="{D5CDD505-2E9C-101B-9397-08002B2CF9AE}" pid="3" name="Creator">
    <vt:lpwstr>Acrobat PDFMaker 18 for PowerPoint</vt:lpwstr>
  </property>
  <property fmtid="{D5CDD505-2E9C-101B-9397-08002B2CF9AE}" pid="4" name="LastSaved">
    <vt:filetime>2023-04-13T00:00:00Z</vt:filetime>
  </property>
  <property fmtid="{D5CDD505-2E9C-101B-9397-08002B2CF9AE}" pid="5" name="Producer">
    <vt:lpwstr>Adobe PDF Library 15.0</vt:lpwstr>
  </property>
</Properties>
</file>