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81" r:id="rId4"/>
    <p:sldId id="278" r:id="rId5"/>
    <p:sldId id="277" r:id="rId6"/>
    <p:sldId id="282" r:id="rId7"/>
    <p:sldId id="283" r:id="rId8"/>
    <p:sldId id="284" r:id="rId9"/>
    <p:sldId id="287" r:id="rId10"/>
    <p:sldId id="285" r:id="rId11"/>
    <p:sldId id="288" r:id="rId12"/>
    <p:sldId id="289" r:id="rId13"/>
    <p:sldId id="28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58"/>
            <p14:sldId id="281"/>
            <p14:sldId id="278"/>
            <p14:sldId id="277"/>
            <p14:sldId id="282"/>
            <p14:sldId id="283"/>
            <p14:sldId id="284"/>
            <p14:sldId id="287"/>
            <p14:sldId id="285"/>
            <p14:sldId id="288"/>
            <p14:sldId id="289"/>
            <p14:sldId id="28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F2A"/>
    <a:srgbClr val="E56618"/>
    <a:srgbClr val="68696C"/>
    <a:srgbClr val="7C878E"/>
    <a:srgbClr val="E46102"/>
    <a:srgbClr val="EEEEEE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9" autoAdjust="0"/>
    <p:restoredTop sz="92405"/>
  </p:normalViewPr>
  <p:slideViewPr>
    <p:cSldViewPr snapToGrid="0" snapToObjects="1">
      <p:cViewPr varScale="1">
        <p:scale>
          <a:sx n="87" d="100"/>
          <a:sy n="87" d="100"/>
        </p:scale>
        <p:origin x="57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https://www.simplify3d.com/support/materials-guide/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0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https://www.simplify3d.com/support/materials-guide/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2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https://www.simplify3d.com/support/materials-guide/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https://www.simplify3d.com/support/materials-guide/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5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E6F198-A290-D444-B815-53F63A7DD34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raphic 15">
            <a:extLst>
              <a:ext uri="{FF2B5EF4-FFF2-40B4-BE49-F238E27FC236}">
                <a16:creationId xmlns:a16="http://schemas.microsoft.com/office/drawing/2014/main" id="{864226C9-C3CC-FB4B-82EA-5939A745DF2C}"/>
              </a:ext>
            </a:extLst>
          </p:cNvPr>
          <p:cNvSpPr/>
          <p:nvPr/>
        </p:nvSpPr>
        <p:spPr>
          <a:xfrm>
            <a:off x="638565" y="323668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4">
            <a:extLst>
              <a:ext uri="{FF2B5EF4-FFF2-40B4-BE49-F238E27FC236}">
                <a16:creationId xmlns:a16="http://schemas.microsoft.com/office/drawing/2014/main" id="{5D90E165-E03D-E446-B230-A8A0404ADBB9}"/>
              </a:ext>
            </a:extLst>
          </p:cNvPr>
          <p:cNvSpPr/>
          <p:nvPr/>
        </p:nvSpPr>
        <p:spPr>
          <a:xfrm>
            <a:off x="-131173" y="3156362"/>
            <a:ext cx="1948476" cy="2569552"/>
          </a:xfrm>
          <a:custGeom>
            <a:avLst/>
            <a:gdLst>
              <a:gd name="connsiteX0" fmla="*/ 0 w 1948475"/>
              <a:gd name="connsiteY0" fmla="*/ 0 h 2569552"/>
              <a:gd name="connsiteX1" fmla="*/ 0 w 1948475"/>
              <a:gd name="connsiteY1" fmla="*/ 919437 h 2569552"/>
              <a:gd name="connsiteX2" fmla="*/ 868289 w 1948475"/>
              <a:gd name="connsiteY2" fmla="*/ 1276252 h 2569552"/>
              <a:gd name="connsiteX3" fmla="*/ 868289 w 1948475"/>
              <a:gd name="connsiteY3" fmla="*/ 1285994 h 2569552"/>
              <a:gd name="connsiteX4" fmla="*/ 0 w 1948475"/>
              <a:gd name="connsiteY4" fmla="*/ 1701263 h 2569552"/>
              <a:gd name="connsiteX5" fmla="*/ 0 w 1948475"/>
              <a:gd name="connsiteY5" fmla="*/ 2581730 h 2569552"/>
              <a:gd name="connsiteX6" fmla="*/ 1952129 w 1948475"/>
              <a:gd name="connsiteY6" fmla="*/ 1731708 h 2569552"/>
              <a:gd name="connsiteX7" fmla="*/ 1952129 w 1948475"/>
              <a:gd name="connsiteY7" fmla="*/ 848805 h 256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8475" h="2569552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 w="12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6">
            <a:extLst>
              <a:ext uri="{FF2B5EF4-FFF2-40B4-BE49-F238E27FC236}">
                <a16:creationId xmlns:a16="http://schemas.microsoft.com/office/drawing/2014/main" id="{6D37099A-93A9-5349-817A-3E5CC5801FA0}"/>
              </a:ext>
            </a:extLst>
          </p:cNvPr>
          <p:cNvSpPr/>
          <p:nvPr/>
        </p:nvSpPr>
        <p:spPr>
          <a:xfrm>
            <a:off x="7322158" y="3924169"/>
            <a:ext cx="465453" cy="613816"/>
          </a:xfrm>
          <a:custGeom>
            <a:avLst/>
            <a:gdLst>
              <a:gd name="connsiteX0" fmla="*/ 0 w 465452"/>
              <a:gd name="connsiteY0" fmla="*/ 0 h 613815"/>
              <a:gd name="connsiteX1" fmla="*/ 0 w 465452"/>
              <a:gd name="connsiteY1" fmla="*/ 219635 h 613815"/>
              <a:gd name="connsiteX2" fmla="*/ 207417 w 465452"/>
              <a:gd name="connsiteY2" fmla="*/ 304871 h 613815"/>
              <a:gd name="connsiteX3" fmla="*/ 207417 w 465452"/>
              <a:gd name="connsiteY3" fmla="*/ 307199 h 613815"/>
              <a:gd name="connsiteX4" fmla="*/ 0 w 465452"/>
              <a:gd name="connsiteY4" fmla="*/ 406398 h 613815"/>
              <a:gd name="connsiteX5" fmla="*/ 0 w 465452"/>
              <a:gd name="connsiteY5" fmla="*/ 616725 h 613815"/>
              <a:gd name="connsiteX6" fmla="*/ 466325 w 465452"/>
              <a:gd name="connsiteY6" fmla="*/ 413671 h 613815"/>
              <a:gd name="connsiteX7" fmla="*/ 466325 w 465452"/>
              <a:gd name="connsiteY7" fmla="*/ 202763 h 61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452" h="613815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 w="28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67C57C0C-0BD5-8D42-89FF-0100FE9B3B52}"/>
              </a:ext>
            </a:extLst>
          </p:cNvPr>
          <p:cNvSpPr/>
          <p:nvPr/>
        </p:nvSpPr>
        <p:spPr>
          <a:xfrm>
            <a:off x="10872628" y="4558147"/>
            <a:ext cx="839910" cy="1107632"/>
          </a:xfrm>
          <a:custGeom>
            <a:avLst/>
            <a:gdLst>
              <a:gd name="connsiteX0" fmla="*/ 0 w 839910"/>
              <a:gd name="connsiteY0" fmla="*/ 0 h 1107631"/>
              <a:gd name="connsiteX1" fmla="*/ 0 w 839910"/>
              <a:gd name="connsiteY1" fmla="*/ 396333 h 1107631"/>
              <a:gd name="connsiteX2" fmla="*/ 374285 w 839910"/>
              <a:gd name="connsiteY2" fmla="*/ 550141 h 1107631"/>
              <a:gd name="connsiteX3" fmla="*/ 374285 w 839910"/>
              <a:gd name="connsiteY3" fmla="*/ 554341 h 1107631"/>
              <a:gd name="connsiteX4" fmla="*/ 0 w 839910"/>
              <a:gd name="connsiteY4" fmla="*/ 733347 h 1107631"/>
              <a:gd name="connsiteX5" fmla="*/ 0 w 839910"/>
              <a:gd name="connsiteY5" fmla="*/ 1112881 h 1107631"/>
              <a:gd name="connsiteX6" fmla="*/ 841485 w 839910"/>
              <a:gd name="connsiteY6" fmla="*/ 746470 h 1107631"/>
              <a:gd name="connsiteX7" fmla="*/ 841485 w 839910"/>
              <a:gd name="connsiteY7" fmla="*/ 365886 h 110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10" h="1107631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 w="52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979A31A2-953E-A74D-9E31-B5CB603F6E2D}"/>
              </a:ext>
            </a:extLst>
          </p:cNvPr>
          <p:cNvSpPr/>
          <p:nvPr/>
        </p:nvSpPr>
        <p:spPr>
          <a:xfrm>
            <a:off x="9722396" y="411978"/>
            <a:ext cx="2479273" cy="3269541"/>
          </a:xfrm>
          <a:custGeom>
            <a:avLst/>
            <a:gdLst>
              <a:gd name="connsiteX0" fmla="*/ 0 w 2479272"/>
              <a:gd name="connsiteY0" fmla="*/ 0 h 3269540"/>
              <a:gd name="connsiteX1" fmla="*/ 0 w 2479272"/>
              <a:gd name="connsiteY1" fmla="*/ 1169907 h 3269540"/>
              <a:gd name="connsiteX2" fmla="*/ 1104826 w 2479272"/>
              <a:gd name="connsiteY2" fmla="*/ 1623924 h 3269540"/>
              <a:gd name="connsiteX3" fmla="*/ 1104826 w 2479272"/>
              <a:gd name="connsiteY3" fmla="*/ 1636320 h 3269540"/>
              <a:gd name="connsiteX4" fmla="*/ 0 w 2479272"/>
              <a:gd name="connsiteY4" fmla="*/ 2164715 h 3269540"/>
              <a:gd name="connsiteX5" fmla="*/ 0 w 2479272"/>
              <a:gd name="connsiteY5" fmla="*/ 3285036 h 3269540"/>
              <a:gd name="connsiteX6" fmla="*/ 2483921 w 2479272"/>
              <a:gd name="connsiteY6" fmla="*/ 2203454 h 3269540"/>
              <a:gd name="connsiteX7" fmla="*/ 2483921 w 2479272"/>
              <a:gd name="connsiteY7" fmla="*/ 1080033 h 326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9272" h="3269540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 w="154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5829" y="124631"/>
            <a:ext cx="694943" cy="2172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D8F713-8109-5E43-BCE4-6F8758EF1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894" y="107199"/>
            <a:ext cx="656737" cy="32836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3"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584" y="862676"/>
            <a:ext cx="3471333" cy="7957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46102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rgbClr val="E4610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333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F4EC182-26E1-8E4C-B960-2DF3DDFBC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58B63-2CFC-D646-AC7D-C772A192A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B54E10-94DE-5C43-AE71-D50CF104105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4375" y="151925"/>
            <a:ext cx="624309" cy="312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89973" y="306146"/>
            <a:ext cx="2218339" cy="1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file:////var/folders/l7/ljfg3rrd2kzglxts6wgrc_400000gn/T/com.microsoft.Word/WebArchiveCopyPasteTempFiles/ABS.jp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piPMmdNqjE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piPMmdNqjE?feature=oembed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923788-A9CA-A54E-9E8A-67A4C6CBD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Toyota Production Systems Lab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14F96-BFDB-2F4F-965A-F780BF8714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Grade 6-8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26E37-4DA9-8A45-A754-3511858EC5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3D Printing:</a:t>
            </a:r>
          </a:p>
          <a:p>
            <a:r>
              <a:rPr lang="en-US" dirty="0"/>
              <a:t>Printers &amp; Materials</a:t>
            </a:r>
          </a:p>
        </p:txBody>
      </p:sp>
    </p:spTree>
    <p:extLst>
      <p:ext uri="{BB962C8B-B14F-4D97-AF65-F5344CB8AC3E}">
        <p14:creationId xmlns:p14="http://schemas.microsoft.com/office/powerpoint/2010/main" val="161347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CA9AB-43B5-6E4E-B011-24620ED2E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3D Printing Materials - PLA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C53E5-7351-D545-83F4-58B1ABDFB3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7540656" cy="4925516"/>
          </a:xfrm>
        </p:spPr>
        <p:txBody>
          <a:bodyPr/>
          <a:lstStyle/>
          <a:p>
            <a:r>
              <a:rPr lang="en-US" dirty="0"/>
              <a:t>PLA – Polylactic Acid</a:t>
            </a:r>
          </a:p>
          <a:p>
            <a:pPr lvl="1"/>
            <a:r>
              <a:rPr lang="en-US" dirty="0"/>
              <a:t>Most popular material for 3D Printing </a:t>
            </a:r>
          </a:p>
          <a:p>
            <a:pPr lvl="1"/>
            <a:r>
              <a:rPr lang="en-US" dirty="0"/>
              <a:t>Used on FDM machines </a:t>
            </a:r>
          </a:p>
          <a:p>
            <a:pPr lvl="1"/>
            <a:r>
              <a:rPr lang="en-US" dirty="0"/>
              <a:t>Can make parts for many different applications</a:t>
            </a:r>
          </a:p>
          <a:p>
            <a:pPr lvl="1"/>
            <a:r>
              <a:rPr lang="en-US" dirty="0"/>
              <a:t>It is inexpensive</a:t>
            </a:r>
          </a:p>
          <a:p>
            <a:pPr lvl="1"/>
            <a:r>
              <a:rPr lang="en-US" dirty="0"/>
              <a:t>Biodegradable – made of sugarcane or corn</a:t>
            </a:r>
          </a:p>
          <a:p>
            <a:pPr lvl="2"/>
            <a:r>
              <a:rPr lang="en-US" dirty="0"/>
              <a:t>One of the most environmentally friendly materials on the market!</a:t>
            </a:r>
          </a:p>
          <a:p>
            <a:pPr marL="609585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04793" lvl="1" indent="0">
              <a:buNone/>
            </a:pPr>
            <a:endParaRPr lang="en-US" dirty="0"/>
          </a:p>
          <a:p>
            <a:pPr marL="304793" lvl="1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8194" name="Picture 2" descr="PLA filament for 3D printing: learning about plastic materials - Felfil">
            <a:extLst>
              <a:ext uri="{FF2B5EF4-FFF2-40B4-BE49-F238E27FC236}">
                <a16:creationId xmlns:a16="http://schemas.microsoft.com/office/drawing/2014/main" id="{CAB4C097-BEB3-BB48-973F-55769F0F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18" y="4556622"/>
            <a:ext cx="3023253" cy="17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s PLA filament actually biodegradable? - 3Dnatives">
            <a:extLst>
              <a:ext uri="{FF2B5EF4-FFF2-40B4-BE49-F238E27FC236}">
                <a16:creationId xmlns:a16="http://schemas.microsoft.com/office/drawing/2014/main" id="{14C8D111-00A6-374F-B3DD-84B62129D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941" y="3348521"/>
            <a:ext cx="2114176" cy="12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LA Filament | 3D Printing Materials | XYZprinting">
            <a:extLst>
              <a:ext uri="{FF2B5EF4-FFF2-40B4-BE49-F238E27FC236}">
                <a16:creationId xmlns:a16="http://schemas.microsoft.com/office/drawing/2014/main" id="{43A92E87-0620-F546-9BFD-E977C7C2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79" y="2082399"/>
            <a:ext cx="2552184" cy="25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ilk Shiny Fast Color Gradient Change Rainbow Multicolored 3D Printer PLA Filament - 1.75mm 3D Printing Material 1kg 2.2lbs Spool, Widely Compatible for FDM 3D Printer with One Bottle Gift by TTYT3D">
            <a:extLst>
              <a:ext uri="{FF2B5EF4-FFF2-40B4-BE49-F238E27FC236}">
                <a16:creationId xmlns:a16="http://schemas.microsoft.com/office/drawing/2014/main" id="{5F6241F8-FAF1-0742-B528-2FEE695F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859" y="958452"/>
            <a:ext cx="1999082" cy="19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91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CA9AB-43B5-6E4E-B011-24620ED2E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3D Printing Materials - ABS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C53E5-7351-D545-83F4-58B1ABDFB3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4" y="1744225"/>
            <a:ext cx="8635941" cy="4925516"/>
          </a:xfrm>
        </p:spPr>
        <p:txBody>
          <a:bodyPr/>
          <a:lstStyle/>
          <a:p>
            <a:r>
              <a:rPr lang="en-US" dirty="0"/>
              <a:t>ABS – Acrylonitrile Butadiene Styrene</a:t>
            </a:r>
          </a:p>
          <a:p>
            <a:pPr lvl="1"/>
            <a:r>
              <a:rPr lang="en-US" dirty="0"/>
              <a:t>Was the first material to be used for 3D printing, still popular today</a:t>
            </a:r>
          </a:p>
          <a:p>
            <a:pPr lvl="1"/>
            <a:r>
              <a:rPr lang="en-US" dirty="0"/>
              <a:t>Has great mechanical properties</a:t>
            </a:r>
          </a:p>
          <a:p>
            <a:pPr lvl="2"/>
            <a:r>
              <a:rPr lang="en-US" dirty="0"/>
              <a:t>Tough, impact resistant , durable, heat resistant </a:t>
            </a:r>
          </a:p>
          <a:p>
            <a:pPr lvl="1"/>
            <a:r>
              <a:rPr lang="en-US" dirty="0"/>
              <a:t>LEGO’s are created using ABS because of their mechanical properties!</a:t>
            </a:r>
          </a:p>
          <a:p>
            <a:pPr lvl="1"/>
            <a:r>
              <a:rPr lang="en-US" dirty="0"/>
              <a:t>Inexpensive</a:t>
            </a:r>
          </a:p>
          <a:p>
            <a:pPr lvl="1"/>
            <a:r>
              <a:rPr lang="en-US" dirty="0"/>
              <a:t>Great for making parts that are going to be used outdoors – temperature resistant</a:t>
            </a:r>
          </a:p>
          <a:p>
            <a:pPr marL="609585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04793" lvl="1" indent="0">
              <a:buNone/>
            </a:pPr>
            <a:endParaRPr lang="en-US" dirty="0"/>
          </a:p>
          <a:p>
            <a:pPr marL="304793" lvl="1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0242" name="Picture 2" descr="How Lego Is Building a Non-brick Empire - Knowledge@Wharton">
            <a:extLst>
              <a:ext uri="{FF2B5EF4-FFF2-40B4-BE49-F238E27FC236}">
                <a16:creationId xmlns:a16="http://schemas.microsoft.com/office/drawing/2014/main" id="{FB8194A8-C359-AF4D-8C60-5B2904C5C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r="14596"/>
          <a:stretch/>
        </p:blipFill>
        <p:spPr bwMode="auto">
          <a:xfrm>
            <a:off x="8927541" y="4424491"/>
            <a:ext cx="2992375" cy="18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-ABS 2.85 mm 2.3 Kg 3D Printing Filament for Additive Manufacturing">
            <a:extLst>
              <a:ext uri="{FF2B5EF4-FFF2-40B4-BE49-F238E27FC236}">
                <a16:creationId xmlns:a16="http://schemas.microsoft.com/office/drawing/2014/main" id="{F0FD21B1-37D0-1446-B1AD-49B395B7D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6" b="22139"/>
          <a:stretch/>
        </p:blipFill>
        <p:spPr bwMode="auto">
          <a:xfrm>
            <a:off x="8738638" y="2635008"/>
            <a:ext cx="3370179" cy="18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2D8D59B0-A24D-114B-99E4-335113AF1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7" name="Picture 1" descr="ABS filament for 3D printing: learning about plastic materials - Felfil">
            <a:extLst>
              <a:ext uri="{FF2B5EF4-FFF2-40B4-BE49-F238E27FC236}">
                <a16:creationId xmlns:a16="http://schemas.microsoft.com/office/drawing/2014/main" id="{9050A5D5-35E0-B449-9B0F-3E70FE65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27" y="797586"/>
            <a:ext cx="2921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22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CA9AB-43B5-6E4E-B011-24620ED2E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3D Printing Materials - Nylon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C53E5-7351-D545-83F4-58B1ABDFB3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6143464" cy="4925516"/>
          </a:xfrm>
        </p:spPr>
        <p:txBody>
          <a:bodyPr/>
          <a:lstStyle/>
          <a:p>
            <a:r>
              <a:rPr lang="en-US" dirty="0"/>
              <a:t>Nylon – Polyamide</a:t>
            </a:r>
          </a:p>
          <a:p>
            <a:pPr lvl="1"/>
            <a:r>
              <a:rPr lang="en-US" dirty="0"/>
              <a:t>Very flexible yet strong</a:t>
            </a:r>
          </a:p>
          <a:p>
            <a:pPr lvl="1"/>
            <a:r>
              <a:rPr lang="en-US" dirty="0"/>
              <a:t>Very durable</a:t>
            </a:r>
          </a:p>
          <a:p>
            <a:pPr lvl="1"/>
            <a:r>
              <a:rPr lang="en-US" dirty="0"/>
              <a:t>Widely used in the plastic industry</a:t>
            </a:r>
          </a:p>
          <a:p>
            <a:pPr lvl="1"/>
            <a:r>
              <a:rPr lang="en-US" dirty="0"/>
              <a:t>Used to create many kinds of parts</a:t>
            </a:r>
          </a:p>
          <a:p>
            <a:pPr lvl="1"/>
            <a:r>
              <a:rPr lang="en-US" dirty="0"/>
              <a:t>More expensive that ABS or PLA</a:t>
            </a:r>
          </a:p>
          <a:p>
            <a:pPr lvl="1"/>
            <a:r>
              <a:rPr lang="en-US" dirty="0"/>
              <a:t>Great mechanical properties</a:t>
            </a:r>
          </a:p>
          <a:p>
            <a:pPr lvl="2"/>
            <a:r>
              <a:rPr lang="en-US" dirty="0"/>
              <a:t>Heat resistant, impact resistant, fatigue resistant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04793" lvl="1" indent="0">
              <a:buNone/>
            </a:pPr>
            <a:endParaRPr lang="en-US" dirty="0"/>
          </a:p>
          <a:p>
            <a:pPr marL="304793" lvl="1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F7464EC-737E-1E46-B8A4-43199001A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57" y="2135520"/>
            <a:ext cx="2302285" cy="17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ubify Now Sells Nylon 3D Print Material « Fabbaloo">
            <a:extLst>
              <a:ext uri="{FF2B5EF4-FFF2-40B4-BE49-F238E27FC236}">
                <a16:creationId xmlns:a16="http://schemas.microsoft.com/office/drawing/2014/main" id="{234A75D5-368F-DA46-923F-1905953E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658" y="4560721"/>
            <a:ext cx="2210257" cy="20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3D Printing with Nylon - Properties, Applications, and Supported Desktop 3D  Printers">
            <a:extLst>
              <a:ext uri="{FF2B5EF4-FFF2-40B4-BE49-F238E27FC236}">
                <a16:creationId xmlns:a16="http://schemas.microsoft.com/office/drawing/2014/main" id="{5568967A-B206-1441-B062-BB04BF10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03" y="395927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Nylon filament for 3D printing: learning about plastic materials - Felfil">
            <a:extLst>
              <a:ext uri="{FF2B5EF4-FFF2-40B4-BE49-F238E27FC236}">
                <a16:creationId xmlns:a16="http://schemas.microsoft.com/office/drawing/2014/main" id="{04853A32-62B2-914F-B1B4-39695293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17" y="1654836"/>
            <a:ext cx="2756771" cy="16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CA9AB-43B5-6E4E-B011-24620ED2E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3D Printing Materials – Cool Materials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C53E5-7351-D545-83F4-58B1ABDFB3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1025869"/>
          </a:xfrm>
        </p:spPr>
        <p:txBody>
          <a:bodyPr/>
          <a:lstStyle/>
          <a:p>
            <a:r>
              <a:rPr lang="en-US" dirty="0"/>
              <a:t>Here are some other materials used to 3D print that have cool properties for specific applications. </a:t>
            </a:r>
          </a:p>
          <a:p>
            <a:pPr marL="304793" lvl="1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 descr="A blue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1D65035F-15FA-6A4F-985C-C4EB8E9B2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827" y="3139166"/>
            <a:ext cx="2310413" cy="2962972"/>
          </a:xfrm>
          <a:prstGeom prst="rect">
            <a:avLst/>
          </a:prstGeom>
        </p:spPr>
      </p:pic>
      <p:pic>
        <p:nvPicPr>
          <p:cNvPr id="7" name="Picture 6" descr="A picture containing text, wall, indoor&#10;&#10;Description automatically generated">
            <a:extLst>
              <a:ext uri="{FF2B5EF4-FFF2-40B4-BE49-F238E27FC236}">
                <a16:creationId xmlns:a16="http://schemas.microsoft.com/office/drawing/2014/main" id="{769DFDA7-D1FC-AF4B-9638-F54FBFBA3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061" y="3069146"/>
            <a:ext cx="2500803" cy="2942121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5D6C604-C386-A84A-BA55-AD91A2189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96" y="3160017"/>
            <a:ext cx="2310413" cy="276038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86A5540-23BE-134A-A282-45713B798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1919" y="3035314"/>
            <a:ext cx="2391635" cy="29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6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7D211-4B2B-DD4E-A0AF-82294C3B22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Activity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5AC211-CD68-A04A-B19C-593D4FA372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63" y="1654836"/>
            <a:ext cx="6351056" cy="4954750"/>
          </a:xfrm>
        </p:spPr>
        <p:txBody>
          <a:bodyPr/>
          <a:lstStyle/>
          <a:p>
            <a:pPr marL="0" indent="0">
              <a:buNone/>
            </a:pPr>
            <a:endParaRPr lang="en-US" sz="1867" dirty="0">
              <a:solidFill>
                <a:srgbClr val="E56618"/>
              </a:solidFill>
            </a:endParaRPr>
          </a:p>
          <a:p>
            <a:r>
              <a:rPr lang="en-US" sz="2800" dirty="0">
                <a:solidFill>
                  <a:srgbClr val="E56618"/>
                </a:solidFill>
              </a:rPr>
              <a:t>Matching Game!</a:t>
            </a:r>
          </a:p>
          <a:p>
            <a:pPr lvl="1"/>
            <a:r>
              <a:rPr lang="en-US" sz="2267" dirty="0"/>
              <a:t>Let’s match the 3D Printers to each description, along with matching the different kinds of 3D printing materials to its properties. </a:t>
            </a:r>
          </a:p>
        </p:txBody>
      </p:sp>
      <p:pic>
        <p:nvPicPr>
          <p:cNvPr id="5" name="Picture 2" descr="PLA filament for 3D printing: learning about plastic materials - Felfil">
            <a:extLst>
              <a:ext uri="{FF2B5EF4-FFF2-40B4-BE49-F238E27FC236}">
                <a16:creationId xmlns:a16="http://schemas.microsoft.com/office/drawing/2014/main" id="{55BFDD6B-2388-EC4E-94B0-56A2EE208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18" y="4556622"/>
            <a:ext cx="3023253" cy="17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7E67E9-915B-E14F-8F33-C5B361264F2B}"/>
              </a:ext>
            </a:extLst>
          </p:cNvPr>
          <p:cNvSpPr txBox="1"/>
          <p:nvPr/>
        </p:nvSpPr>
        <p:spPr>
          <a:xfrm>
            <a:off x="1755059" y="4972331"/>
            <a:ext cx="3288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Biodegradable Material used in 3D Printing 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700DB74-E69D-7F4B-837A-931D2EAA0DEE}"/>
              </a:ext>
            </a:extLst>
          </p:cNvPr>
          <p:cNvSpPr/>
          <p:nvPr/>
        </p:nvSpPr>
        <p:spPr>
          <a:xfrm>
            <a:off x="5340793" y="4972331"/>
            <a:ext cx="2256503" cy="9881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2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244AD-5CB2-144C-B74F-2B32D64514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We Learned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93BC1-A71B-024F-81E8-48817C7C5F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There are different types of 3D printers and different materials used in 3D Printing. With this knowledge we can now see how 3D Printing is applied to many different applications!</a:t>
            </a:r>
            <a:endParaRPr lang="en-US" sz="2400" dirty="0"/>
          </a:p>
        </p:txBody>
      </p:sp>
      <p:pic>
        <p:nvPicPr>
          <p:cNvPr id="3074" name="Picture 2" descr="School kids. Vector clip art ... | Stock vector | Colourbox">
            <a:extLst>
              <a:ext uri="{FF2B5EF4-FFF2-40B4-BE49-F238E27FC236}">
                <a16:creationId xmlns:a16="http://schemas.microsoft.com/office/drawing/2014/main" id="{5C99CC1B-6019-094A-B28F-ADE3CB00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7" y="3290239"/>
            <a:ext cx="4174660" cy="323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8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Let’s Start with a Video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r>
              <a:rPr lang="en-US" dirty="0"/>
              <a:t>This is a quick video that not only talks about the benefits of 3D printing but talks about the materials and printers that are widely used in industry. </a:t>
            </a:r>
          </a:p>
          <a:p>
            <a:r>
              <a:rPr lang="en-US" dirty="0"/>
              <a:t>Link: </a:t>
            </a:r>
            <a:r>
              <a:rPr lang="en-US" dirty="0">
                <a:hlinkClick r:id="rId3"/>
              </a:rPr>
              <a:t>Intro to 3D Printing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Online Media 1" descr="Intro To 3D printing">
            <a:hlinkClick r:id="" action="ppaction://media"/>
            <a:extLst>
              <a:ext uri="{FF2B5EF4-FFF2-40B4-BE49-F238E27FC236}">
                <a16:creationId xmlns:a16="http://schemas.microsoft.com/office/drawing/2014/main" id="{833A66C6-FE84-4346-8986-D510D3DD3D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0" y="3496403"/>
            <a:ext cx="5257800" cy="29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 of Video – Benefits to 3D Printing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r>
              <a:rPr lang="en-US" dirty="0"/>
              <a:t>Experts say that 3D Printing could lead to a 3</a:t>
            </a:r>
            <a:r>
              <a:rPr lang="en-US" baseline="30000" dirty="0"/>
              <a:t>rd</a:t>
            </a:r>
            <a:r>
              <a:rPr lang="en-US" dirty="0"/>
              <a:t> Industrial Revolution</a:t>
            </a:r>
          </a:p>
          <a:p>
            <a:endParaRPr lang="en-US" dirty="0"/>
          </a:p>
          <a:p>
            <a:r>
              <a:rPr lang="en-US" dirty="0"/>
              <a:t>3D Printing brings manufacturing directly into your own home</a:t>
            </a:r>
          </a:p>
          <a:p>
            <a:pPr lvl="1"/>
            <a:r>
              <a:rPr lang="en-US" dirty="0"/>
              <a:t>Save time and money by making it yourself!</a:t>
            </a:r>
          </a:p>
          <a:p>
            <a:pPr marL="304793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70076-164D-EC43-86A4-0DFA455CDB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3D Printers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6971D-88E4-5947-8247-BD2458B32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11589952" cy="4722836"/>
          </a:xfrm>
        </p:spPr>
        <p:txBody>
          <a:bodyPr/>
          <a:lstStyle/>
          <a:p>
            <a:r>
              <a:rPr lang="en-US" dirty="0"/>
              <a:t>There are 3 Printers that are most used in Industry.</a:t>
            </a:r>
          </a:p>
          <a:p>
            <a:pPr lvl="1"/>
            <a:r>
              <a:rPr lang="en-US" b="1" dirty="0"/>
              <a:t>FDM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SLA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SLS</a:t>
            </a:r>
          </a:p>
          <a:p>
            <a:endParaRPr lang="en-US" dirty="0"/>
          </a:p>
        </p:txBody>
      </p:sp>
      <p:pic>
        <p:nvPicPr>
          <p:cNvPr id="1026" name="Picture 2" descr="Form 2 - SLA 3D printer | Filament2Print">
            <a:extLst>
              <a:ext uri="{FF2B5EF4-FFF2-40B4-BE49-F238E27FC236}">
                <a16:creationId xmlns:a16="http://schemas.microsoft.com/office/drawing/2014/main" id="{5379B664-196D-894A-84AB-AE234997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14" y="3764754"/>
            <a:ext cx="2481356" cy="248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eality CR-10S FDM 3D Printer Upgraded Dual Z Axis Leading Screws and  Resume Printing 300x300x400mm for Hobbyists, Designers and Home Users  (Blue): Amazon.com: Industrial &amp; Scientific">
            <a:extLst>
              <a:ext uri="{FF2B5EF4-FFF2-40B4-BE49-F238E27FC236}">
                <a16:creationId xmlns:a16="http://schemas.microsoft.com/office/drawing/2014/main" id="{62E719FD-4ED8-874C-A858-30C521829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27" y="2623986"/>
            <a:ext cx="2481356" cy="25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PM Elite SLS 3D Printers - 3D Printer Superstore">
            <a:extLst>
              <a:ext uri="{FF2B5EF4-FFF2-40B4-BE49-F238E27FC236}">
                <a16:creationId xmlns:a16="http://schemas.microsoft.com/office/drawing/2014/main" id="{F046DE51-FF3E-C243-9290-60836CDBB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302" y="2816209"/>
            <a:ext cx="3019425" cy="34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1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6FE53-A61C-074A-B6DC-B9B4D0418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FDM – Fused Deposition Modelling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9A668-211E-3746-AD62-B4B2BE6D13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7715468" cy="4737257"/>
          </a:xfrm>
        </p:spPr>
        <p:txBody>
          <a:bodyPr/>
          <a:lstStyle/>
          <a:p>
            <a:pPr lvl="1"/>
            <a:r>
              <a:rPr lang="en-US" sz="2600" b="0" dirty="0"/>
              <a:t>Each layer fuses to one another to create a finished part</a:t>
            </a:r>
          </a:p>
          <a:p>
            <a:pPr lvl="1"/>
            <a:r>
              <a:rPr lang="en-US" sz="2600" b="0" dirty="0"/>
              <a:t>Fairly inexpensive</a:t>
            </a:r>
          </a:p>
          <a:p>
            <a:pPr lvl="1"/>
            <a:r>
              <a:rPr lang="en-US" sz="2600" b="0" dirty="0"/>
              <a:t>Can print using a variety of different materials </a:t>
            </a:r>
          </a:p>
          <a:p>
            <a:pPr lvl="1"/>
            <a:r>
              <a:rPr lang="en-US" sz="2600" b="0" dirty="0"/>
              <a:t>Prints from the bottom up! As each layer is added the base moves down to make room for the next</a:t>
            </a:r>
          </a:p>
          <a:p>
            <a:pPr lvl="1"/>
            <a:r>
              <a:rPr lang="en-US" sz="2600" dirty="0"/>
              <a:t>Starting with building the foundation of the house and finishing with the roof!</a:t>
            </a:r>
          </a:p>
        </p:txBody>
      </p:sp>
      <p:pic>
        <p:nvPicPr>
          <p:cNvPr id="6" name="Picture 4" descr="Creality CR-10S FDM 3D Printer Upgraded Dual Z Axis Leading Screws and  Resume Printing 300x300x400mm for Hobbyists, Designers and Home Users  (Blue): Amazon.com: Industrial &amp; Scientific">
            <a:extLst>
              <a:ext uri="{FF2B5EF4-FFF2-40B4-BE49-F238E27FC236}">
                <a16:creationId xmlns:a16="http://schemas.microsoft.com/office/drawing/2014/main" id="{2E3275D8-38F6-1641-B02A-7C4E0697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558" y="1654836"/>
            <a:ext cx="2824197" cy="28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8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6FE53-A61C-074A-B6DC-B9B4D0418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SLA – Stereolithography Printer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9A668-211E-3746-AD62-B4B2BE6D13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744225"/>
            <a:ext cx="7392739" cy="4737257"/>
          </a:xfrm>
        </p:spPr>
        <p:txBody>
          <a:bodyPr/>
          <a:lstStyle/>
          <a:p>
            <a:pPr lvl="1"/>
            <a:r>
              <a:rPr lang="en-US" sz="2600" b="0" dirty="0"/>
              <a:t>Original or first 3D Printing Method!</a:t>
            </a:r>
          </a:p>
          <a:p>
            <a:pPr lvl="1"/>
            <a:r>
              <a:rPr lang="en-US" sz="2600" dirty="0"/>
              <a:t>Uses a liquid resin as the material and a laser to print the material, which is then cured or solidified using ultraviolet light</a:t>
            </a:r>
          </a:p>
          <a:p>
            <a:pPr lvl="1"/>
            <a:r>
              <a:rPr lang="en-US" sz="2600" dirty="0"/>
              <a:t>Material is expensive</a:t>
            </a:r>
          </a:p>
          <a:p>
            <a:pPr lvl="1"/>
            <a:r>
              <a:rPr lang="en-US" sz="2600" dirty="0"/>
              <a:t>Unlike the FDM Printer this printer prints from the Top Down!</a:t>
            </a:r>
          </a:p>
          <a:p>
            <a:pPr lvl="2"/>
            <a:r>
              <a:rPr lang="en-US" sz="2600" dirty="0"/>
              <a:t>Meaning the print bed is at the top and the laser prints the top of the part first and the print bed moved up as each layer is made</a:t>
            </a:r>
          </a:p>
          <a:p>
            <a:pPr lvl="2"/>
            <a:endParaRPr lang="en-US" b="0" dirty="0"/>
          </a:p>
        </p:txBody>
      </p:sp>
      <p:pic>
        <p:nvPicPr>
          <p:cNvPr id="4098" name="Picture 2" descr="Presenting the Form 1+ SLA 3D Printer">
            <a:extLst>
              <a:ext uri="{FF2B5EF4-FFF2-40B4-BE49-F238E27FC236}">
                <a16:creationId xmlns:a16="http://schemas.microsoft.com/office/drawing/2014/main" id="{CBF4D061-4D9F-D344-8F6B-B633556A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568" y="1598356"/>
            <a:ext cx="4291855" cy="330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6FE53-A61C-074A-B6DC-B9B4D0418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Side Note: Support Material!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9A668-211E-3746-AD62-B4B2BE6D13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528" y="1598356"/>
            <a:ext cx="6021139" cy="4973716"/>
          </a:xfrm>
        </p:spPr>
        <p:txBody>
          <a:bodyPr/>
          <a:lstStyle/>
          <a:p>
            <a:pPr lvl="1"/>
            <a:r>
              <a:rPr lang="en-US" b="0" dirty="0"/>
              <a:t>The part in the example is a sphere. However,</a:t>
            </a:r>
            <a:r>
              <a:rPr lang="en-US" dirty="0"/>
              <a:t> in order to print the sphere, the printer needs to make sure that the part is attached to the print bed, or else it can’t print.</a:t>
            </a:r>
          </a:p>
          <a:p>
            <a:pPr lvl="1"/>
            <a:r>
              <a:rPr lang="en-US" dirty="0"/>
              <a:t>I</a:t>
            </a:r>
            <a:r>
              <a:rPr lang="en-US" b="0" dirty="0"/>
              <a:t>t prints support material to support the structure – all those little attachments.</a:t>
            </a:r>
          </a:p>
          <a:p>
            <a:pPr lvl="1"/>
            <a:r>
              <a:rPr lang="en-US" dirty="0"/>
              <a:t>These can easily be broken off after the part is printed and are there during the process. </a:t>
            </a:r>
            <a:endParaRPr lang="en-US" b="0" dirty="0"/>
          </a:p>
        </p:txBody>
      </p:sp>
      <p:pic>
        <p:nvPicPr>
          <p:cNvPr id="4098" name="Picture 2" descr="Presenting the Form 1+ SLA 3D Printer">
            <a:extLst>
              <a:ext uri="{FF2B5EF4-FFF2-40B4-BE49-F238E27FC236}">
                <a16:creationId xmlns:a16="http://schemas.microsoft.com/office/drawing/2014/main" id="{CBF4D061-4D9F-D344-8F6B-B633556A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63" y="1598356"/>
            <a:ext cx="5577370" cy="43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FD95FE-B981-3247-88D1-B2E5383CC47B}"/>
              </a:ext>
            </a:extLst>
          </p:cNvPr>
          <p:cNvCxnSpPr>
            <a:cxnSpLocks/>
          </p:cNvCxnSpPr>
          <p:nvPr/>
        </p:nvCxnSpPr>
        <p:spPr>
          <a:xfrm flipH="1" flipV="1">
            <a:off x="10797988" y="3192332"/>
            <a:ext cx="1130484" cy="9211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F23C77-ECCA-AD4A-90EE-8E5BED2A634C}"/>
              </a:ext>
            </a:extLst>
          </p:cNvPr>
          <p:cNvCxnSpPr>
            <a:cxnSpLocks/>
          </p:cNvCxnSpPr>
          <p:nvPr/>
        </p:nvCxnSpPr>
        <p:spPr>
          <a:xfrm flipH="1" flipV="1">
            <a:off x="8377518" y="3625326"/>
            <a:ext cx="784411" cy="4558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F859CA-0918-FC4F-B3AF-D43DD0765AF9}"/>
              </a:ext>
            </a:extLst>
          </p:cNvPr>
          <p:cNvCxnSpPr/>
          <p:nvPr/>
        </p:nvCxnSpPr>
        <p:spPr>
          <a:xfrm flipV="1">
            <a:off x="4948518" y="3576918"/>
            <a:ext cx="2259106" cy="10085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1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6FE53-A61C-074A-B6DC-B9B4D0418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SLS – Selective Laser Sintering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9A668-211E-3746-AD62-B4B2BE6D13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528" y="1598356"/>
            <a:ext cx="10991660" cy="4973716"/>
          </a:xfrm>
        </p:spPr>
        <p:txBody>
          <a:bodyPr/>
          <a:lstStyle/>
          <a:p>
            <a:pPr lvl="1"/>
            <a:r>
              <a:rPr lang="en-US" b="0" dirty="0"/>
              <a:t>SLS uses a powder as its material and a laser to cure/or solidify each layer of the print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Powder is laid down for each layer. Then the laser will solidify the shape of each layer to form the part. </a:t>
            </a:r>
          </a:p>
          <a:p>
            <a:pPr lvl="1"/>
            <a:r>
              <a:rPr lang="en-US" dirty="0"/>
              <a:t>Prints from bottom up like the FDM machine. </a:t>
            </a:r>
          </a:p>
          <a:p>
            <a:pPr lvl="1"/>
            <a:r>
              <a:rPr lang="en-US" b="0" dirty="0"/>
              <a:t>Used in man</a:t>
            </a:r>
            <a:r>
              <a:rPr lang="en-US" dirty="0"/>
              <a:t>y different application.</a:t>
            </a:r>
          </a:p>
          <a:p>
            <a:pPr marL="304793" lvl="1" indent="0">
              <a:buNone/>
            </a:pPr>
            <a:endParaRPr lang="en-US" b="0" dirty="0"/>
          </a:p>
        </p:txBody>
      </p:sp>
      <p:pic>
        <p:nvPicPr>
          <p:cNvPr id="6146" name="Picture 2" descr="2021 SLS 3D Printer Buyer's Guide | All3DP Pro">
            <a:extLst>
              <a:ext uri="{FF2B5EF4-FFF2-40B4-BE49-F238E27FC236}">
                <a16:creationId xmlns:a16="http://schemas.microsoft.com/office/drawing/2014/main" id="{CE80FCAE-F692-EC4D-8524-A48C5A4F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41" y="3929285"/>
            <a:ext cx="4731259" cy="266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0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CA9AB-43B5-6E4E-B011-24620ED2E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3D Printing Materials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C53E5-7351-D545-83F4-58B1ABDFB3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0" dirty="0"/>
              <a:t>As stated in the video, there are so many kinds of 3D printing materials. Let’s focus on the main ones.</a:t>
            </a:r>
          </a:p>
          <a:p>
            <a:pPr lvl="1"/>
            <a:r>
              <a:rPr lang="en-US" b="1" dirty="0"/>
              <a:t>PLA</a:t>
            </a:r>
          </a:p>
          <a:p>
            <a:pPr lvl="1"/>
            <a:r>
              <a:rPr lang="en-US" b="1" dirty="0"/>
              <a:t>ABS</a:t>
            </a:r>
          </a:p>
          <a:p>
            <a:pPr lvl="1"/>
            <a:r>
              <a:rPr lang="en-US" b="1" dirty="0"/>
              <a:t>Nylon</a:t>
            </a:r>
          </a:p>
          <a:p>
            <a:pPr marL="304793" lvl="1" indent="0">
              <a:buNone/>
            </a:pPr>
            <a:endParaRPr lang="en-US" dirty="0"/>
          </a:p>
          <a:p>
            <a:pPr marL="304793" lvl="1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7170" name="Picture 2" descr="Amazon.com: 3D Printer PLA Filament 1.75mm, LABISTS Plastic 3D Printing PLA  Filament Bundle 1kg/2.2lb in Total, 0.25KG/Spool 4 Colors (White, Red,  Black, Blue): Office Products">
            <a:extLst>
              <a:ext uri="{FF2B5EF4-FFF2-40B4-BE49-F238E27FC236}">
                <a16:creationId xmlns:a16="http://schemas.microsoft.com/office/drawing/2014/main" id="{80F163B2-1505-DF41-9AAA-4E53047C0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87" y="2931459"/>
            <a:ext cx="3895215" cy="35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3D Printing Filaments Guide | FABtotum">
            <a:extLst>
              <a:ext uri="{FF2B5EF4-FFF2-40B4-BE49-F238E27FC236}">
                <a16:creationId xmlns:a16="http://schemas.microsoft.com/office/drawing/2014/main" id="{9EE54683-B903-0842-BE5A-8C3CBF713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6" b="19630"/>
          <a:stretch/>
        </p:blipFill>
        <p:spPr bwMode="auto">
          <a:xfrm>
            <a:off x="2505214" y="3429000"/>
            <a:ext cx="5026471" cy="27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71449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T PPT template 4" id="{78D9C2E5-FD18-AC4F-A712-8A140E8FE595}" vid="{289A2507-138B-444C-A244-4B0961E48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 PPT template 4</Template>
  <TotalTime>269</TotalTime>
  <Words>721</Words>
  <Application>Microsoft Macintosh PowerPoint</Application>
  <PresentationFormat>Widescreen</PresentationFormat>
  <Paragraphs>107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Levitt</dc:creator>
  <cp:lastModifiedBy>Claire Candelori</cp:lastModifiedBy>
  <cp:revision>29</cp:revision>
  <cp:lastPrinted>2018-04-25T02:50:23Z</cp:lastPrinted>
  <dcterms:created xsi:type="dcterms:W3CDTF">2020-05-07T17:34:33Z</dcterms:created>
  <dcterms:modified xsi:type="dcterms:W3CDTF">2021-03-27T16:32:01Z</dcterms:modified>
</cp:coreProperties>
</file>