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jcSIn9D+rTwJy04Goqu2FtNPgY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https://www.raise3d.com/case/3d-printing-in-automotive/</a:t>
            </a:r>
            <a:endParaRPr/>
          </a:p>
        </p:txBody>
      </p:sp>
      <p:sp>
        <p:nvSpPr>
          <p:cNvPr id="96" name="Google Shape;9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https://www.raise3d.com/case/3d-printing-in-automotive/</a:t>
            </a:r>
            <a:endParaRPr/>
          </a:p>
        </p:txBody>
      </p:sp>
      <p:sp>
        <p:nvSpPr>
          <p:cNvPr id="106" name="Google Shape;10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https://www.raise3d.com/case/monsters-and-makeup-effects-with-rick-baker/</a:t>
            </a:r>
            <a:endParaRPr/>
          </a:p>
        </p:txBody>
      </p:sp>
      <p:sp>
        <p:nvSpPr>
          <p:cNvPr id="125" name="Google Shape;12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https://www.sculpteo.com/blog/2018/07/26/how-3d-printing-revolutionizes-the-world-of-visual-impairment/</a:t>
            </a:r>
            <a:endParaRPr/>
          </a:p>
        </p:txBody>
      </p:sp>
      <p:sp>
        <p:nvSpPr>
          <p:cNvPr id="134" name="Google Shape;13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https://www.3dnatives.com/en/3d-printing-food-a-new-revolution-in-cooking/#!</a:t>
            </a:r>
            <a:endParaRPr/>
          </a:p>
        </p:txBody>
      </p:sp>
      <p:sp>
        <p:nvSpPr>
          <p:cNvPr id="143" name="Google Shape;14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3"/>
          <p:cNvSpPr/>
          <p:nvPr/>
        </p:nvSpPr>
        <p:spPr>
          <a:xfrm>
            <a:off x="0" y="0"/>
            <a:ext cx="12192000" cy="6858000"/>
          </a:xfrm>
          <a:prstGeom prst="rect">
            <a:avLst/>
          </a:prstGeom>
          <a:solidFill>
            <a:srgbClr val="68696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5" name="Google Shape;15;p13"/>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6" name="Google Shape;16;p13"/>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7" name="Google Shape;17;p13"/>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 name="Google Shape;18;p13"/>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 name="Google Shape;19;p13"/>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0" name="Google Shape;20;p13"/>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3"/>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pic>
        <p:nvPicPr>
          <p:cNvPr id="22" name="Google Shape;22;p13"/>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3"/>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3"/>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3"/>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3"/>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cxnSp>
        <p:nvCxnSpPr>
          <p:cNvPr id="28" name="Google Shape;28;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29" name="Google Shape;29;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0" name="Google Shape;30;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4"/>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4"/>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33" name="Shape 33"/>
        <p:cNvGrpSpPr/>
        <p:nvPr/>
      </p:nvGrpSpPr>
      <p:grpSpPr>
        <a:xfrm>
          <a:off x="0" y="0"/>
          <a:ext cx="0" cy="0"/>
          <a:chOff x="0" y="0"/>
          <a:chExt cx="0" cy="0"/>
        </a:xfrm>
      </p:grpSpPr>
      <p:cxnSp>
        <p:nvCxnSpPr>
          <p:cNvPr id="34" name="Google Shape;34;p15"/>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35" name="Google Shape;35;p15"/>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6" name="Google Shape;36;p15"/>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7" name="Google Shape;37;p15"/>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5"/>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5"/>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6"/>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6"/>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6"/>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cxnSp>
        <p:nvCxnSpPr>
          <p:cNvPr id="46" name="Google Shape;46;p17"/>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7" name="Google Shape;47;p17"/>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8" name="Google Shape;48;p17"/>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9" name="Google Shape;49;p17"/>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cxnSp>
        <p:nvCxnSpPr>
          <p:cNvPr id="52" name="Google Shape;52;p18"/>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53" name="Google Shape;53;p18"/>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54" name="Google Shape;54;p18"/>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5" name="Google Shape;55;p18"/>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8"/>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7" name="Google Shape;57;p18"/>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8" name="Shape 58"/>
        <p:cNvGrpSpPr/>
        <p:nvPr/>
      </p:nvGrpSpPr>
      <p:grpSpPr>
        <a:xfrm>
          <a:off x="0" y="0"/>
          <a:ext cx="0" cy="0"/>
          <a:chOff x="0" y="0"/>
          <a:chExt cx="0" cy="0"/>
        </a:xfrm>
      </p:grpSpPr>
      <p:cxnSp>
        <p:nvCxnSpPr>
          <p:cNvPr id="59" name="Google Shape;59;p19"/>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60" name="Google Shape;60;p19"/>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61" name="Google Shape;61;p19"/>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9"/>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63" name="Google Shape;63;p19"/>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64" name="Shape 64"/>
        <p:cNvGrpSpPr/>
        <p:nvPr/>
      </p:nvGrpSpPr>
      <p:grpSpPr>
        <a:xfrm>
          <a:off x="0" y="0"/>
          <a:ext cx="0" cy="0"/>
          <a:chOff x="0" y="0"/>
          <a:chExt cx="0" cy="0"/>
        </a:xfrm>
      </p:grpSpPr>
      <p:sp>
        <p:nvSpPr>
          <p:cNvPr id="65" name="Google Shape;65;p20"/>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cxnSp>
        <p:nvCxnSpPr>
          <p:cNvPr id="66" name="Google Shape;66;p20"/>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67" name="Google Shape;67;p20"/>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68" name="Google Shape;68;p20"/>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20"/>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70" name="Google Shape;70;p20"/>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12"/>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12"/>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11.jpg"/><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600"/>
              <a:buNone/>
            </a:pPr>
            <a:r>
              <a:rPr lang="en-US"/>
              <a:t>Toyota Production Systems Lab</a:t>
            </a:r>
            <a:endParaRPr/>
          </a:p>
        </p:txBody>
      </p:sp>
      <p:sp>
        <p:nvSpPr>
          <p:cNvPr id="76" name="Google Shape;76;p1"/>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600"/>
              <a:buNone/>
            </a:pPr>
            <a:r>
              <a:rPr lang="en-US"/>
              <a:t>Grade 9-12</a:t>
            </a:r>
            <a:endParaRPr/>
          </a:p>
        </p:txBody>
      </p:sp>
      <p:sp>
        <p:nvSpPr>
          <p:cNvPr id="77" name="Google Shape;77;p1"/>
          <p:cNvSpPr txBox="1"/>
          <p:nvPr>
            <p:ph idx="4" type="body"/>
          </p:nvPr>
        </p:nvSpPr>
        <p:spPr>
          <a:xfrm>
            <a:off x="1006053" y="1275718"/>
            <a:ext cx="10615676" cy="307338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3D Printing:</a:t>
            </a:r>
            <a:endParaRPr/>
          </a:p>
          <a:p>
            <a:pPr indent="0" lvl="0" marL="0" rtl="0" algn="l">
              <a:lnSpc>
                <a:spcPct val="90000"/>
              </a:lnSpc>
              <a:spcBef>
                <a:spcPts val="1320"/>
              </a:spcBef>
              <a:spcAft>
                <a:spcPts val="0"/>
              </a:spcAft>
              <a:buClr>
                <a:schemeClr val="lt1"/>
              </a:buClr>
              <a:buSzPts val="6600"/>
              <a:buNone/>
            </a:pPr>
            <a:r>
              <a:rPr lang="en-US" sz="6600"/>
              <a:t>Applications of 3D Printing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Activity </a:t>
            </a:r>
            <a:endParaRPr/>
          </a:p>
        </p:txBody>
      </p:sp>
      <p:sp>
        <p:nvSpPr>
          <p:cNvPr id="154" name="Google Shape;154;p10"/>
          <p:cNvSpPr txBox="1"/>
          <p:nvPr>
            <p:ph idx="3" type="body"/>
          </p:nvPr>
        </p:nvSpPr>
        <p:spPr>
          <a:xfrm>
            <a:off x="329962" y="1654836"/>
            <a:ext cx="11424503" cy="28434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67"/>
              <a:buNone/>
            </a:pPr>
            <a:r>
              <a:t/>
            </a:r>
            <a:endParaRPr sz="1867">
              <a:solidFill>
                <a:srgbClr val="E56618"/>
              </a:solidFill>
            </a:endParaRPr>
          </a:p>
          <a:p>
            <a:pPr indent="-304792" lvl="0" marL="304792" rtl="0" algn="l">
              <a:spcBef>
                <a:spcPts val="560"/>
              </a:spcBef>
              <a:spcAft>
                <a:spcPts val="0"/>
              </a:spcAft>
              <a:buClr>
                <a:srgbClr val="E46102"/>
              </a:buClr>
              <a:buSzPts val="2800"/>
              <a:buFont typeface="Noto Sans Symbols"/>
              <a:buChar char="▪"/>
            </a:pPr>
            <a:r>
              <a:rPr lang="en-US" sz="2800">
                <a:solidFill>
                  <a:srgbClr val="E56618"/>
                </a:solidFill>
              </a:rPr>
              <a:t>Exploring different applications of 3D Printing in various industries</a:t>
            </a:r>
            <a:endParaRPr/>
          </a:p>
          <a:p>
            <a:pPr indent="-304791" lvl="1" marL="609585" rtl="0" algn="l">
              <a:spcBef>
                <a:spcPts val="453"/>
              </a:spcBef>
              <a:spcAft>
                <a:spcPts val="0"/>
              </a:spcAft>
              <a:buSzPts val="2267"/>
              <a:buChar char="•"/>
            </a:pPr>
            <a:r>
              <a:rPr lang="en-US" sz="2267"/>
              <a:t>As we can see there are so many ways in which 3D Printing is changing the world around us. </a:t>
            </a:r>
            <a:endParaRPr/>
          </a:p>
          <a:p>
            <a:pPr indent="-304791" lvl="1" marL="609585" rtl="0" algn="l">
              <a:spcBef>
                <a:spcPts val="453"/>
              </a:spcBef>
              <a:spcAft>
                <a:spcPts val="0"/>
              </a:spcAft>
              <a:buSzPts val="2267"/>
              <a:buChar char="•"/>
            </a:pPr>
            <a:r>
              <a:rPr lang="en-US" sz="2267"/>
              <a:t>Watch these videos of 3D Printing Applications for different industries. Then write down your </a:t>
            </a:r>
            <a:r>
              <a:rPr b="1" lang="en-US" sz="2267"/>
              <a:t>Top 3 Takeaways from each video. </a:t>
            </a:r>
            <a:endParaRPr/>
          </a:p>
        </p:txBody>
      </p:sp>
      <p:pic>
        <p:nvPicPr>
          <p:cNvPr descr="3D Printing in Film, Sculpture, and Special Effects | Alliance Studios" id="155" name="Google Shape;155;p10"/>
          <p:cNvPicPr preferRelativeResize="0"/>
          <p:nvPr/>
        </p:nvPicPr>
        <p:blipFill rotWithShape="1">
          <a:blip r:embed="rId3">
            <a:alphaModFix/>
          </a:blip>
          <a:srcRect b="0" l="0" r="0" t="0"/>
          <a:stretch/>
        </p:blipFill>
        <p:spPr>
          <a:xfrm>
            <a:off x="5863243" y="4871913"/>
            <a:ext cx="2540000" cy="1435100"/>
          </a:xfrm>
          <a:prstGeom prst="rect">
            <a:avLst/>
          </a:prstGeom>
          <a:noFill/>
          <a:ln>
            <a:noFill/>
          </a:ln>
        </p:spPr>
      </p:pic>
      <p:pic>
        <p:nvPicPr>
          <p:cNvPr descr="How 3D printing is helping visually impaired students bridge the accessibility gap" id="156" name="Google Shape;156;p10"/>
          <p:cNvPicPr preferRelativeResize="0"/>
          <p:nvPr/>
        </p:nvPicPr>
        <p:blipFill rotWithShape="1">
          <a:blip r:embed="rId4">
            <a:alphaModFix/>
          </a:blip>
          <a:srcRect b="0" l="0" r="0" t="0"/>
          <a:stretch/>
        </p:blipFill>
        <p:spPr>
          <a:xfrm>
            <a:off x="3067664" y="4926477"/>
            <a:ext cx="2540000" cy="1435100"/>
          </a:xfrm>
          <a:prstGeom prst="rect">
            <a:avLst/>
          </a:prstGeom>
          <a:noFill/>
          <a:ln>
            <a:noFill/>
          </a:ln>
        </p:spPr>
      </p:pic>
      <p:pic>
        <p:nvPicPr>
          <p:cNvPr descr="3D bioprinting human skin" id="157" name="Google Shape;157;p10"/>
          <p:cNvPicPr preferRelativeResize="0"/>
          <p:nvPr/>
        </p:nvPicPr>
        <p:blipFill rotWithShape="1">
          <a:blip r:embed="rId5">
            <a:alphaModFix/>
          </a:blip>
          <a:srcRect b="0" l="0" r="0" t="0"/>
          <a:stretch/>
        </p:blipFill>
        <p:spPr>
          <a:xfrm>
            <a:off x="272085" y="4926477"/>
            <a:ext cx="2540000" cy="1435100"/>
          </a:xfrm>
          <a:prstGeom prst="rect">
            <a:avLst/>
          </a:prstGeom>
          <a:noFill/>
          <a:ln>
            <a:noFill/>
          </a:ln>
        </p:spPr>
      </p:pic>
      <p:pic>
        <p:nvPicPr>
          <p:cNvPr descr="NASA’s Challenge to 3D Print Future Habitats on Mars" id="158" name="Google Shape;158;p10"/>
          <p:cNvPicPr preferRelativeResize="0"/>
          <p:nvPr/>
        </p:nvPicPr>
        <p:blipFill rotWithShape="1">
          <a:blip r:embed="rId6">
            <a:alphaModFix/>
          </a:blip>
          <a:srcRect b="0" l="0" r="0" t="0"/>
          <a:stretch/>
        </p:blipFill>
        <p:spPr>
          <a:xfrm>
            <a:off x="8778567" y="4871913"/>
            <a:ext cx="2540000" cy="143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What We Learned</a:t>
            </a:r>
            <a:endParaRPr/>
          </a:p>
        </p:txBody>
      </p:sp>
      <p:sp>
        <p:nvSpPr>
          <p:cNvPr id="164" name="Google Shape;164;p11"/>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There are many different applications of 3D printing, and it can be applied to every industry! As 3D Printing expands, there will be more and more opportunities to use 3D Printing to help improve out lives!</a:t>
            </a:r>
            <a:endParaRPr sz="2400"/>
          </a:p>
        </p:txBody>
      </p:sp>
      <p:pic>
        <p:nvPicPr>
          <p:cNvPr descr="School kids. Vector clip art ... | Stock vector | Colourbox" id="165" name="Google Shape;165;p11"/>
          <p:cNvPicPr preferRelativeResize="0"/>
          <p:nvPr/>
        </p:nvPicPr>
        <p:blipFill rotWithShape="1">
          <a:blip r:embed="rId3">
            <a:alphaModFix/>
          </a:blip>
          <a:srcRect b="0" l="0" r="0" t="0"/>
          <a:stretch/>
        </p:blipFill>
        <p:spPr>
          <a:xfrm>
            <a:off x="7772400" y="4059047"/>
            <a:ext cx="3009538" cy="23287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Applications of 3D Printing</a:t>
            </a:r>
            <a:endParaRPr/>
          </a:p>
        </p:txBody>
      </p:sp>
      <p:sp>
        <p:nvSpPr>
          <p:cNvPr id="83" name="Google Shape;83;p2"/>
          <p:cNvSpPr txBox="1"/>
          <p:nvPr>
            <p:ph idx="3" type="body"/>
          </p:nvPr>
        </p:nvSpPr>
        <p:spPr>
          <a:xfrm>
            <a:off x="272085" y="1744225"/>
            <a:ext cx="11589952" cy="4722836"/>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2800"/>
              <a:buFont typeface="Noto Sans Symbols"/>
              <a:buChar char="▪"/>
            </a:pPr>
            <a:r>
              <a:rPr lang="en-US" sz="2800"/>
              <a:t>3D Printing has endless capabilities that can be applied to any industry you can think of! </a:t>
            </a:r>
            <a:endParaRPr/>
          </a:p>
          <a:p>
            <a:pPr indent="-304792" lvl="0" marL="304792" rtl="0" algn="l">
              <a:spcBef>
                <a:spcPts val="560"/>
              </a:spcBef>
              <a:spcAft>
                <a:spcPts val="0"/>
              </a:spcAft>
              <a:buClr>
                <a:srgbClr val="E46102"/>
              </a:buClr>
              <a:buSzPts val="2800"/>
              <a:buFont typeface="Noto Sans Symbols"/>
              <a:buChar char="▪"/>
            </a:pPr>
            <a:r>
              <a:rPr b="0" lang="en-US" sz="2800"/>
              <a:t>Here are some examples of the various industries that 3D Printing is utilized.</a:t>
            </a:r>
            <a:endParaRPr/>
          </a:p>
          <a:p>
            <a:pPr indent="-304791" lvl="1" marL="609585" rtl="0" algn="l">
              <a:spcBef>
                <a:spcPts val="360"/>
              </a:spcBef>
              <a:spcAft>
                <a:spcPts val="0"/>
              </a:spcAft>
              <a:buSzPts val="1800"/>
              <a:buChar char="•"/>
            </a:pPr>
            <a:r>
              <a:rPr lang="en-US" sz="1800"/>
              <a:t>Automotive</a:t>
            </a:r>
            <a:endParaRPr/>
          </a:p>
          <a:p>
            <a:pPr indent="-304791" lvl="1" marL="609585" rtl="0" algn="l">
              <a:spcBef>
                <a:spcPts val="360"/>
              </a:spcBef>
              <a:spcAft>
                <a:spcPts val="0"/>
              </a:spcAft>
              <a:buSzPts val="1800"/>
              <a:buChar char="•"/>
            </a:pPr>
            <a:r>
              <a:rPr b="0" lang="en-US" sz="1800"/>
              <a:t>Consumer Goods</a:t>
            </a:r>
            <a:endParaRPr/>
          </a:p>
          <a:p>
            <a:pPr indent="-304791" lvl="1" marL="609585" rtl="0" algn="l">
              <a:spcBef>
                <a:spcPts val="360"/>
              </a:spcBef>
              <a:spcAft>
                <a:spcPts val="0"/>
              </a:spcAft>
              <a:buSzPts val="1800"/>
              <a:buChar char="•"/>
            </a:pPr>
            <a:r>
              <a:rPr lang="en-US" sz="1800"/>
              <a:t>Healthcare/Medical</a:t>
            </a:r>
            <a:endParaRPr/>
          </a:p>
          <a:p>
            <a:pPr indent="-304791" lvl="1" marL="609585" rtl="0" algn="l">
              <a:spcBef>
                <a:spcPts val="360"/>
              </a:spcBef>
              <a:spcAft>
                <a:spcPts val="0"/>
              </a:spcAft>
              <a:buSzPts val="1800"/>
              <a:buChar char="•"/>
            </a:pPr>
            <a:r>
              <a:rPr b="0" lang="en-US" sz="1800"/>
              <a:t>Gaming</a:t>
            </a:r>
            <a:r>
              <a:rPr lang="en-US" sz="1800"/>
              <a:t>/Film </a:t>
            </a:r>
            <a:endParaRPr/>
          </a:p>
          <a:p>
            <a:pPr indent="-304791" lvl="1" marL="609585" rtl="0" algn="l">
              <a:spcBef>
                <a:spcPts val="360"/>
              </a:spcBef>
              <a:spcAft>
                <a:spcPts val="0"/>
              </a:spcAft>
              <a:buSzPts val="1800"/>
              <a:buChar char="•"/>
            </a:pPr>
            <a:r>
              <a:rPr b="0" lang="en-US" sz="1800"/>
              <a:t>Art</a:t>
            </a:r>
            <a:r>
              <a:rPr lang="en-US" sz="1800"/>
              <a:t>/History</a:t>
            </a:r>
            <a:endParaRPr/>
          </a:p>
          <a:p>
            <a:pPr indent="-304791" lvl="1" marL="609585" rtl="0" algn="l">
              <a:spcBef>
                <a:spcPts val="360"/>
              </a:spcBef>
              <a:spcAft>
                <a:spcPts val="0"/>
              </a:spcAft>
              <a:buSzPts val="1800"/>
              <a:buChar char="•"/>
            </a:pPr>
            <a:r>
              <a:rPr b="0" lang="en-US" sz="1800"/>
              <a:t>Manufacturing</a:t>
            </a:r>
            <a:endParaRPr/>
          </a:p>
          <a:p>
            <a:pPr indent="-304791" lvl="1" marL="609585" rtl="0" algn="l">
              <a:spcBef>
                <a:spcPts val="360"/>
              </a:spcBef>
              <a:spcAft>
                <a:spcPts val="0"/>
              </a:spcAft>
              <a:buSzPts val="1800"/>
              <a:buChar char="•"/>
            </a:pPr>
            <a:r>
              <a:rPr lang="en-US" sz="1800"/>
              <a:t>Construction</a:t>
            </a:r>
            <a:endParaRPr/>
          </a:p>
          <a:p>
            <a:pPr indent="-304791" lvl="1" marL="609585" rtl="0" algn="l">
              <a:spcBef>
                <a:spcPts val="360"/>
              </a:spcBef>
              <a:spcAft>
                <a:spcPts val="0"/>
              </a:spcAft>
              <a:buSzPts val="1800"/>
              <a:buChar char="•"/>
            </a:pPr>
            <a:r>
              <a:rPr b="0" lang="en-US" sz="1800"/>
              <a:t>Food</a:t>
            </a:r>
            <a:endParaRPr/>
          </a:p>
          <a:p>
            <a:pPr indent="0" lvl="1" marL="304793" rtl="0" algn="l">
              <a:spcBef>
                <a:spcPts val="360"/>
              </a:spcBef>
              <a:spcAft>
                <a:spcPts val="0"/>
              </a:spcAft>
              <a:buSzPts val="1800"/>
              <a:buNone/>
            </a:pPr>
            <a:r>
              <a:t/>
            </a:r>
            <a:endParaRPr sz="1800"/>
          </a:p>
          <a:p>
            <a:pPr indent="-126992" lvl="0" marL="304792" rtl="0" algn="l">
              <a:spcBef>
                <a:spcPts val="560"/>
              </a:spcBef>
              <a:spcAft>
                <a:spcPts val="0"/>
              </a:spcAft>
              <a:buClr>
                <a:srgbClr val="E46102"/>
              </a:buClr>
              <a:buSzPts val="2800"/>
              <a:buFont typeface="Noto Sans Symbols"/>
              <a:buNone/>
            </a:pPr>
            <a:r>
              <a:t/>
            </a:r>
            <a:endParaRPr sz="2800"/>
          </a:p>
          <a:p>
            <a:pPr indent="-126992" lvl="0" marL="304792" rtl="0" algn="l">
              <a:spcBef>
                <a:spcPts val="560"/>
              </a:spcBef>
              <a:spcAft>
                <a:spcPts val="0"/>
              </a:spcAft>
              <a:buClr>
                <a:srgbClr val="E46102"/>
              </a:buClr>
              <a:buSzPts val="2800"/>
              <a:buFont typeface="Noto Sans Symbols"/>
              <a:buNone/>
            </a:pPr>
            <a:r>
              <a:t/>
            </a:r>
            <a:endParaRPr sz="2800"/>
          </a:p>
          <a:p>
            <a:pPr indent="-101592" lvl="0" marL="304792" rtl="0" algn="l">
              <a:spcBef>
                <a:spcPts val="640"/>
              </a:spcBef>
              <a:spcAft>
                <a:spcPts val="0"/>
              </a:spcAft>
              <a:buClr>
                <a:srgbClr val="E46102"/>
              </a:buClr>
              <a:buSzPts val="3200"/>
              <a:buFont typeface="Noto Sans Symbols"/>
              <a:buNone/>
            </a:pPr>
            <a:r>
              <a:t/>
            </a:r>
            <a:endParaRPr/>
          </a:p>
        </p:txBody>
      </p:sp>
      <p:pic>
        <p:nvPicPr>
          <p:cNvPr descr="55 Useful, Cool Things To 3D Print Ideas &amp; Projects (Mar. 2021)" id="84" name="Google Shape;84;p2"/>
          <p:cNvPicPr preferRelativeResize="0"/>
          <p:nvPr/>
        </p:nvPicPr>
        <p:blipFill rotWithShape="1">
          <a:blip r:embed="rId3">
            <a:alphaModFix/>
          </a:blip>
          <a:srcRect b="0" l="0" r="0" t="0"/>
          <a:stretch/>
        </p:blipFill>
        <p:spPr>
          <a:xfrm>
            <a:off x="3700110" y="3377381"/>
            <a:ext cx="2138082" cy="1202671"/>
          </a:xfrm>
          <a:prstGeom prst="rect">
            <a:avLst/>
          </a:prstGeom>
          <a:noFill/>
          <a:ln>
            <a:noFill/>
          </a:ln>
        </p:spPr>
      </p:pic>
      <p:pic>
        <p:nvPicPr>
          <p:cNvPr descr="How to design custom, 3D printable braces for arm injury - PIPER3DP" id="85" name="Google Shape;85;p2"/>
          <p:cNvPicPr preferRelativeResize="0"/>
          <p:nvPr/>
        </p:nvPicPr>
        <p:blipFill rotWithShape="1">
          <a:blip r:embed="rId4">
            <a:alphaModFix/>
          </a:blip>
          <a:srcRect b="0" l="0" r="0" t="0"/>
          <a:stretch/>
        </p:blipFill>
        <p:spPr>
          <a:xfrm>
            <a:off x="8986948" y="4774531"/>
            <a:ext cx="2501423" cy="1612136"/>
          </a:xfrm>
          <a:prstGeom prst="rect">
            <a:avLst/>
          </a:prstGeom>
          <a:noFill/>
          <a:ln>
            <a:noFill/>
          </a:ln>
        </p:spPr>
      </p:pic>
      <p:pic>
        <p:nvPicPr>
          <p:cNvPr descr="20 Useful Household Items You Can Make With a 3D Printer | Digital Trends" id="86" name="Google Shape;86;p2"/>
          <p:cNvPicPr preferRelativeResize="0"/>
          <p:nvPr/>
        </p:nvPicPr>
        <p:blipFill rotWithShape="1">
          <a:blip r:embed="rId5">
            <a:alphaModFix/>
          </a:blip>
          <a:srcRect b="0" l="0" r="0" t="0"/>
          <a:stretch/>
        </p:blipFill>
        <p:spPr>
          <a:xfrm>
            <a:off x="6353810" y="4141356"/>
            <a:ext cx="1901809" cy="1266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Applications of 3D Printing: Prototyping </a:t>
            </a:r>
            <a:endParaRPr/>
          </a:p>
        </p:txBody>
      </p:sp>
      <p:sp>
        <p:nvSpPr>
          <p:cNvPr id="92" name="Google Shape;92;p3"/>
          <p:cNvSpPr txBox="1"/>
          <p:nvPr>
            <p:ph idx="3" type="body"/>
          </p:nvPr>
        </p:nvSpPr>
        <p:spPr>
          <a:xfrm>
            <a:off x="272085" y="1744225"/>
            <a:ext cx="11589952" cy="4722836"/>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2800"/>
              <a:buFont typeface="Noto Sans Symbols"/>
              <a:buChar char="▪"/>
            </a:pPr>
            <a:r>
              <a:rPr lang="en-US" sz="2800"/>
              <a:t>3D Printing helps bring ideas to life. Therefore, it is widely used during the design, </a:t>
            </a:r>
            <a:r>
              <a:rPr lang="en-US" sz="2800">
                <a:solidFill>
                  <a:srgbClr val="E56618"/>
                </a:solidFill>
              </a:rPr>
              <a:t>development and test stages of the design process.</a:t>
            </a:r>
            <a:endParaRPr/>
          </a:p>
          <a:p>
            <a:pPr indent="-304792" lvl="0" marL="304792" rtl="0" algn="l">
              <a:spcBef>
                <a:spcPts val="560"/>
              </a:spcBef>
              <a:spcAft>
                <a:spcPts val="0"/>
              </a:spcAft>
              <a:buClr>
                <a:srgbClr val="E46102"/>
              </a:buClr>
              <a:buSzPts val="2800"/>
              <a:buFont typeface="Noto Sans Symbols"/>
              <a:buChar char="▪"/>
            </a:pPr>
            <a:r>
              <a:rPr lang="en-US" sz="2800"/>
              <a:t>Prototype </a:t>
            </a:r>
            <a:r>
              <a:rPr b="0" lang="en-US" sz="2800"/>
              <a:t>– physical model of a concept or idea. </a:t>
            </a:r>
            <a:endParaRPr/>
          </a:p>
          <a:p>
            <a:pPr indent="-304792" lvl="0" marL="304792" rtl="0" algn="l">
              <a:spcBef>
                <a:spcPts val="560"/>
              </a:spcBef>
              <a:spcAft>
                <a:spcPts val="0"/>
              </a:spcAft>
              <a:buClr>
                <a:srgbClr val="E46102"/>
              </a:buClr>
              <a:buSzPts val="2800"/>
              <a:buFont typeface="Noto Sans Symbols"/>
              <a:buChar char="▪"/>
            </a:pPr>
            <a:r>
              <a:rPr b="0" lang="en-US" sz="2800"/>
              <a:t>Since 3D Printing </a:t>
            </a:r>
            <a:r>
              <a:rPr b="0" lang="en-US" sz="2800">
                <a:solidFill>
                  <a:srgbClr val="E56618"/>
                </a:solidFill>
              </a:rPr>
              <a:t>is inexpensive and easy to use</a:t>
            </a:r>
            <a:r>
              <a:rPr b="0" lang="en-US" sz="2800"/>
              <a:t>, designers can create a rendering of an idea for a project using software such as </a:t>
            </a:r>
            <a:r>
              <a:rPr b="0" lang="en-US" sz="2800">
                <a:solidFill>
                  <a:srgbClr val="E56618"/>
                </a:solidFill>
              </a:rPr>
              <a:t>SolidWorks or Creo </a:t>
            </a:r>
            <a:r>
              <a:rPr b="0" lang="en-US" sz="2800"/>
              <a:t>and can print their idea to show to the team. </a:t>
            </a:r>
            <a:endParaRPr/>
          </a:p>
          <a:p>
            <a:pPr indent="-304792" lvl="0" marL="304792" rtl="0" algn="l">
              <a:spcBef>
                <a:spcPts val="560"/>
              </a:spcBef>
              <a:spcAft>
                <a:spcPts val="0"/>
              </a:spcAft>
              <a:buClr>
                <a:srgbClr val="E46102"/>
              </a:buClr>
              <a:buSzPts val="2800"/>
              <a:buFont typeface="Noto Sans Symbols"/>
              <a:buChar char="▪"/>
            </a:pPr>
            <a:r>
              <a:rPr b="0" lang="en-US" sz="2800"/>
              <a:t>Then they can make changes and print another prototype again to test their designs before making the final product. </a:t>
            </a:r>
            <a:endParaRPr/>
          </a:p>
          <a:p>
            <a:pPr indent="-126992" lvl="0" marL="304792" rtl="0" algn="l">
              <a:spcBef>
                <a:spcPts val="560"/>
              </a:spcBef>
              <a:spcAft>
                <a:spcPts val="0"/>
              </a:spcAft>
              <a:buClr>
                <a:srgbClr val="E46102"/>
              </a:buClr>
              <a:buSzPts val="2800"/>
              <a:buFont typeface="Noto Sans Symbols"/>
              <a:buNone/>
            </a:pPr>
            <a:r>
              <a:t/>
            </a:r>
            <a:endParaRPr sz="2800"/>
          </a:p>
          <a:p>
            <a:pPr indent="-126992" lvl="0" marL="304792" rtl="0" algn="l">
              <a:spcBef>
                <a:spcPts val="560"/>
              </a:spcBef>
              <a:spcAft>
                <a:spcPts val="0"/>
              </a:spcAft>
              <a:buClr>
                <a:srgbClr val="E46102"/>
              </a:buClr>
              <a:buSzPts val="2800"/>
              <a:buFont typeface="Noto Sans Symbols"/>
              <a:buNone/>
            </a:pPr>
            <a:r>
              <a:t/>
            </a:r>
            <a:endParaRPr sz="2800"/>
          </a:p>
          <a:p>
            <a:pPr indent="-101592" lvl="0" marL="304792" rtl="0" algn="l">
              <a:spcBef>
                <a:spcPts val="640"/>
              </a:spcBef>
              <a:spcAft>
                <a:spcPts val="0"/>
              </a:spcAft>
              <a:buClr>
                <a:srgbClr val="E46102"/>
              </a:buClr>
              <a:buSzPts val="3200"/>
              <a:buFont typeface="Noto Sans Symbol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Manufacturing &amp; Automotive</a:t>
            </a:r>
            <a:endParaRPr/>
          </a:p>
        </p:txBody>
      </p:sp>
      <p:sp>
        <p:nvSpPr>
          <p:cNvPr id="99" name="Google Shape;99;p4"/>
          <p:cNvSpPr txBox="1"/>
          <p:nvPr>
            <p:ph idx="3" type="body"/>
          </p:nvPr>
        </p:nvSpPr>
        <p:spPr>
          <a:xfrm>
            <a:off x="272085" y="1744225"/>
            <a:ext cx="7972263" cy="4722836"/>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3D Printing is used in the automotive industry to make…</a:t>
            </a:r>
            <a:endParaRPr/>
          </a:p>
          <a:p>
            <a:pPr indent="-304791" lvl="1" marL="609585" rtl="0" algn="l">
              <a:spcBef>
                <a:spcPts val="520"/>
              </a:spcBef>
              <a:spcAft>
                <a:spcPts val="0"/>
              </a:spcAft>
              <a:buSzPts val="2600"/>
              <a:buChar char="•"/>
            </a:pPr>
            <a:r>
              <a:rPr lang="en-US"/>
              <a:t>Special Tooling and Fixtures for unique parts</a:t>
            </a:r>
            <a:endParaRPr/>
          </a:p>
          <a:p>
            <a:pPr indent="-304791" lvl="1" marL="609585" rtl="0" algn="l">
              <a:spcBef>
                <a:spcPts val="520"/>
              </a:spcBef>
              <a:spcAft>
                <a:spcPts val="0"/>
              </a:spcAft>
              <a:buSzPts val="2600"/>
              <a:buChar char="•"/>
            </a:pPr>
            <a:r>
              <a:rPr lang="en-US"/>
              <a:t>Make prototypes for parts to test</a:t>
            </a:r>
            <a:endParaRPr/>
          </a:p>
          <a:p>
            <a:pPr indent="-304791" lvl="1" marL="609585" rtl="0" algn="l">
              <a:spcBef>
                <a:spcPts val="520"/>
              </a:spcBef>
              <a:spcAft>
                <a:spcPts val="0"/>
              </a:spcAft>
              <a:buSzPts val="2600"/>
              <a:buChar char="•"/>
            </a:pPr>
            <a:r>
              <a:rPr lang="en-US"/>
              <a:t>Can make customized pieces for specific cars </a:t>
            </a:r>
            <a:endParaRPr/>
          </a:p>
          <a:p>
            <a:pPr indent="-304791" lvl="1" marL="609585" rtl="0" algn="l">
              <a:spcBef>
                <a:spcPts val="520"/>
              </a:spcBef>
              <a:spcAft>
                <a:spcPts val="0"/>
              </a:spcAft>
              <a:buSzPts val="2600"/>
              <a:buChar char="•"/>
            </a:pPr>
            <a:r>
              <a:rPr lang="en-US"/>
              <a:t>Can create parts that have complex geometries </a:t>
            </a:r>
            <a:endParaRPr/>
          </a:p>
          <a:p>
            <a:pPr indent="-304792" lvl="2" marL="914377" rtl="0" algn="l">
              <a:spcBef>
                <a:spcPts val="480"/>
              </a:spcBef>
              <a:spcAft>
                <a:spcPts val="0"/>
              </a:spcAft>
              <a:buSzPts val="2400"/>
              <a:buChar char="▪"/>
            </a:pPr>
            <a:r>
              <a:rPr lang="en-US"/>
              <a:t>Regular manufacturing machines could not produce</a:t>
            </a:r>
            <a:endParaRPr/>
          </a:p>
          <a:p>
            <a:pPr indent="-152392" lvl="2" marL="914377" rtl="0" algn="l">
              <a:spcBef>
                <a:spcPts val="480"/>
              </a:spcBef>
              <a:spcAft>
                <a:spcPts val="0"/>
              </a:spcAft>
              <a:buSzPts val="2400"/>
              <a:buNone/>
            </a:pPr>
            <a:r>
              <a:t/>
            </a:r>
            <a:endParaRPr/>
          </a:p>
          <a:p>
            <a:pPr indent="-152392" lvl="2" marL="914377" rtl="0" algn="l">
              <a:spcBef>
                <a:spcPts val="480"/>
              </a:spcBef>
              <a:spcAft>
                <a:spcPts val="0"/>
              </a:spcAft>
              <a:buSzPts val="2400"/>
              <a:buNone/>
            </a:pPr>
            <a:r>
              <a:t/>
            </a:r>
            <a:endParaRPr/>
          </a:p>
          <a:p>
            <a:pPr indent="-135437" lvl="1" marL="609585" rtl="0" algn="l">
              <a:spcBef>
                <a:spcPts val="533"/>
              </a:spcBef>
              <a:spcAft>
                <a:spcPts val="0"/>
              </a:spcAft>
              <a:buSzPts val="2667"/>
              <a:buNone/>
            </a:pPr>
            <a:r>
              <a:t/>
            </a:r>
            <a:endParaRPr/>
          </a:p>
        </p:txBody>
      </p:sp>
      <p:pic>
        <p:nvPicPr>
          <p:cNvPr id="100" name="Google Shape;100;p4"/>
          <p:cNvPicPr preferRelativeResize="0"/>
          <p:nvPr/>
        </p:nvPicPr>
        <p:blipFill rotWithShape="1">
          <a:blip r:embed="rId3">
            <a:alphaModFix/>
          </a:blip>
          <a:srcRect b="0" l="20684" r="16300" t="0"/>
          <a:stretch/>
        </p:blipFill>
        <p:spPr>
          <a:xfrm>
            <a:off x="9283959" y="768783"/>
            <a:ext cx="2352050" cy="1950884"/>
          </a:xfrm>
          <a:prstGeom prst="rect">
            <a:avLst/>
          </a:prstGeom>
          <a:noFill/>
          <a:ln>
            <a:noFill/>
          </a:ln>
        </p:spPr>
      </p:pic>
      <p:pic>
        <p:nvPicPr>
          <p:cNvPr descr="SLS® and MOVINGLight® 3D printers for the automotive industry | Prodways FR" id="101" name="Google Shape;101;p4"/>
          <p:cNvPicPr preferRelativeResize="0"/>
          <p:nvPr/>
        </p:nvPicPr>
        <p:blipFill rotWithShape="1">
          <a:blip r:embed="rId4">
            <a:alphaModFix/>
          </a:blip>
          <a:srcRect b="0" l="0" r="0" t="0"/>
          <a:stretch/>
        </p:blipFill>
        <p:spPr>
          <a:xfrm>
            <a:off x="8244348" y="2868334"/>
            <a:ext cx="2533377" cy="1688918"/>
          </a:xfrm>
          <a:prstGeom prst="rect">
            <a:avLst/>
          </a:prstGeom>
          <a:noFill/>
          <a:ln>
            <a:noFill/>
          </a:ln>
        </p:spPr>
      </p:pic>
      <p:pic>
        <p:nvPicPr>
          <p:cNvPr descr="Europe will be a forerunner in automotive 3D printing, report says - Metal  Working World Magazine" id="102" name="Google Shape;102;p4"/>
          <p:cNvPicPr preferRelativeResize="0"/>
          <p:nvPr/>
        </p:nvPicPr>
        <p:blipFill rotWithShape="1">
          <a:blip r:embed="rId5">
            <a:alphaModFix/>
          </a:blip>
          <a:srcRect b="0" l="0" r="0" t="0"/>
          <a:stretch/>
        </p:blipFill>
        <p:spPr>
          <a:xfrm>
            <a:off x="8735379" y="4705919"/>
            <a:ext cx="3126658" cy="1849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Healthcare</a:t>
            </a:r>
            <a:endParaRPr/>
          </a:p>
        </p:txBody>
      </p:sp>
      <p:sp>
        <p:nvSpPr>
          <p:cNvPr id="109" name="Google Shape;109;p5"/>
          <p:cNvSpPr txBox="1"/>
          <p:nvPr>
            <p:ph idx="3" type="body"/>
          </p:nvPr>
        </p:nvSpPr>
        <p:spPr>
          <a:xfrm>
            <a:off x="272086" y="1744225"/>
            <a:ext cx="6335192" cy="4722836"/>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3D Printing is used in the healthcare industry to make…</a:t>
            </a:r>
            <a:endParaRPr/>
          </a:p>
          <a:p>
            <a:pPr indent="-304791" lvl="1" marL="609585" rtl="0" algn="l">
              <a:spcBef>
                <a:spcPts val="520"/>
              </a:spcBef>
              <a:spcAft>
                <a:spcPts val="0"/>
              </a:spcAft>
              <a:buSzPts val="2600"/>
              <a:buChar char="•"/>
            </a:pPr>
            <a:r>
              <a:rPr lang="en-US"/>
              <a:t>Customized casts that fit perfectly to each patient</a:t>
            </a:r>
            <a:endParaRPr/>
          </a:p>
          <a:p>
            <a:pPr indent="-304791" lvl="1" marL="609585" rtl="0" algn="l">
              <a:spcBef>
                <a:spcPts val="520"/>
              </a:spcBef>
              <a:spcAft>
                <a:spcPts val="0"/>
              </a:spcAft>
              <a:buSzPts val="2600"/>
              <a:buChar char="•"/>
            </a:pPr>
            <a:r>
              <a:rPr lang="en-US"/>
              <a:t>Research in 3D Printing human tissue!</a:t>
            </a:r>
            <a:endParaRPr/>
          </a:p>
          <a:p>
            <a:pPr indent="-304791" lvl="1" marL="609585" rtl="0" algn="l">
              <a:spcBef>
                <a:spcPts val="520"/>
              </a:spcBef>
              <a:spcAft>
                <a:spcPts val="0"/>
              </a:spcAft>
              <a:buSzPts val="2600"/>
              <a:buChar char="•"/>
            </a:pPr>
            <a:r>
              <a:rPr lang="en-US"/>
              <a:t>Make prototypes for parts to test</a:t>
            </a:r>
            <a:endParaRPr/>
          </a:p>
          <a:p>
            <a:pPr indent="-304791" lvl="1" marL="609585" rtl="0" algn="l">
              <a:spcBef>
                <a:spcPts val="520"/>
              </a:spcBef>
              <a:spcAft>
                <a:spcPts val="0"/>
              </a:spcAft>
              <a:buSzPts val="2600"/>
              <a:buChar char="•"/>
            </a:pPr>
            <a:r>
              <a:rPr lang="en-US"/>
              <a:t>Can 3D Print molds of teeth for Orthodontics</a:t>
            </a:r>
            <a:endParaRPr/>
          </a:p>
          <a:p>
            <a:pPr indent="-152392" lvl="2" marL="914377" rtl="0" algn="l">
              <a:spcBef>
                <a:spcPts val="480"/>
              </a:spcBef>
              <a:spcAft>
                <a:spcPts val="0"/>
              </a:spcAft>
              <a:buSzPts val="2400"/>
              <a:buNone/>
            </a:pPr>
            <a:r>
              <a:t/>
            </a:r>
            <a:endParaRPr/>
          </a:p>
          <a:p>
            <a:pPr indent="-135437" lvl="1" marL="609585" rtl="0" algn="l">
              <a:spcBef>
                <a:spcPts val="533"/>
              </a:spcBef>
              <a:spcAft>
                <a:spcPts val="0"/>
              </a:spcAft>
              <a:buSzPts val="2667"/>
              <a:buNone/>
            </a:pPr>
            <a:r>
              <a:t/>
            </a:r>
            <a:endParaRPr/>
          </a:p>
        </p:txBody>
      </p:sp>
      <p:pic>
        <p:nvPicPr>
          <p:cNvPr descr="These 3D-printed Casts From Latvia Could Be The Future Of Healthcare" id="110" name="Google Shape;110;p5"/>
          <p:cNvPicPr preferRelativeResize="0"/>
          <p:nvPr/>
        </p:nvPicPr>
        <p:blipFill rotWithShape="1">
          <a:blip r:embed="rId3">
            <a:alphaModFix/>
          </a:blip>
          <a:srcRect b="10752" l="32175" r="14921" t="0"/>
          <a:stretch/>
        </p:blipFill>
        <p:spPr>
          <a:xfrm>
            <a:off x="9763433" y="632900"/>
            <a:ext cx="1976284" cy="2222650"/>
          </a:xfrm>
          <a:prstGeom prst="rect">
            <a:avLst/>
          </a:prstGeom>
          <a:noFill/>
          <a:ln>
            <a:noFill/>
          </a:ln>
        </p:spPr>
      </p:pic>
      <p:pic>
        <p:nvPicPr>
          <p:cNvPr descr="The Science Fiction World of 3D Printed Organs | IE" id="111" name="Google Shape;111;p5"/>
          <p:cNvPicPr preferRelativeResize="0"/>
          <p:nvPr/>
        </p:nvPicPr>
        <p:blipFill rotWithShape="1">
          <a:blip r:embed="rId4">
            <a:alphaModFix/>
          </a:blip>
          <a:srcRect b="0" l="0" r="0" t="0"/>
          <a:stretch/>
        </p:blipFill>
        <p:spPr>
          <a:xfrm>
            <a:off x="6501631" y="856813"/>
            <a:ext cx="2996330" cy="1685435"/>
          </a:xfrm>
          <a:prstGeom prst="rect">
            <a:avLst/>
          </a:prstGeom>
          <a:noFill/>
          <a:ln>
            <a:noFill/>
          </a:ln>
        </p:spPr>
      </p:pic>
      <p:pic>
        <p:nvPicPr>
          <p:cNvPr descr="What Can 3D Printing Bring to the Healthcare Industry in 2020? - Docwire  News" id="112" name="Google Shape;112;p5"/>
          <p:cNvPicPr preferRelativeResize="0"/>
          <p:nvPr/>
        </p:nvPicPr>
        <p:blipFill rotWithShape="1">
          <a:blip r:embed="rId5">
            <a:alphaModFix/>
          </a:blip>
          <a:srcRect b="0" l="0" r="0" t="0"/>
          <a:stretch/>
        </p:blipFill>
        <p:spPr>
          <a:xfrm>
            <a:off x="8778509" y="2953535"/>
            <a:ext cx="3141405" cy="2097831"/>
          </a:xfrm>
          <a:prstGeom prst="rect">
            <a:avLst/>
          </a:prstGeom>
          <a:noFill/>
          <a:ln>
            <a:noFill/>
          </a:ln>
        </p:spPr>
      </p:pic>
      <p:pic>
        <p:nvPicPr>
          <p:cNvPr id="113" name="Google Shape;113;p5"/>
          <p:cNvPicPr preferRelativeResize="0"/>
          <p:nvPr/>
        </p:nvPicPr>
        <p:blipFill rotWithShape="1">
          <a:blip r:embed="rId6">
            <a:alphaModFix/>
          </a:blip>
          <a:srcRect b="0" l="0" r="0" t="0"/>
          <a:stretch/>
        </p:blipFill>
        <p:spPr>
          <a:xfrm>
            <a:off x="6501631" y="5303294"/>
            <a:ext cx="2629154" cy="1374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Construction </a:t>
            </a:r>
            <a:endParaRPr/>
          </a:p>
        </p:txBody>
      </p:sp>
      <p:sp>
        <p:nvSpPr>
          <p:cNvPr id="119" name="Google Shape;119;p6"/>
          <p:cNvSpPr txBox="1"/>
          <p:nvPr>
            <p:ph idx="3" type="body"/>
          </p:nvPr>
        </p:nvSpPr>
        <p:spPr>
          <a:xfrm>
            <a:off x="272085" y="1744225"/>
            <a:ext cx="7869025" cy="4730317"/>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3D Printing has been used to create affordable housing by 3D printing houses using cement and other building material. </a:t>
            </a:r>
            <a:endParaRPr/>
          </a:p>
          <a:p>
            <a:pPr indent="-304792" lvl="0" marL="304792" rtl="0" algn="l">
              <a:spcBef>
                <a:spcPts val="640"/>
              </a:spcBef>
              <a:spcAft>
                <a:spcPts val="0"/>
              </a:spcAft>
              <a:buClr>
                <a:srgbClr val="E46102"/>
              </a:buClr>
              <a:buSzPts val="3200"/>
              <a:buFont typeface="Noto Sans Symbols"/>
              <a:buChar char="▪"/>
            </a:pPr>
            <a:r>
              <a:rPr b="0" lang="en-US"/>
              <a:t>Need Industrial Sized 3D Printers</a:t>
            </a:r>
            <a:endParaRPr/>
          </a:p>
          <a:p>
            <a:pPr indent="-304792" lvl="0" marL="304792" rtl="0" algn="l">
              <a:spcBef>
                <a:spcPts val="640"/>
              </a:spcBef>
              <a:spcAft>
                <a:spcPts val="0"/>
              </a:spcAft>
              <a:buClr>
                <a:srgbClr val="E46102"/>
              </a:buClr>
              <a:buSzPts val="3200"/>
              <a:buFont typeface="Noto Sans Symbols"/>
              <a:buChar char="▪"/>
            </a:pPr>
            <a:r>
              <a:rPr b="0" lang="en-US"/>
              <a:t>Much faster than traditional methods</a:t>
            </a:r>
            <a:endParaRPr/>
          </a:p>
          <a:p>
            <a:pPr indent="-304792" lvl="0" marL="304792" rtl="0" algn="l">
              <a:spcBef>
                <a:spcPts val="640"/>
              </a:spcBef>
              <a:spcAft>
                <a:spcPts val="0"/>
              </a:spcAft>
              <a:buClr>
                <a:srgbClr val="E46102"/>
              </a:buClr>
              <a:buSzPts val="3200"/>
              <a:buFont typeface="Noto Sans Symbols"/>
              <a:buChar char="▪"/>
            </a:pPr>
            <a:r>
              <a:rPr b="0" lang="en-US"/>
              <a:t>More cost effective</a:t>
            </a:r>
            <a:endParaRPr/>
          </a:p>
        </p:txBody>
      </p:sp>
      <p:pic>
        <p:nvPicPr>
          <p:cNvPr descr="3D Printing Houses - ASME" id="120" name="Google Shape;120;p6"/>
          <p:cNvPicPr preferRelativeResize="0"/>
          <p:nvPr/>
        </p:nvPicPr>
        <p:blipFill rotWithShape="1">
          <a:blip r:embed="rId3">
            <a:alphaModFix/>
          </a:blip>
          <a:srcRect b="0" l="0" r="0" t="0"/>
          <a:stretch/>
        </p:blipFill>
        <p:spPr>
          <a:xfrm>
            <a:off x="8587979" y="722671"/>
            <a:ext cx="3142723" cy="2459522"/>
          </a:xfrm>
          <a:prstGeom prst="rect">
            <a:avLst/>
          </a:prstGeom>
          <a:noFill/>
          <a:ln>
            <a:noFill/>
          </a:ln>
        </p:spPr>
      </p:pic>
      <p:pic>
        <p:nvPicPr>
          <p:cNvPr descr="This House Can Be 3D-Printed For $4,000" id="121" name="Google Shape;121;p6"/>
          <p:cNvPicPr preferRelativeResize="0"/>
          <p:nvPr/>
        </p:nvPicPr>
        <p:blipFill rotWithShape="1">
          <a:blip r:embed="rId4">
            <a:alphaModFix/>
          </a:blip>
          <a:srcRect b="0" l="0" r="0" t="0"/>
          <a:stretch/>
        </p:blipFill>
        <p:spPr>
          <a:xfrm>
            <a:off x="7435171" y="3786876"/>
            <a:ext cx="4175027" cy="23484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Film, Entertainment &amp; Gaming</a:t>
            </a:r>
            <a:endParaRPr/>
          </a:p>
        </p:txBody>
      </p:sp>
      <p:sp>
        <p:nvSpPr>
          <p:cNvPr id="128" name="Google Shape;128;p7"/>
          <p:cNvSpPr txBox="1"/>
          <p:nvPr>
            <p:ph idx="3" type="body"/>
          </p:nvPr>
        </p:nvSpPr>
        <p:spPr>
          <a:xfrm>
            <a:off x="272085" y="1654836"/>
            <a:ext cx="7411825" cy="4715569"/>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3D Printing is used by many make-up artists in the film industry to create unique props and characters</a:t>
            </a:r>
            <a:endParaRPr/>
          </a:p>
          <a:p>
            <a:pPr indent="-304792" lvl="0" marL="304792" rtl="0" algn="l">
              <a:spcBef>
                <a:spcPts val="640"/>
              </a:spcBef>
              <a:spcAft>
                <a:spcPts val="0"/>
              </a:spcAft>
              <a:buClr>
                <a:srgbClr val="E46102"/>
              </a:buClr>
              <a:buSzPts val="3200"/>
              <a:buFont typeface="Noto Sans Symbols"/>
              <a:buChar char="▪"/>
            </a:pPr>
            <a:r>
              <a:rPr lang="en-US"/>
              <a:t>For Example: </a:t>
            </a:r>
            <a:endParaRPr/>
          </a:p>
          <a:p>
            <a:pPr indent="-304791" lvl="1" marL="609585" rtl="0" algn="l">
              <a:spcBef>
                <a:spcPts val="520"/>
              </a:spcBef>
              <a:spcAft>
                <a:spcPts val="0"/>
              </a:spcAft>
              <a:buSzPts val="2600"/>
              <a:buChar char="•"/>
            </a:pPr>
            <a:r>
              <a:rPr lang="en-US"/>
              <a:t>Rick Baker – make up artist for Star Wars </a:t>
            </a:r>
            <a:endParaRPr/>
          </a:p>
          <a:p>
            <a:pPr indent="-304791" lvl="1" marL="609585" rtl="0" algn="l">
              <a:spcBef>
                <a:spcPts val="520"/>
              </a:spcBef>
              <a:spcAft>
                <a:spcPts val="0"/>
              </a:spcAft>
              <a:buSzPts val="2600"/>
              <a:buChar char="•"/>
            </a:pPr>
            <a:r>
              <a:rPr lang="en-US"/>
              <a:t>Using 3D printing to create monsters and props</a:t>
            </a:r>
            <a:endParaRPr/>
          </a:p>
          <a:p>
            <a:pPr indent="-304791" lvl="1" marL="609585" rtl="0" algn="l">
              <a:spcBef>
                <a:spcPts val="520"/>
              </a:spcBef>
              <a:spcAft>
                <a:spcPts val="0"/>
              </a:spcAft>
              <a:buSzPts val="2600"/>
              <a:buChar char="•"/>
            </a:pPr>
            <a:r>
              <a:rPr lang="en-US"/>
              <a:t>He was able to save so much time by printing specific pieces </a:t>
            </a:r>
            <a:endParaRPr/>
          </a:p>
        </p:txBody>
      </p:sp>
      <p:pic>
        <p:nvPicPr>
          <p:cNvPr descr="Makeup 3D Printer Mink is Present for Pre-order » 3D Printing for Gaming  and More" id="129" name="Google Shape;129;p7"/>
          <p:cNvPicPr preferRelativeResize="0"/>
          <p:nvPr/>
        </p:nvPicPr>
        <p:blipFill rotWithShape="1">
          <a:blip r:embed="rId3">
            <a:alphaModFix/>
          </a:blip>
          <a:srcRect b="0" l="0" r="0" t="0"/>
          <a:stretch/>
        </p:blipFill>
        <p:spPr>
          <a:xfrm>
            <a:off x="8388102" y="958452"/>
            <a:ext cx="3402152" cy="2386584"/>
          </a:xfrm>
          <a:prstGeom prst="rect">
            <a:avLst/>
          </a:prstGeom>
          <a:noFill/>
          <a:ln>
            <a:noFill/>
          </a:ln>
        </p:spPr>
      </p:pic>
      <p:pic>
        <p:nvPicPr>
          <p:cNvPr descr="3D printing in film industry | 3D Print Expo" id="130" name="Google Shape;130;p7"/>
          <p:cNvPicPr preferRelativeResize="0"/>
          <p:nvPr/>
        </p:nvPicPr>
        <p:blipFill rotWithShape="1">
          <a:blip r:embed="rId4">
            <a:alphaModFix/>
          </a:blip>
          <a:srcRect b="0" l="0" r="0" t="0"/>
          <a:stretch/>
        </p:blipFill>
        <p:spPr>
          <a:xfrm>
            <a:off x="7683910" y="3518474"/>
            <a:ext cx="4106344" cy="3142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Art &amp; History</a:t>
            </a:r>
            <a:endParaRPr/>
          </a:p>
        </p:txBody>
      </p:sp>
      <p:sp>
        <p:nvSpPr>
          <p:cNvPr id="137" name="Google Shape;137;p8"/>
          <p:cNvSpPr txBox="1"/>
          <p:nvPr>
            <p:ph idx="3" type="body"/>
          </p:nvPr>
        </p:nvSpPr>
        <p:spPr>
          <a:xfrm>
            <a:off x="272085" y="1654836"/>
            <a:ext cx="7411825" cy="4715569"/>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3200"/>
              <a:buFont typeface="Noto Sans Symbols"/>
              <a:buChar char="▪"/>
            </a:pPr>
            <a:r>
              <a:rPr lang="en-US"/>
              <a:t>3D Printing is being used in museums for artifact restoration.</a:t>
            </a:r>
            <a:endParaRPr/>
          </a:p>
          <a:p>
            <a:pPr indent="-304791" lvl="1" marL="609585" rtl="0" algn="l">
              <a:spcBef>
                <a:spcPts val="520"/>
              </a:spcBef>
              <a:spcAft>
                <a:spcPts val="0"/>
              </a:spcAft>
              <a:buSzPts val="2600"/>
              <a:buChar char="•"/>
            </a:pPr>
            <a:r>
              <a:rPr lang="en-US"/>
              <a:t>Can create custom pieces that fit the original exactly. </a:t>
            </a:r>
            <a:endParaRPr/>
          </a:p>
          <a:p>
            <a:pPr indent="-304791" lvl="1" marL="609585" rtl="0" algn="l">
              <a:spcBef>
                <a:spcPts val="520"/>
              </a:spcBef>
              <a:spcAft>
                <a:spcPts val="0"/>
              </a:spcAft>
              <a:buSzPts val="2600"/>
              <a:buChar char="•"/>
            </a:pPr>
            <a:r>
              <a:rPr lang="en-US"/>
              <a:t>Can pick materials that do not hurt the original piece. </a:t>
            </a:r>
            <a:endParaRPr/>
          </a:p>
          <a:p>
            <a:pPr indent="-304791" lvl="1" marL="609585" rtl="0" algn="l">
              <a:spcBef>
                <a:spcPts val="520"/>
              </a:spcBef>
              <a:spcAft>
                <a:spcPts val="0"/>
              </a:spcAft>
              <a:buSzPts val="2600"/>
              <a:buChar char="•"/>
            </a:pPr>
            <a:r>
              <a:rPr lang="en-US"/>
              <a:t>Can also help visually impaired experience art. </a:t>
            </a:r>
            <a:endParaRPr/>
          </a:p>
        </p:txBody>
      </p:sp>
      <p:pic>
        <p:nvPicPr>
          <p:cNvPr descr="Let's 3D print for museum conservation" id="138" name="Google Shape;138;p8"/>
          <p:cNvPicPr preferRelativeResize="0"/>
          <p:nvPr/>
        </p:nvPicPr>
        <p:blipFill rotWithShape="1">
          <a:blip r:embed="rId3">
            <a:alphaModFix/>
          </a:blip>
          <a:srcRect b="0" l="0" r="0" t="0"/>
          <a:stretch/>
        </p:blipFill>
        <p:spPr>
          <a:xfrm>
            <a:off x="7855392" y="958452"/>
            <a:ext cx="4006645" cy="2403987"/>
          </a:xfrm>
          <a:prstGeom prst="rect">
            <a:avLst/>
          </a:prstGeom>
          <a:noFill/>
          <a:ln>
            <a:noFill/>
          </a:ln>
        </p:spPr>
      </p:pic>
      <p:pic>
        <p:nvPicPr>
          <p:cNvPr descr="Credit:  Hernando Rodriguez/Courtesy of Prado Museum" id="139" name="Google Shape;139;p8"/>
          <p:cNvPicPr preferRelativeResize="0"/>
          <p:nvPr/>
        </p:nvPicPr>
        <p:blipFill rotWithShape="1">
          <a:blip r:embed="rId4">
            <a:alphaModFix/>
          </a:blip>
          <a:srcRect b="0" l="0" r="0" t="0"/>
          <a:stretch/>
        </p:blipFill>
        <p:spPr>
          <a:xfrm>
            <a:off x="7550848" y="3837597"/>
            <a:ext cx="4311189" cy="2422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46102"/>
              </a:buClr>
              <a:buSzPts val="3700"/>
              <a:buNone/>
            </a:pPr>
            <a:r>
              <a:rPr lang="en-US"/>
              <a:t>Food</a:t>
            </a:r>
            <a:endParaRPr/>
          </a:p>
        </p:txBody>
      </p:sp>
      <p:sp>
        <p:nvSpPr>
          <p:cNvPr id="146" name="Google Shape;146;p9"/>
          <p:cNvSpPr txBox="1"/>
          <p:nvPr>
            <p:ph idx="3" type="body"/>
          </p:nvPr>
        </p:nvSpPr>
        <p:spPr>
          <a:xfrm>
            <a:off x="272085" y="1654836"/>
            <a:ext cx="6880883" cy="4715569"/>
          </a:xfrm>
          <a:prstGeom prst="rect">
            <a:avLst/>
          </a:prstGeom>
          <a:noFill/>
          <a:ln>
            <a:noFill/>
          </a:ln>
        </p:spPr>
        <p:txBody>
          <a:bodyPr anchorCtr="0" anchor="t" bIns="45700" lIns="91425" spcFirstLastPara="1" rIns="91425" wrap="square" tIns="45700">
            <a:noAutofit/>
          </a:bodyPr>
          <a:lstStyle/>
          <a:p>
            <a:pPr indent="-304792" lvl="0" marL="304792" rtl="0" algn="l">
              <a:spcBef>
                <a:spcPts val="0"/>
              </a:spcBef>
              <a:spcAft>
                <a:spcPts val="0"/>
              </a:spcAft>
              <a:buClr>
                <a:srgbClr val="E46102"/>
              </a:buClr>
              <a:buSzPts val="2800"/>
              <a:buFont typeface="Noto Sans Symbols"/>
              <a:buChar char="▪"/>
            </a:pPr>
            <a:r>
              <a:rPr lang="en-US" sz="2800"/>
              <a:t>In 2006 NASA started testing 3D printed food for astronauts who had long missions in space</a:t>
            </a:r>
            <a:endParaRPr/>
          </a:p>
          <a:p>
            <a:pPr indent="-304792" lvl="0" marL="304792" rtl="0" algn="l">
              <a:spcBef>
                <a:spcPts val="560"/>
              </a:spcBef>
              <a:spcAft>
                <a:spcPts val="0"/>
              </a:spcAft>
              <a:buClr>
                <a:srgbClr val="E46102"/>
              </a:buClr>
              <a:buSzPts val="2800"/>
              <a:buFont typeface="Noto Sans Symbols"/>
              <a:buChar char="▪"/>
            </a:pPr>
            <a:r>
              <a:rPr b="0" lang="en-US" sz="2800"/>
              <a:t>So many opportunities for 3D Printing Food Such as…</a:t>
            </a:r>
            <a:endParaRPr/>
          </a:p>
          <a:p>
            <a:pPr indent="-304791" lvl="1" marL="609585" rtl="0" algn="l">
              <a:spcBef>
                <a:spcPts val="480"/>
              </a:spcBef>
              <a:spcAft>
                <a:spcPts val="0"/>
              </a:spcAft>
              <a:buSzPts val="2400"/>
              <a:buChar char="•"/>
            </a:pPr>
            <a:r>
              <a:rPr lang="en-US" sz="2400"/>
              <a:t>Discovering different flavors, textures and recipes</a:t>
            </a:r>
            <a:endParaRPr/>
          </a:p>
          <a:p>
            <a:pPr indent="-304791" lvl="1" marL="609585" rtl="0" algn="l">
              <a:spcBef>
                <a:spcPts val="480"/>
              </a:spcBef>
              <a:spcAft>
                <a:spcPts val="0"/>
              </a:spcAft>
              <a:buSzPts val="2400"/>
              <a:buChar char="•"/>
            </a:pPr>
            <a:r>
              <a:rPr b="0" lang="en-US" sz="2400"/>
              <a:t>Reducing Food </a:t>
            </a:r>
            <a:r>
              <a:rPr lang="en-US" sz="2400"/>
              <a:t>Waste</a:t>
            </a:r>
            <a:endParaRPr/>
          </a:p>
          <a:p>
            <a:pPr indent="-304792" lvl="0" marL="304792" rtl="0" algn="l">
              <a:spcBef>
                <a:spcPts val="480"/>
              </a:spcBef>
              <a:spcAft>
                <a:spcPts val="0"/>
              </a:spcAft>
              <a:buClr>
                <a:srgbClr val="E46102"/>
              </a:buClr>
              <a:buSzPts val="2400"/>
              <a:buFont typeface="Noto Sans Symbols"/>
              <a:buChar char="▪"/>
            </a:pPr>
            <a:r>
              <a:rPr b="0" lang="en-US" sz="2400"/>
              <a:t>Already experimenting with pasta, vegetables and chocolate.</a:t>
            </a:r>
            <a:endParaRPr/>
          </a:p>
          <a:p>
            <a:pPr indent="-126992" lvl="0" marL="304792" rtl="0" algn="l">
              <a:spcBef>
                <a:spcPts val="560"/>
              </a:spcBef>
              <a:spcAft>
                <a:spcPts val="0"/>
              </a:spcAft>
              <a:buClr>
                <a:srgbClr val="E46102"/>
              </a:buClr>
              <a:buSzPts val="2800"/>
              <a:buFont typeface="Noto Sans Symbols"/>
              <a:buNone/>
            </a:pPr>
            <a:r>
              <a:t/>
            </a:r>
            <a:endParaRPr sz="2800"/>
          </a:p>
          <a:p>
            <a:pPr indent="-135437" lvl="1" marL="609585" rtl="0" algn="l">
              <a:spcBef>
                <a:spcPts val="533"/>
              </a:spcBef>
              <a:spcAft>
                <a:spcPts val="0"/>
              </a:spcAft>
              <a:buSzPts val="2667"/>
              <a:buNone/>
            </a:pPr>
            <a:r>
              <a:t/>
            </a:r>
            <a:endParaRPr b="0"/>
          </a:p>
          <a:p>
            <a:pPr indent="-101592" lvl="0" marL="304792" rtl="0" algn="l">
              <a:spcBef>
                <a:spcPts val="640"/>
              </a:spcBef>
              <a:spcAft>
                <a:spcPts val="0"/>
              </a:spcAft>
              <a:buClr>
                <a:srgbClr val="E46102"/>
              </a:buClr>
              <a:buSzPts val="3200"/>
              <a:buFont typeface="Noto Sans Symbols"/>
              <a:buNone/>
            </a:pPr>
            <a:r>
              <a:t/>
            </a:r>
            <a:endParaRPr/>
          </a:p>
        </p:txBody>
      </p:sp>
      <p:pic>
        <p:nvPicPr>
          <p:cNvPr descr="A guide to 3D Printed Food - revolution in the kitchen? - 3Dnatives" id="147" name="Google Shape;147;p9"/>
          <p:cNvPicPr preferRelativeResize="0"/>
          <p:nvPr/>
        </p:nvPicPr>
        <p:blipFill rotWithShape="1">
          <a:blip r:embed="rId3">
            <a:alphaModFix/>
          </a:blip>
          <a:srcRect b="0" l="0" r="0" t="0"/>
          <a:stretch/>
        </p:blipFill>
        <p:spPr>
          <a:xfrm>
            <a:off x="7012336" y="1144047"/>
            <a:ext cx="4849701" cy="2852765"/>
          </a:xfrm>
          <a:prstGeom prst="rect">
            <a:avLst/>
          </a:prstGeom>
          <a:noFill/>
          <a:ln>
            <a:noFill/>
          </a:ln>
        </p:spPr>
      </p:pic>
      <p:pic>
        <p:nvPicPr>
          <p:cNvPr id="148" name="Google Shape;148;p9"/>
          <p:cNvPicPr preferRelativeResize="0"/>
          <p:nvPr/>
        </p:nvPicPr>
        <p:blipFill rotWithShape="1">
          <a:blip r:embed="rId4">
            <a:alphaModFix/>
          </a:blip>
          <a:srcRect b="0" l="0" r="0" t="0"/>
          <a:stretch/>
        </p:blipFill>
        <p:spPr>
          <a:xfrm>
            <a:off x="8036889" y="4182407"/>
            <a:ext cx="3324685" cy="18998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