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jtycpFy/q65tkK1I3+19y3tDfh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1"/>
          <p:cNvSpPr/>
          <p:nvPr/>
        </p:nvSpPr>
        <p:spPr>
          <a:xfrm>
            <a:off x="638565" y="323668"/>
            <a:ext cx="839910" cy="1107632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1"/>
          <p:cNvSpPr/>
          <p:nvPr/>
        </p:nvSpPr>
        <p:spPr>
          <a:xfrm>
            <a:off x="-131173" y="3156362"/>
            <a:ext cx="1948476" cy="2569552"/>
          </a:xfrm>
          <a:custGeom>
            <a:rect b="b" l="l" r="r" t="t"/>
            <a:pathLst>
              <a:path extrusionOk="0" h="2569552" w="1948475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1"/>
          <p:cNvSpPr/>
          <p:nvPr/>
        </p:nvSpPr>
        <p:spPr>
          <a:xfrm>
            <a:off x="7322158" y="3924169"/>
            <a:ext cx="465453" cy="613816"/>
          </a:xfrm>
          <a:custGeom>
            <a:rect b="b" l="l" r="r" t="t"/>
            <a:pathLst>
              <a:path extrusionOk="0" h="613815" w="465452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1"/>
          <p:cNvSpPr/>
          <p:nvPr/>
        </p:nvSpPr>
        <p:spPr>
          <a:xfrm>
            <a:off x="10872628" y="4558147"/>
            <a:ext cx="839910" cy="1107632"/>
          </a:xfrm>
          <a:custGeom>
            <a:rect b="b" l="l" r="r" t="t"/>
            <a:pathLst>
              <a:path extrusionOk="0" h="1107631" w="839910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9722396" y="411978"/>
            <a:ext cx="2479273" cy="3269541"/>
          </a:xfrm>
          <a:custGeom>
            <a:rect b="b" l="l" r="r" t="t"/>
            <a:pathLst>
              <a:path extrusionOk="0" h="3269540" w="2479272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" name="Google Shape;20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155829" y="124631"/>
            <a:ext cx="694943" cy="21725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1"/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49894" y="107199"/>
            <a:ext cx="656737" cy="328369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2" type="body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11"/>
          <p:cNvSpPr txBox="1"/>
          <p:nvPr>
            <p:ph idx="3" type="body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4" type="body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oogle Shape;28;p12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12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12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747"/>
              </a:spcBef>
              <a:spcAft>
                <a:spcPts val="0"/>
              </a:spcAft>
              <a:buClr>
                <a:srgbClr val="E46102"/>
              </a:buClr>
              <a:buSzPts val="3733"/>
              <a:buFont typeface="Arial"/>
              <a:buNone/>
              <a:defRPr b="1" i="0" sz="3733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12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7954" lvl="1" marL="914400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4045" lvl="3" marL="1828800" marR="0" rtl="0" algn="l">
              <a:spcBef>
                <a:spcPts val="427"/>
              </a:spcBef>
              <a:spcAft>
                <a:spcPts val="0"/>
              </a:spcAft>
              <a:buClr>
                <a:srgbClr val="D95E00"/>
              </a:buClr>
              <a:buSzPts val="2133"/>
              <a:buFont typeface="NTR"/>
              <a:buChar char="&gt;"/>
              <a:defRPr b="0" i="0" sz="2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7154" lvl="4" marL="2286000" marR="0" rtl="0" algn="l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oto Sans Symbols"/>
              <a:buChar char="▪"/>
              <a:defRPr b="0" i="0" sz="18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TR"/>
              <a:buChar char="&gt;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3245" lvl="6" marL="3200400" marR="0" rtl="0" algn="l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Char char="▪"/>
              <a:defRPr b="0" i="0" sz="1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rgbClr val="D95E00"/>
              </a:buClr>
              <a:buSzPts val="1200"/>
              <a:buFont typeface="NTR"/>
              <a:buChar char="&gt;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verview">
  <p:cSld name="Overview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13"/>
          <p:cNvCxnSpPr/>
          <p:nvPr/>
        </p:nvCxnSpPr>
        <p:spPr>
          <a:xfrm>
            <a:off x="272085" y="512494"/>
            <a:ext cx="2674747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5" name="Google Shape;35;p13"/>
          <p:cNvCxnSpPr/>
          <p:nvPr/>
        </p:nvCxnSpPr>
        <p:spPr>
          <a:xfrm>
            <a:off x="3376635" y="512494"/>
            <a:ext cx="8485403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13"/>
          <p:cNvSpPr txBox="1"/>
          <p:nvPr>
            <p:ph idx="1" type="body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53"/>
              </a:spcBef>
              <a:spcAft>
                <a:spcPts val="0"/>
              </a:spcAft>
              <a:buClr>
                <a:srgbClr val="E46102"/>
              </a:buClr>
              <a:buSzPts val="4267"/>
              <a:buFont typeface="Arial"/>
              <a:buNone/>
              <a:defRPr b="1" i="0" sz="4267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3"/>
          <p:cNvSpPr txBox="1"/>
          <p:nvPr>
            <p:ph idx="2" type="body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3"/>
          <p:cNvSpPr txBox="1"/>
          <p:nvPr>
            <p:ph idx="3" type="body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7954" lvl="0" marL="457200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Noto Sans Symbols"/>
              <a:buChar char="▪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4045" lvl="2" marL="1371600" marR="0" rtl="0" algn="l">
              <a:spcBef>
                <a:spcPts val="427"/>
              </a:spcBef>
              <a:spcAft>
                <a:spcPts val="0"/>
              </a:spcAft>
              <a:buClr>
                <a:srgbClr val="E46102"/>
              </a:buClr>
              <a:buSzPts val="2133"/>
              <a:buFont typeface="Noto Sans Symbols"/>
              <a:buChar char="▪"/>
              <a:defRPr b="0" i="0" sz="2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7154" lvl="3" marL="1828800" marR="0" rtl="0" algn="l">
              <a:spcBef>
                <a:spcPts val="373"/>
              </a:spcBef>
              <a:spcAft>
                <a:spcPts val="0"/>
              </a:spcAft>
              <a:buClr>
                <a:srgbClr val="D95E00"/>
              </a:buClr>
              <a:buSzPts val="1867"/>
              <a:buFont typeface="NTR"/>
              <a:buChar char="&gt;"/>
              <a:defRPr b="0" i="0" sz="18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D95E00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93"/>
              </a:spcBef>
              <a:spcAft>
                <a:spcPts val="0"/>
              </a:spcAft>
              <a:buClr>
                <a:srgbClr val="D95E00"/>
              </a:buClr>
              <a:buSzPts val="1467"/>
              <a:buFont typeface="NTR"/>
              <a:buNone/>
              <a:defRPr b="0" i="0" sz="14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67"/>
              </a:spcBef>
              <a:spcAft>
                <a:spcPts val="0"/>
              </a:spcAft>
              <a:buClr>
                <a:srgbClr val="D95E00"/>
              </a:buClr>
              <a:buSzPts val="1333"/>
              <a:buFont typeface="Noto Sans Symbols"/>
              <a:buNone/>
              <a:defRPr b="0" i="0" sz="1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3"/>
          <p:cNvSpPr txBox="1"/>
          <p:nvPr>
            <p:ph idx="4" type="body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-Page Content">
  <p:cSld name="Full-Page Conten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Google Shape;41;p14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2" name="Google Shape;42;p14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3" name="Google Shape;43;p14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14"/>
          <p:cNvSpPr txBox="1"/>
          <p:nvPr>
            <p:ph idx="2" type="body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Google Shape;46;p15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7" name="Google Shape;47;p15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5"/>
          <p:cNvSpPr txBox="1"/>
          <p:nvPr>
            <p:ph idx="2" type="body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5"/>
          <p:cNvSpPr txBox="1"/>
          <p:nvPr>
            <p:ph idx="3" type="body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6"/>
          <p:cNvCxnSpPr/>
          <p:nvPr/>
        </p:nvCxnSpPr>
        <p:spPr>
          <a:xfrm>
            <a:off x="272085" y="513092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" name="Google Shape;53;p16"/>
          <p:cNvCxnSpPr/>
          <p:nvPr/>
        </p:nvCxnSpPr>
        <p:spPr>
          <a:xfrm>
            <a:off x="3376635" y="513092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" name="Google Shape;54;p16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6"/>
          <p:cNvSpPr txBox="1"/>
          <p:nvPr>
            <p:ph idx="2" type="body"/>
          </p:nvPr>
        </p:nvSpPr>
        <p:spPr>
          <a:xfrm>
            <a:off x="264584" y="862676"/>
            <a:ext cx="3471333" cy="795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53"/>
              </a:spcBef>
              <a:spcAft>
                <a:spcPts val="0"/>
              </a:spcAft>
              <a:buClr>
                <a:srgbClr val="E46102"/>
              </a:buClr>
              <a:buSzPts val="4267"/>
              <a:buFont typeface="Arial"/>
              <a:buNone/>
              <a:defRPr b="1" i="0" sz="4267" u="none" cap="none" strike="noStrike">
                <a:solidFill>
                  <a:srgbClr val="E4610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16"/>
          <p:cNvSpPr txBox="1"/>
          <p:nvPr>
            <p:ph idx="3" type="body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16"/>
          <p:cNvSpPr txBox="1"/>
          <p:nvPr>
            <p:ph idx="4" type="body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1" sz="42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" showMasterSp="0">
  <p:cSld name="Transiti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Google Shape;59;p17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cap="flat" cmpd="sng" w="254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" name="Google Shape;60;p17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cap="flat" cmpd="sng" w="12700">
            <a:solidFill>
              <a:srgbClr val="E4610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" name="Google Shape;61;p17"/>
          <p:cNvSpPr txBox="1"/>
          <p:nvPr>
            <p:ph idx="1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7"/>
          <p:cNvSpPr txBox="1"/>
          <p:nvPr>
            <p:ph idx="2" type="body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5333"/>
              <a:buFont typeface="Arial"/>
              <a:buNone/>
              <a:defRPr b="1" i="0" sz="53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63" name="Google Shape;63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or End Slide">
  <p:cSld name="Section Header or End Slid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" name="Google Shape;66;p18"/>
          <p:cNvCxnSpPr/>
          <p:nvPr/>
        </p:nvCxnSpPr>
        <p:spPr>
          <a:xfrm>
            <a:off x="272085" y="513091"/>
            <a:ext cx="2674747" cy="0"/>
          </a:xfrm>
          <a:prstGeom prst="straightConnector1">
            <a:avLst/>
          </a:pr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7" name="Google Shape;67;p18"/>
          <p:cNvCxnSpPr/>
          <p:nvPr/>
        </p:nvCxnSpPr>
        <p:spPr>
          <a:xfrm>
            <a:off x="3376635" y="513091"/>
            <a:ext cx="8485403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144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8"/>
          <p:cNvSpPr txBox="1"/>
          <p:nvPr>
            <p:ph idx="2" type="body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53"/>
              </a:spcBef>
              <a:spcAft>
                <a:spcPts val="0"/>
              </a:spcAft>
              <a:buClr>
                <a:srgbClr val="FF0000"/>
              </a:buClr>
              <a:buSzPts val="4267"/>
              <a:buFont typeface="Arial"/>
              <a:buNone/>
              <a:defRPr b="0" i="1" sz="4267" u="none" cap="none" strike="noStrike">
                <a:solidFill>
                  <a:srgbClr val="FF0000"/>
                </a:solidFill>
                <a:latin typeface="MS Gothic"/>
                <a:ea typeface="MS Gothic"/>
                <a:cs typeface="MS Gothic"/>
                <a:sym typeface="MS Gothic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70" name="Google Shape;70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8.xml"/><Relationship Id="rId9" Type="http://schemas.openxmlformats.org/officeDocument/2006/relationships/slideLayout" Target="../slideLayouts/slideLayout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24375" y="151925"/>
            <a:ext cx="624309" cy="31215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0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|  </a:t>
            </a:r>
            <a:fld id="{00000000-1234-1234-1234-123412341234}" type="slidenum">
              <a:rPr b="0" i="0" lang="en-US" sz="113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1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189973" y="306146"/>
            <a:ext cx="2218339" cy="13228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CpiPMmdNqjE" TargetMode="External"/><Relationship Id="rId4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GFBQfxOINM4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3dprinteruniverse.com/blogs/world-of-3d-printing/anatomy-of-a-3d-printer" TargetMode="External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"/>
          <p:cNvSpPr txBox="1"/>
          <p:nvPr>
            <p:ph idx="1" type="body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US"/>
              <a:t>Toyota Production Systems Lab</a:t>
            </a:r>
            <a:endParaRPr/>
          </a:p>
        </p:txBody>
      </p:sp>
      <p:sp>
        <p:nvSpPr>
          <p:cNvPr id="76" name="Google Shape;76;p1"/>
          <p:cNvSpPr txBox="1"/>
          <p:nvPr>
            <p:ph idx="2" type="body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US"/>
              <a:t>Grade 9-12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t/>
            </a:r>
            <a:endParaRPr/>
          </a:p>
        </p:txBody>
      </p:sp>
      <p:sp>
        <p:nvSpPr>
          <p:cNvPr id="77" name="Google Shape;77;p1"/>
          <p:cNvSpPr txBox="1"/>
          <p:nvPr>
            <p:ph idx="4" type="body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</a:pPr>
            <a:r>
              <a:rPr lang="en-US"/>
              <a:t>3D Printing Introduction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3D Printing</a:t>
            </a:r>
            <a:endParaRPr/>
          </a:p>
        </p:txBody>
      </p:sp>
      <p:sp>
        <p:nvSpPr>
          <p:cNvPr id="83" name="Google Shape;83;p2"/>
          <p:cNvSpPr txBox="1"/>
          <p:nvPr>
            <p:ph idx="3" type="body"/>
          </p:nvPr>
        </p:nvSpPr>
        <p:spPr>
          <a:xfrm>
            <a:off x="272085" y="1744225"/>
            <a:ext cx="10539350" cy="4722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>
                <a:solidFill>
                  <a:srgbClr val="E56618"/>
                </a:solidFill>
              </a:rPr>
              <a:t>3D Printing </a:t>
            </a:r>
            <a:r>
              <a:rPr b="0" lang="en-US"/>
              <a:t>is about utilizing a printer that builds a part or an object from the ground up, one layer at a time. 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b="0" lang="en-US"/>
              <a:t>Also called </a:t>
            </a:r>
            <a:r>
              <a:rPr lang="en-US"/>
              <a:t>Additive Manufacturing </a:t>
            </a:r>
            <a:r>
              <a:rPr b="0" lang="en-US"/>
              <a:t>because it builds and creates parts by </a:t>
            </a:r>
            <a:r>
              <a:rPr b="0" lang="en-US">
                <a:solidFill>
                  <a:srgbClr val="E56618"/>
                </a:solidFill>
              </a:rPr>
              <a:t>adding</a:t>
            </a:r>
            <a:r>
              <a:rPr b="0" lang="en-US"/>
              <a:t> one layer of material on top of another. </a:t>
            </a:r>
            <a:endParaRPr/>
          </a:p>
          <a:p>
            <a:pPr indent="-3047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b="0" lang="en-US"/>
              <a:t>Video: </a:t>
            </a:r>
            <a:r>
              <a:rPr b="0" lang="en-US" u="sng">
                <a:solidFill>
                  <a:schemeClr val="hlink"/>
                </a:solidFill>
                <a:hlinkClick r:id="rId3"/>
              </a:rPr>
              <a:t>Introduction to 3D Printing</a:t>
            </a:r>
            <a:endParaRPr b="0"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01592" lvl="0" marL="304792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  <p:pic>
        <p:nvPicPr>
          <p:cNvPr descr="Intro To 3D printing" id="84" name="Google Shape;8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86599" y="3979007"/>
            <a:ext cx="4152153" cy="2345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3D Printing Process</a:t>
            </a:r>
            <a:endParaRPr/>
          </a:p>
        </p:txBody>
      </p:sp>
      <p:pic>
        <p:nvPicPr>
          <p:cNvPr descr="Getting Started with 3D Printing - STEMpedia" id="90" name="Google Shape;9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3871" y="958452"/>
            <a:ext cx="4734298" cy="567485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3"/>
          <p:cNvSpPr txBox="1"/>
          <p:nvPr/>
        </p:nvSpPr>
        <p:spPr>
          <a:xfrm>
            <a:off x="272085" y="1744225"/>
            <a:ext cx="6491786" cy="4722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marR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process to 3D Print an object are shown to the right. </a:t>
            </a:r>
            <a:endParaRPr/>
          </a:p>
          <a:p>
            <a:pPr indent="-304792" lvl="0" marL="304792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Always start with a design using software such as </a:t>
            </a:r>
            <a:r>
              <a:rPr b="0" lang="en-US" sz="2400">
                <a:solidFill>
                  <a:srgbClr val="EF6F2A"/>
                </a:solidFill>
                <a:latin typeface="Arial"/>
                <a:ea typeface="Arial"/>
                <a:cs typeface="Arial"/>
                <a:sym typeface="Arial"/>
              </a:rPr>
              <a:t>SolidWorks, Creo, AutoCAD or OnShape</a:t>
            </a:r>
            <a:endParaRPr b="0" sz="2400">
              <a:solidFill>
                <a:srgbClr val="EF6F2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792" lvl="0" marL="304792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final design is saved as </a:t>
            </a: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.STL file </a:t>
            </a: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sent to the printer.</a:t>
            </a:r>
            <a:endParaRPr/>
          </a:p>
          <a:p>
            <a:pPr indent="-304792" lvl="0" marL="304792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printer has software connected to it which creates the </a:t>
            </a:r>
            <a:r>
              <a:rPr b="0" lang="en-US" sz="2400">
                <a:solidFill>
                  <a:srgbClr val="EF6F2A"/>
                </a:solidFill>
                <a:latin typeface="Arial"/>
                <a:ea typeface="Arial"/>
                <a:cs typeface="Arial"/>
                <a:sym typeface="Arial"/>
              </a:rPr>
              <a:t>G-Code</a:t>
            </a: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Code that tells the printer how to print the object.  The process of making the G-code is called S</a:t>
            </a: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licing</a:t>
            </a: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think separating layers.</a:t>
            </a:r>
            <a:endParaRPr/>
          </a:p>
          <a:p>
            <a:pPr indent="-101592" lvl="0" marL="304792" marR="0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592" lvl="0" marL="304792" marR="0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3D Printing Process</a:t>
            </a:r>
            <a:endParaRPr/>
          </a:p>
        </p:txBody>
      </p:sp>
      <p:pic>
        <p:nvPicPr>
          <p:cNvPr descr="Getting Started with 3D Printing - STEMpedia" id="97" name="Google Shape;9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3871" y="958452"/>
            <a:ext cx="4734298" cy="567485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4"/>
          <p:cNvSpPr txBox="1"/>
          <p:nvPr/>
        </p:nvSpPr>
        <p:spPr>
          <a:xfrm>
            <a:off x="272085" y="1744225"/>
            <a:ext cx="6491786" cy="4722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marR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the printer needs to be set up, material or </a:t>
            </a:r>
            <a:r>
              <a:rPr b="0" lang="en-US" sz="2400">
                <a:solidFill>
                  <a:srgbClr val="EF6F2A"/>
                </a:solidFill>
                <a:latin typeface="Arial"/>
                <a:ea typeface="Arial"/>
                <a:cs typeface="Arial"/>
                <a:sym typeface="Arial"/>
              </a:rPr>
              <a:t>filament</a:t>
            </a: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 chosen and then added to the printer, as well as, setting up the proper </a:t>
            </a:r>
            <a:r>
              <a:rPr b="0" lang="en-US" sz="2400">
                <a:solidFill>
                  <a:srgbClr val="EF6F2A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the nozzle and print bed.</a:t>
            </a:r>
            <a:endParaRPr/>
          </a:p>
          <a:p>
            <a:pPr indent="-304792" lvl="0" marL="304792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Once the printer is set, the </a:t>
            </a:r>
            <a:r>
              <a:rPr b="0" lang="en-US" sz="2400">
                <a:solidFill>
                  <a:srgbClr val="EF6F2A"/>
                </a:solidFill>
                <a:latin typeface="Arial"/>
                <a:ea typeface="Arial"/>
                <a:cs typeface="Arial"/>
                <a:sym typeface="Arial"/>
              </a:rPr>
              <a:t>file is uploaded </a:t>
            </a: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the printer and selected to print. </a:t>
            </a:r>
            <a:endParaRPr/>
          </a:p>
          <a:p>
            <a:pPr indent="-304792" lvl="0" marL="304792" marR="0" rtl="0" algn="l">
              <a:spcBef>
                <a:spcPts val="480"/>
              </a:spcBef>
              <a:spcAft>
                <a:spcPts val="0"/>
              </a:spcAft>
              <a:buClr>
                <a:srgbClr val="E46102"/>
              </a:buClr>
              <a:buSzPts val="2400"/>
              <a:buFont typeface="Noto Sans Symbols"/>
              <a:buChar char="▪"/>
            </a:pPr>
            <a:r>
              <a:rPr b="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the object has printed there are post processing operations such as</a:t>
            </a:r>
            <a:endParaRPr/>
          </a:p>
          <a:p>
            <a:pPr indent="-304791" lvl="1" marL="609585" marR="0" rtl="0" algn="l"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Removing support material</a:t>
            </a:r>
            <a:endParaRPr/>
          </a:p>
          <a:p>
            <a:pPr indent="-304791" lvl="1" marL="609585" marR="0" rtl="0" algn="l"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Sanding rough edges </a:t>
            </a:r>
            <a:endParaRPr/>
          </a:p>
          <a:p>
            <a:pPr indent="-304791" lvl="1" marL="609585" marR="0" rtl="0" algn="l">
              <a:spcBef>
                <a:spcPts val="400"/>
              </a:spcBef>
              <a:spcAft>
                <a:spcPts val="0"/>
              </a:spcAft>
              <a:buClr>
                <a:srgbClr val="E4610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Painting</a:t>
            </a:r>
            <a:endParaRPr/>
          </a:p>
          <a:p>
            <a:pPr indent="-101592" lvl="0" marL="304792" marR="0" rtl="0" algn="l">
              <a:spcBef>
                <a:spcPts val="64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Video: 3D Printer Parts &amp; How it Works</a:t>
            </a:r>
            <a:endParaRPr/>
          </a:p>
        </p:txBody>
      </p:sp>
      <p:sp>
        <p:nvSpPr>
          <p:cNvPr id="104" name="Google Shape;104;p5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Video: 3D Printer Parts &amp; How it Works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This is a great video detailing the important parts of a 3D printer, as well as, explaining how the printer works.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This video focuses on the most general type of printer, the cartesian printer. </a:t>
            </a:r>
            <a:endParaRPr/>
          </a:p>
          <a:p>
            <a:pPr indent="-306909" lvl="3" marL="1221287" rtl="0" algn="l">
              <a:spcBef>
                <a:spcPts val="420"/>
              </a:spcBef>
              <a:spcAft>
                <a:spcPts val="0"/>
              </a:spcAft>
              <a:buSzPts val="2100"/>
              <a:buChar char="&gt;"/>
            </a:pPr>
            <a:r>
              <a:rPr lang="en-US"/>
              <a:t>Called “cartesian” because the print bed moves in X and Y direction and the carriage moves up and down in the z direction. </a:t>
            </a:r>
            <a:endParaRPr/>
          </a:p>
          <a:p>
            <a:pPr indent="-304791" lvl="1" marL="609585" rtl="0" algn="l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Link to Video: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The Parts of a 3D Printer you Need to know!</a:t>
            </a:r>
            <a:endParaRPr/>
          </a:p>
          <a:p>
            <a:pPr indent="0" lvl="1" marL="304793" rtl="0" algn="l">
              <a:spcBef>
                <a:spcPts val="533"/>
              </a:spcBef>
              <a:spcAft>
                <a:spcPts val="0"/>
              </a:spcAft>
              <a:buSzPts val="266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"/>
          <p:cNvSpPr txBox="1"/>
          <p:nvPr>
            <p:ph idx="2" type="body"/>
          </p:nvPr>
        </p:nvSpPr>
        <p:spPr>
          <a:xfrm>
            <a:off x="301024" y="786503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Parts of a 3D Printer</a:t>
            </a:r>
            <a:endParaRPr/>
          </a:p>
        </p:txBody>
      </p:sp>
      <p:pic>
        <p:nvPicPr>
          <p:cNvPr descr="Anatomy of 3D Printer" id="110" name="Google Shape;11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54588" y="1040565"/>
            <a:ext cx="5404104" cy="5404104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6"/>
          <p:cNvSpPr txBox="1"/>
          <p:nvPr/>
        </p:nvSpPr>
        <p:spPr>
          <a:xfrm>
            <a:off x="272085" y="1744225"/>
            <a:ext cx="6182503" cy="4327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1" lvl="1" marL="609585" marR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</a:pPr>
            <a:r>
              <a:rPr b="0" i="0" lang="en-US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From the video we learned that the general type of 3D printers are called “</a:t>
            </a:r>
            <a:r>
              <a:rPr b="0" i="0" lang="en-US" sz="2667" u="none" cap="none" strike="noStrike">
                <a:solidFill>
                  <a:srgbClr val="EF6F2A"/>
                </a:solidFill>
                <a:latin typeface="Arial"/>
                <a:ea typeface="Arial"/>
                <a:cs typeface="Arial"/>
                <a:sym typeface="Arial"/>
              </a:rPr>
              <a:t>cartesian</a:t>
            </a:r>
            <a:r>
              <a:rPr b="0" i="0" lang="en-US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 because the print bed moves in X and Y direction and the carriage moves up and down in the Z direction. </a:t>
            </a:r>
            <a:endParaRPr/>
          </a:p>
          <a:p>
            <a:pPr indent="-304791" lvl="1" marL="609585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Char char="•"/>
            </a:pPr>
            <a:r>
              <a:rPr b="0" i="0" lang="en-US" sz="26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next slide shows the parts of a 3D printer. </a:t>
            </a:r>
            <a:endParaRPr/>
          </a:p>
          <a:p>
            <a:pPr indent="0" lvl="1" marL="304793" marR="0" rtl="0" algn="l">
              <a:spcBef>
                <a:spcPts val="533"/>
              </a:spcBef>
              <a:spcAft>
                <a:spcPts val="0"/>
              </a:spcAft>
              <a:buClr>
                <a:srgbClr val="E46102"/>
              </a:buClr>
              <a:buSzPts val="2667"/>
              <a:buFont typeface="Arial"/>
              <a:buNone/>
            </a:pPr>
            <a:r>
              <a:t/>
            </a:r>
            <a:endParaRPr b="0" i="0" sz="2667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"/>
          <p:cNvSpPr txBox="1"/>
          <p:nvPr>
            <p:ph idx="2" type="body"/>
          </p:nvPr>
        </p:nvSpPr>
        <p:spPr>
          <a:xfrm>
            <a:off x="301024" y="786503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Parts of a 3D Printer</a:t>
            </a:r>
            <a:endParaRPr/>
          </a:p>
        </p:txBody>
      </p:sp>
      <p:sp>
        <p:nvSpPr>
          <p:cNvPr id="117" name="Google Shape;117;p7"/>
          <p:cNvSpPr txBox="1"/>
          <p:nvPr/>
        </p:nvSpPr>
        <p:spPr>
          <a:xfrm>
            <a:off x="301024" y="1305468"/>
            <a:ext cx="6589285" cy="5909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 Axis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 X-Axis Motor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 Axis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 Y-Axis Motor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 Axis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A.Z-Axis Motor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Print Bed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Controller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Extruder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 Extruder Motor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Bowden Tube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Hot end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A. Nozzle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B. Heater Block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C. Heater Cartridge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D. Thermistor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E. Heat Break and Heat Sink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F. Cooling Fan</a:t>
            </a:r>
            <a:endParaRPr/>
          </a:p>
          <a:p>
            <a:pPr indent="-342900" lvl="1" marL="95248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G. Part Cooling Fan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End Stop/Limit Switches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natomy of 3D Printer" id="118" name="Google Shape;11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1305468"/>
            <a:ext cx="5401235" cy="54012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"/>
          <p:cNvSpPr txBox="1"/>
          <p:nvPr>
            <p:ph idx="2" type="body"/>
          </p:nvPr>
        </p:nvSpPr>
        <p:spPr>
          <a:xfrm>
            <a:off x="272085" y="989057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Activity </a:t>
            </a:r>
            <a:endParaRPr/>
          </a:p>
        </p:txBody>
      </p:sp>
      <p:sp>
        <p:nvSpPr>
          <p:cNvPr id="124" name="Google Shape;124;p8"/>
          <p:cNvSpPr txBox="1"/>
          <p:nvPr>
            <p:ph idx="3" type="body"/>
          </p:nvPr>
        </p:nvSpPr>
        <p:spPr>
          <a:xfrm>
            <a:off x="329963" y="1654836"/>
            <a:ext cx="6307904" cy="4954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67"/>
              <a:buNone/>
            </a:pPr>
            <a:r>
              <a:t/>
            </a:r>
            <a:endParaRPr sz="1867">
              <a:solidFill>
                <a:srgbClr val="E56618"/>
              </a:solidFill>
            </a:endParaRPr>
          </a:p>
          <a:p>
            <a:pPr indent="-304792" lvl="0" marL="304792" rtl="0" algn="l">
              <a:spcBef>
                <a:spcPts val="560"/>
              </a:spcBef>
              <a:spcAft>
                <a:spcPts val="0"/>
              </a:spcAft>
              <a:buClr>
                <a:srgbClr val="E46102"/>
              </a:buClr>
              <a:buSzPts val="2800"/>
              <a:buFont typeface="Noto Sans Symbols"/>
              <a:buChar char="▪"/>
            </a:pPr>
            <a:r>
              <a:rPr lang="en-US" sz="2800">
                <a:solidFill>
                  <a:srgbClr val="E56618"/>
                </a:solidFill>
              </a:rPr>
              <a:t>Labelling the Parts of a 3D Printer</a:t>
            </a:r>
            <a:endParaRPr/>
          </a:p>
          <a:p>
            <a:pPr indent="-304791" lvl="1" marL="609585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Before we dive into 3D Printing, we must understand the different parts that make up a 3D Printer and how they work.</a:t>
            </a:r>
            <a:endParaRPr/>
          </a:p>
          <a:p>
            <a:pPr indent="-304791" lvl="1" marL="609585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Go to the 3D Printer Universe website via the link below to read about each of the parts of a 3D printer and their functions. Then, label the parts of the 3D printer accordingly. </a:t>
            </a:r>
            <a:endParaRPr/>
          </a:p>
          <a:p>
            <a:pPr indent="-304791" lvl="1" marL="609585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 u="sng">
                <a:solidFill>
                  <a:schemeClr val="hlink"/>
                </a:solidFill>
                <a:hlinkClick r:id="rId3"/>
              </a:rPr>
              <a:t>Anatomy of a 3D Printer</a:t>
            </a:r>
            <a:endParaRPr sz="2400"/>
          </a:p>
        </p:txBody>
      </p:sp>
      <p:pic>
        <p:nvPicPr>
          <p:cNvPr descr="Creality Ender 3 3D Printer sale | Best Budget 3D Printers – Creality3D  Store® Official Store for Creality 3D Printers and Accessories" id="125" name="Google Shape;12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9024" y="1284871"/>
            <a:ext cx="4491317" cy="5160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"/>
          <p:cNvSpPr txBox="1"/>
          <p:nvPr>
            <p:ph idx="2" type="body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700"/>
              <a:buNone/>
            </a:pPr>
            <a:r>
              <a:rPr lang="en-US"/>
              <a:t>What We Learned</a:t>
            </a:r>
            <a:endParaRPr/>
          </a:p>
        </p:txBody>
      </p:sp>
      <p:sp>
        <p:nvSpPr>
          <p:cNvPr id="131" name="Google Shape;131;p9"/>
          <p:cNvSpPr txBox="1"/>
          <p:nvPr>
            <p:ph idx="3" type="body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792" lvl="0" marL="304792" rtl="0" algn="l">
              <a:spcBef>
                <a:spcPts val="0"/>
              </a:spcBef>
              <a:spcAft>
                <a:spcPts val="0"/>
              </a:spcAft>
              <a:buClr>
                <a:srgbClr val="E46102"/>
              </a:buClr>
              <a:buSzPts val="3200"/>
              <a:buFont typeface="Noto Sans Symbols"/>
              <a:buChar char="▪"/>
            </a:pPr>
            <a:r>
              <a:rPr lang="en-US"/>
              <a:t>You can take your designs and make anything with a 3D printer! Now that we know how a 3D printer works and the parts of the printer, we can explore different types of printers there are, as well as the different materials used in printing 3D products. </a:t>
            </a:r>
            <a:endParaRPr sz="2400"/>
          </a:p>
        </p:txBody>
      </p:sp>
      <p:pic>
        <p:nvPicPr>
          <p:cNvPr descr="School kids. Vector clip art ... | Stock vector | Colourbox" id="132" name="Google Shape;13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90320" y="3877170"/>
            <a:ext cx="3663915" cy="28350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2020-05-07T17:34:33Z</dcterms:created>
  <dc:creator>Jenna Levitt</dc:creator>
</cp:coreProperties>
</file>