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izXRxDnNPW4bBO2qWjq5kKea/V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/>
              <a:t>https://www.simplify3d.com/support/materials-guide/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/>
              <a:t>https://www.simplify3d.com/support/materials-guide/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/>
              <a:t>https://www.simplify3d.com/support/materials-guide/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https://www.simplify3d.com/support/materials-guide/</a:t>
            </a:r>
            <a:endParaRPr/>
          </a:p>
        </p:txBody>
      </p:sp>
      <p:sp>
        <p:nvSpPr>
          <p:cNvPr id="175" name="Google Shape;175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696C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638565" y="323668"/>
            <a:ext cx="839910" cy="1107632"/>
          </a:xfrm>
          <a:custGeom>
            <a:rect b="b" l="l" r="r" t="t"/>
            <a:pathLst>
              <a:path extrusionOk="0" h="1107631" w="839910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-131173" y="3156362"/>
            <a:ext cx="1948476" cy="2569552"/>
          </a:xfrm>
          <a:custGeom>
            <a:rect b="b" l="l" r="r" t="t"/>
            <a:pathLst>
              <a:path extrusionOk="0" h="2569552" w="1948475">
                <a:moveTo>
                  <a:pt x="0" y="0"/>
                </a:moveTo>
                <a:lnTo>
                  <a:pt x="0" y="919437"/>
                </a:lnTo>
                <a:lnTo>
                  <a:pt x="868289" y="1276252"/>
                </a:lnTo>
                <a:lnTo>
                  <a:pt x="868289" y="1285994"/>
                </a:lnTo>
                <a:lnTo>
                  <a:pt x="0" y="1701263"/>
                </a:lnTo>
                <a:lnTo>
                  <a:pt x="0" y="2581730"/>
                </a:lnTo>
                <a:lnTo>
                  <a:pt x="1952129" y="1731708"/>
                </a:lnTo>
                <a:lnTo>
                  <a:pt x="1952129" y="848805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7322158" y="3924169"/>
            <a:ext cx="465453" cy="613816"/>
          </a:xfrm>
          <a:custGeom>
            <a:rect b="b" l="l" r="r" t="t"/>
            <a:pathLst>
              <a:path extrusionOk="0" h="613815" w="465452">
                <a:moveTo>
                  <a:pt x="0" y="0"/>
                </a:moveTo>
                <a:lnTo>
                  <a:pt x="0" y="219635"/>
                </a:lnTo>
                <a:lnTo>
                  <a:pt x="207417" y="304871"/>
                </a:lnTo>
                <a:lnTo>
                  <a:pt x="207417" y="307199"/>
                </a:lnTo>
                <a:lnTo>
                  <a:pt x="0" y="406398"/>
                </a:lnTo>
                <a:lnTo>
                  <a:pt x="0" y="616725"/>
                </a:lnTo>
                <a:lnTo>
                  <a:pt x="466325" y="413671"/>
                </a:lnTo>
                <a:lnTo>
                  <a:pt x="466325" y="202763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10872628" y="4558147"/>
            <a:ext cx="839910" cy="1107632"/>
          </a:xfrm>
          <a:custGeom>
            <a:rect b="b" l="l" r="r" t="t"/>
            <a:pathLst>
              <a:path extrusionOk="0" h="1107631" w="839910">
                <a:moveTo>
                  <a:pt x="0" y="0"/>
                </a:moveTo>
                <a:lnTo>
                  <a:pt x="0" y="396333"/>
                </a:lnTo>
                <a:lnTo>
                  <a:pt x="374285" y="550141"/>
                </a:lnTo>
                <a:lnTo>
                  <a:pt x="374285" y="554341"/>
                </a:lnTo>
                <a:lnTo>
                  <a:pt x="0" y="733347"/>
                </a:lnTo>
                <a:lnTo>
                  <a:pt x="0" y="1112881"/>
                </a:lnTo>
                <a:lnTo>
                  <a:pt x="841485" y="746470"/>
                </a:lnTo>
                <a:lnTo>
                  <a:pt x="841485" y="365886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9722396" y="411978"/>
            <a:ext cx="2479273" cy="3269541"/>
          </a:xfrm>
          <a:custGeom>
            <a:rect b="b" l="l" r="r" t="t"/>
            <a:pathLst>
              <a:path extrusionOk="0" h="3269540" w="2479272">
                <a:moveTo>
                  <a:pt x="0" y="0"/>
                </a:moveTo>
                <a:lnTo>
                  <a:pt x="0" y="1169907"/>
                </a:lnTo>
                <a:lnTo>
                  <a:pt x="1104826" y="1623924"/>
                </a:lnTo>
                <a:lnTo>
                  <a:pt x="1104826" y="1636320"/>
                </a:lnTo>
                <a:lnTo>
                  <a:pt x="0" y="2164715"/>
                </a:lnTo>
                <a:lnTo>
                  <a:pt x="0" y="3285036"/>
                </a:lnTo>
                <a:lnTo>
                  <a:pt x="2483921" y="2203454"/>
                </a:lnTo>
                <a:lnTo>
                  <a:pt x="2483921" y="1080033"/>
                </a:lnTo>
                <a:close/>
              </a:path>
            </a:pathLst>
          </a:custGeom>
          <a:solidFill>
            <a:srgbClr val="F769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55829" y="124631"/>
            <a:ext cx="694943" cy="21725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8"/>
          <p:cNvSpPr/>
          <p:nvPr/>
        </p:nvSpPr>
        <p:spPr>
          <a:xfrm>
            <a:off x="1524" y="9413"/>
            <a:ext cx="12188952" cy="5029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49894" y="107199"/>
            <a:ext cx="656737" cy="3283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8"/>
          <p:cNvSpPr txBox="1"/>
          <p:nvPr>
            <p:ph idx="2" type="body"/>
          </p:nvPr>
        </p:nvSpPr>
        <p:spPr>
          <a:xfrm>
            <a:off x="2677530" y="4894068"/>
            <a:ext cx="7724036" cy="545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8"/>
          <p:cNvSpPr txBox="1"/>
          <p:nvPr>
            <p:ph idx="3" type="body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4" type="body"/>
          </p:nvPr>
        </p:nvSpPr>
        <p:spPr>
          <a:xfrm>
            <a:off x="1006053" y="1275718"/>
            <a:ext cx="10151755" cy="3073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19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" name="Google Shape;29;p19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9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47"/>
              </a:spcBef>
              <a:spcAft>
                <a:spcPts val="0"/>
              </a:spcAft>
              <a:buClr>
                <a:srgbClr val="E46102"/>
              </a:buClr>
              <a:buSzPts val="3733"/>
              <a:buFont typeface="Arial"/>
              <a:buNone/>
              <a:defRPr b="1" i="0" sz="3733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9"/>
          <p:cNvSpPr txBox="1"/>
          <p:nvPr>
            <p:ph idx="3" type="body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Char char="▪"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7954" lvl="1" marL="914400" marR="0" rtl="0" algn="l">
              <a:spcBef>
                <a:spcPts val="533"/>
              </a:spcBef>
              <a:spcAft>
                <a:spcPts val="0"/>
              </a:spcAft>
              <a:buClr>
                <a:srgbClr val="E46102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4045" lvl="3" marL="1828800" marR="0" rtl="0" algn="l">
              <a:spcBef>
                <a:spcPts val="427"/>
              </a:spcBef>
              <a:spcAft>
                <a:spcPts val="0"/>
              </a:spcAft>
              <a:buClr>
                <a:srgbClr val="D95E00"/>
              </a:buClr>
              <a:buSzPts val="2133"/>
              <a:buFont typeface="NTR"/>
              <a:buChar char="&gt;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7154" lvl="4" marL="2286000" marR="0" rtl="0" algn="l">
              <a:spcBef>
                <a:spcPts val="373"/>
              </a:spcBef>
              <a:spcAft>
                <a:spcPts val="0"/>
              </a:spcAft>
              <a:buClr>
                <a:srgbClr val="D95E00"/>
              </a:buClr>
              <a:buSzPts val="1867"/>
              <a:buFont typeface="Noto Sans Symbols"/>
              <a:buChar char="▪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TR"/>
              <a:buChar char="&gt;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3245" lvl="6" marL="3200400" marR="0" rtl="0" algn="l">
              <a:spcBef>
                <a:spcPts val="267"/>
              </a:spcBef>
              <a:spcAft>
                <a:spcPts val="0"/>
              </a:spcAft>
              <a:buClr>
                <a:srgbClr val="D95E00"/>
              </a:buClr>
              <a:buSzPts val="1333"/>
              <a:buFont typeface="Noto Sans Symbols"/>
              <a:buChar char="▪"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rgbClr val="D95E00"/>
              </a:buClr>
              <a:buSzPts val="1200"/>
              <a:buFont typeface="NTR"/>
              <a:buChar char="&gt;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view">
  <p:cSld name="Overview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20"/>
          <p:cNvCxnSpPr/>
          <p:nvPr/>
        </p:nvCxnSpPr>
        <p:spPr>
          <a:xfrm>
            <a:off x="272085" y="512494"/>
            <a:ext cx="2674747" cy="0"/>
          </a:xfrm>
          <a:prstGeom prst="straightConnector1">
            <a:avLst/>
          </a:prstGeom>
          <a:noFill/>
          <a:ln cap="flat" cmpd="sng" w="254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20"/>
          <p:cNvCxnSpPr/>
          <p:nvPr/>
        </p:nvCxnSpPr>
        <p:spPr>
          <a:xfrm>
            <a:off x="3376635" y="512494"/>
            <a:ext cx="8485403" cy="0"/>
          </a:xfrm>
          <a:prstGeom prst="straightConnector1">
            <a:avLst/>
          </a:prstGeom>
          <a:noFill/>
          <a:ln cap="flat" cmpd="sng" w="127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20"/>
          <p:cNvSpPr txBox="1"/>
          <p:nvPr>
            <p:ph idx="1" type="body"/>
          </p:nvPr>
        </p:nvSpPr>
        <p:spPr>
          <a:xfrm>
            <a:off x="272086" y="987157"/>
            <a:ext cx="3607765" cy="4522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E46102"/>
              </a:buClr>
              <a:buSzPts val="4267"/>
              <a:buFont typeface="Arial"/>
              <a:buNone/>
              <a:defRPr b="1" i="0" sz="4267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20"/>
          <p:cNvSpPr txBox="1"/>
          <p:nvPr>
            <p:ph idx="2" type="body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20"/>
          <p:cNvSpPr txBox="1"/>
          <p:nvPr>
            <p:ph idx="3" type="body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7954" lvl="0" marL="457200" marR="0" rtl="0" algn="l">
              <a:spcBef>
                <a:spcPts val="533"/>
              </a:spcBef>
              <a:spcAft>
                <a:spcPts val="0"/>
              </a:spcAft>
              <a:buClr>
                <a:srgbClr val="E46102"/>
              </a:buClr>
              <a:buSzPts val="2667"/>
              <a:buFont typeface="Noto Sans Symbols"/>
              <a:buChar char="▪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E4610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4045" lvl="2" marL="1371600" marR="0" rtl="0" algn="l">
              <a:spcBef>
                <a:spcPts val="427"/>
              </a:spcBef>
              <a:spcAft>
                <a:spcPts val="0"/>
              </a:spcAft>
              <a:buClr>
                <a:srgbClr val="E46102"/>
              </a:buClr>
              <a:buSzPts val="2133"/>
              <a:buFont typeface="Noto Sans Symbols"/>
              <a:buChar char="▪"/>
              <a:defRPr b="0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7154" lvl="3" marL="1828800" marR="0" rtl="0" algn="l">
              <a:spcBef>
                <a:spcPts val="373"/>
              </a:spcBef>
              <a:spcAft>
                <a:spcPts val="0"/>
              </a:spcAft>
              <a:buClr>
                <a:srgbClr val="D95E00"/>
              </a:buClr>
              <a:buSzPts val="1867"/>
              <a:buFont typeface="NTR"/>
              <a:buChar char="&gt;"/>
              <a:defRPr b="0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D95E00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93"/>
              </a:spcBef>
              <a:spcAft>
                <a:spcPts val="0"/>
              </a:spcAft>
              <a:buClr>
                <a:srgbClr val="D95E00"/>
              </a:buClr>
              <a:buSzPts val="1467"/>
              <a:buFont typeface="NTR"/>
              <a:buNone/>
              <a:defRPr b="0" i="0" sz="14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67"/>
              </a:spcBef>
              <a:spcAft>
                <a:spcPts val="0"/>
              </a:spcAft>
              <a:buClr>
                <a:srgbClr val="D95E00"/>
              </a:buClr>
              <a:buSzPts val="1333"/>
              <a:buFont typeface="Noto Sans Symbols"/>
              <a:buNone/>
              <a:defRPr b="0" i="0" sz="1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20"/>
          <p:cNvSpPr txBox="1"/>
          <p:nvPr>
            <p:ph idx="4" type="body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Page Content">
  <p:cSld name="Full-Page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21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" name="Google Shape;42;p21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" name="Google Shape;43;p21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21"/>
          <p:cNvSpPr txBox="1"/>
          <p:nvPr>
            <p:ph idx="2" type="body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22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" name="Google Shape;47;p22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22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22"/>
          <p:cNvSpPr txBox="1"/>
          <p:nvPr>
            <p:ph idx="2" type="body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22"/>
          <p:cNvSpPr txBox="1"/>
          <p:nvPr>
            <p:ph idx="3" type="body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23"/>
          <p:cNvCxnSpPr/>
          <p:nvPr/>
        </p:nvCxnSpPr>
        <p:spPr>
          <a:xfrm>
            <a:off x="272085" y="513092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" name="Google Shape;53;p23"/>
          <p:cNvCxnSpPr/>
          <p:nvPr/>
        </p:nvCxnSpPr>
        <p:spPr>
          <a:xfrm>
            <a:off x="3376635" y="513092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p23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23"/>
          <p:cNvSpPr txBox="1"/>
          <p:nvPr>
            <p:ph idx="2" type="body"/>
          </p:nvPr>
        </p:nvSpPr>
        <p:spPr>
          <a:xfrm>
            <a:off x="264584" y="862676"/>
            <a:ext cx="3471333" cy="795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rgbClr val="E46102"/>
              </a:buClr>
              <a:buSzPts val="4267"/>
              <a:buFont typeface="Arial"/>
              <a:buNone/>
              <a:defRPr b="1" i="0" sz="4267" u="none" cap="none" strike="noStrike">
                <a:solidFill>
                  <a:srgbClr val="E461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23"/>
          <p:cNvSpPr txBox="1"/>
          <p:nvPr>
            <p:ph idx="3" type="body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3"/>
          <p:cNvSpPr txBox="1"/>
          <p:nvPr>
            <p:ph idx="4" type="body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b="0" i="1" sz="42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" showMasterSp="0">
  <p:cSld name="Transi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Google Shape;59;p24"/>
          <p:cNvCxnSpPr/>
          <p:nvPr/>
        </p:nvCxnSpPr>
        <p:spPr>
          <a:xfrm>
            <a:off x="272085" y="513091"/>
            <a:ext cx="2674747" cy="0"/>
          </a:xfrm>
          <a:prstGeom prst="straightConnector1">
            <a:avLst/>
          </a:prstGeom>
          <a:noFill/>
          <a:ln cap="flat" cmpd="sng" w="254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24"/>
          <p:cNvCxnSpPr/>
          <p:nvPr/>
        </p:nvCxnSpPr>
        <p:spPr>
          <a:xfrm>
            <a:off x="3376635" y="513091"/>
            <a:ext cx="8485403" cy="0"/>
          </a:xfrm>
          <a:prstGeom prst="straightConnector1">
            <a:avLst/>
          </a:prstGeom>
          <a:noFill/>
          <a:ln cap="flat" cmpd="sng" w="12700">
            <a:solidFill>
              <a:srgbClr val="E461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24"/>
          <p:cNvSpPr txBox="1"/>
          <p:nvPr>
            <p:ph idx="1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4"/>
          <p:cNvSpPr txBox="1"/>
          <p:nvPr>
            <p:ph idx="2" type="body"/>
          </p:nvPr>
        </p:nvSpPr>
        <p:spPr>
          <a:xfrm>
            <a:off x="272085" y="3987800"/>
            <a:ext cx="11589952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5333"/>
              <a:buFont typeface="Arial"/>
              <a:buNone/>
              <a:defRPr b="1" i="0" sz="53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" name="Google Shape;6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375" y="151925"/>
            <a:ext cx="624309" cy="312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or End Slide">
  <p:cSld name="Section Header or End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66;p25"/>
          <p:cNvCxnSpPr/>
          <p:nvPr/>
        </p:nvCxnSpPr>
        <p:spPr>
          <a:xfrm>
            <a:off x="272085" y="513091"/>
            <a:ext cx="2674747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" name="Google Shape;67;p25"/>
          <p:cNvCxnSpPr/>
          <p:nvPr/>
        </p:nvCxnSpPr>
        <p:spPr>
          <a:xfrm>
            <a:off x="3376635" y="513091"/>
            <a:ext cx="848540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" name="Google Shape;68;p25"/>
          <p:cNvSpPr txBox="1"/>
          <p:nvPr>
            <p:ph idx="1" type="body"/>
          </p:nvPr>
        </p:nvSpPr>
        <p:spPr>
          <a:xfrm>
            <a:off x="272085" y="4258733"/>
            <a:ext cx="11589952" cy="1253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44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1" i="0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25"/>
          <p:cNvSpPr txBox="1"/>
          <p:nvPr>
            <p:ph idx="2" type="body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53"/>
              </a:spcBef>
              <a:spcAft>
                <a:spcPts val="0"/>
              </a:spcAft>
              <a:buClr>
                <a:srgbClr val="FF0000"/>
              </a:buClr>
              <a:buSzPts val="4267"/>
              <a:buFont typeface="Arial"/>
              <a:buNone/>
              <a:defRPr b="0" i="1" sz="4267" u="none" cap="none" strike="noStrike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defRPr>
            </a:lvl1pPr>
            <a:lvl2pPr indent="-465645" lvl="1" marL="914400" marR="0" rtl="0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b="0" i="0" sz="37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97954" lvl="3" marL="1828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97954" lvl="4" marL="22860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" name="Google Shape;7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4375" y="151925"/>
            <a:ext cx="624309" cy="312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24375" y="151925"/>
            <a:ext cx="624309" cy="3121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7"/>
          <p:cNvSpPr txBox="1"/>
          <p:nvPr/>
        </p:nvSpPr>
        <p:spPr>
          <a:xfrm>
            <a:off x="10703378" y="257543"/>
            <a:ext cx="1241077" cy="2400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|  </a:t>
            </a:r>
            <a:fld id="{00000000-1234-1234-1234-123412341234}" type="slidenum">
              <a:rPr b="0" i="0" lang="en-US" sz="1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1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189973" y="306146"/>
            <a:ext cx="2218339" cy="13228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6.jpg"/><Relationship Id="rId5" Type="http://schemas.openxmlformats.org/officeDocument/2006/relationships/image" Target="../media/image14.png"/><Relationship Id="rId6" Type="http://schemas.openxmlformats.org/officeDocument/2006/relationships/image" Target="../media/image2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jpg"/><Relationship Id="rId4" Type="http://schemas.openxmlformats.org/officeDocument/2006/relationships/image" Target="../media/image30.jpg"/><Relationship Id="rId5" Type="http://schemas.openxmlformats.org/officeDocument/2006/relationships/image" Target="../media/image21.jpg"/><Relationship Id="rId6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implify3d.com/support/materials-guide/" TargetMode="External"/><Relationship Id="rId4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Relationship Id="rId4" Type="http://schemas.openxmlformats.org/officeDocument/2006/relationships/image" Target="../media/image17.jpg"/><Relationship Id="rId5" Type="http://schemas.openxmlformats.org/officeDocument/2006/relationships/image" Target="../media/image25.jpg"/><Relationship Id="rId6" Type="http://schemas.openxmlformats.org/officeDocument/2006/relationships/image" Target="../media/image2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CpiPMmdNqjE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>
            <p:ph idx="1" type="body"/>
          </p:nvPr>
        </p:nvSpPr>
        <p:spPr>
          <a:xfrm>
            <a:off x="2677530" y="4383205"/>
            <a:ext cx="7724037" cy="476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Toyota Production Systems Lab</a:t>
            </a:r>
            <a:endParaRPr/>
          </a:p>
        </p:txBody>
      </p:sp>
      <p:sp>
        <p:nvSpPr>
          <p:cNvPr id="76" name="Google Shape;76;p1"/>
          <p:cNvSpPr txBox="1"/>
          <p:nvPr>
            <p:ph idx="2" type="body"/>
          </p:nvPr>
        </p:nvSpPr>
        <p:spPr>
          <a:xfrm>
            <a:off x="2677530" y="4894068"/>
            <a:ext cx="7724036" cy="545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/>
              <a:t>Grade 9-12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t/>
            </a:r>
            <a:endParaRPr/>
          </a:p>
        </p:txBody>
      </p:sp>
      <p:sp>
        <p:nvSpPr>
          <p:cNvPr id="77" name="Google Shape;77;p1"/>
          <p:cNvSpPr txBox="1"/>
          <p:nvPr>
            <p:ph idx="4" type="body"/>
          </p:nvPr>
        </p:nvSpPr>
        <p:spPr>
          <a:xfrm>
            <a:off x="1006053" y="1275718"/>
            <a:ext cx="10151755" cy="3073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n-US"/>
              <a:t>3D Printing: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4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n-US"/>
              <a:t>Printers &amp; Materials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00"/>
              <a:buNone/>
            </a:pPr>
            <a:r>
              <a:rPr lang="en-US"/>
              <a:t>3D Printing Materials - PLA  </a:t>
            </a:r>
            <a:endParaRPr/>
          </a:p>
        </p:txBody>
      </p:sp>
      <p:sp>
        <p:nvSpPr>
          <p:cNvPr id="145" name="Google Shape;145;p10"/>
          <p:cNvSpPr txBox="1"/>
          <p:nvPr>
            <p:ph idx="3" type="body"/>
          </p:nvPr>
        </p:nvSpPr>
        <p:spPr>
          <a:xfrm>
            <a:off x="272085" y="1744225"/>
            <a:ext cx="7540656" cy="4925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792" lvl="0" marL="304792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Char char="▪"/>
            </a:pPr>
            <a:r>
              <a:rPr lang="en-US"/>
              <a:t>PLA – Polylactic Acid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Most popular material for 3D Printing 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Used on FDM machines 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Can make parts for many different applications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It is inexpensive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Biodegradable – made of sugarcane or corn</a:t>
            </a:r>
            <a:endParaRPr/>
          </a:p>
          <a:p>
            <a:pPr indent="-304792" lvl="2" marL="914377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One of the most environmentally friendly materials on the market!</a:t>
            </a:r>
            <a:endParaRPr/>
          </a:p>
          <a:p>
            <a:pPr indent="0" lvl="2" marL="609585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35437" lvl="1" marL="609585" rtl="0" algn="l">
              <a:spcBef>
                <a:spcPts val="533"/>
              </a:spcBef>
              <a:spcAft>
                <a:spcPts val="0"/>
              </a:spcAft>
              <a:buSzPts val="2667"/>
              <a:buNone/>
            </a:pPr>
            <a:r>
              <a:t/>
            </a:r>
            <a:endParaRPr/>
          </a:p>
          <a:p>
            <a:pPr indent="0" lvl="1" marL="304793" rtl="0" algn="l">
              <a:spcBef>
                <a:spcPts val="533"/>
              </a:spcBef>
              <a:spcAft>
                <a:spcPts val="0"/>
              </a:spcAft>
              <a:buSzPts val="2667"/>
              <a:buNone/>
            </a:pPr>
            <a:r>
              <a:t/>
            </a:r>
            <a:endParaRPr/>
          </a:p>
          <a:p>
            <a:pPr indent="0" lvl="1" marL="304793" rtl="0" algn="l">
              <a:spcBef>
                <a:spcPts val="520"/>
              </a:spcBef>
              <a:spcAft>
                <a:spcPts val="0"/>
              </a:spcAft>
              <a:buSzPts val="2600"/>
              <a:buNone/>
            </a:pPr>
            <a:br>
              <a:rPr lang="en-US"/>
            </a:br>
            <a:endParaRPr/>
          </a:p>
        </p:txBody>
      </p:sp>
      <p:pic>
        <p:nvPicPr>
          <p:cNvPr descr="PLA filament for 3D printing: learning about plastic materials - Felfil" id="146" name="Google Shape;14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1218" y="4556622"/>
            <a:ext cx="3023253" cy="1763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s PLA filament actually biodegradable? - 3Dnatives" id="147" name="Google Shape;14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20941" y="3348521"/>
            <a:ext cx="2114176" cy="1208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LA Filament | 3D Printing Materials | XYZprinting" id="148" name="Google Shape;14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4579" y="2082399"/>
            <a:ext cx="2552184" cy="25521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k Shiny Fast Color Gradient Change Rainbow Multicolored 3D Printer PLA Filament - 1.75mm 3D Printing Material 1kg 2.2lbs Spool, Widely Compatible for FDM 3D Printer with One Bottle Gift by TTYT3D" id="149" name="Google Shape;14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99859" y="958452"/>
            <a:ext cx="1999082" cy="199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00"/>
              <a:buNone/>
            </a:pPr>
            <a:r>
              <a:rPr lang="en-US"/>
              <a:t>3D Printing Materials - ABS  </a:t>
            </a:r>
            <a:endParaRPr/>
          </a:p>
        </p:txBody>
      </p:sp>
      <p:sp>
        <p:nvSpPr>
          <p:cNvPr id="156" name="Google Shape;156;p11"/>
          <p:cNvSpPr txBox="1"/>
          <p:nvPr>
            <p:ph idx="3" type="body"/>
          </p:nvPr>
        </p:nvSpPr>
        <p:spPr>
          <a:xfrm>
            <a:off x="272084" y="1744225"/>
            <a:ext cx="8635941" cy="4925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792" lvl="0" marL="304792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Char char="▪"/>
            </a:pPr>
            <a:r>
              <a:rPr lang="en-US"/>
              <a:t>ABS – Acrylonitrile Butadiene Styrene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Was the first material to be used for 3D printing, still popular today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Has great mechanical properties</a:t>
            </a:r>
            <a:endParaRPr/>
          </a:p>
          <a:p>
            <a:pPr indent="-304792" lvl="2" marL="914377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Tough, impact resistant , durable, heat resistant 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LEGO’s are created using ABS because of their mechanical properties!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Inexpensive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Great for making parts that are going to be used outdoors – temperature resistant</a:t>
            </a:r>
            <a:endParaRPr/>
          </a:p>
          <a:p>
            <a:pPr indent="0" lvl="2" marL="609585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35437" lvl="1" marL="609585" rtl="0" algn="l">
              <a:spcBef>
                <a:spcPts val="533"/>
              </a:spcBef>
              <a:spcAft>
                <a:spcPts val="0"/>
              </a:spcAft>
              <a:buSzPts val="2667"/>
              <a:buNone/>
            </a:pPr>
            <a:r>
              <a:t/>
            </a:r>
            <a:endParaRPr/>
          </a:p>
          <a:p>
            <a:pPr indent="0" lvl="1" marL="304793" rtl="0" algn="l">
              <a:spcBef>
                <a:spcPts val="533"/>
              </a:spcBef>
              <a:spcAft>
                <a:spcPts val="0"/>
              </a:spcAft>
              <a:buSzPts val="2667"/>
              <a:buNone/>
            </a:pPr>
            <a:r>
              <a:t/>
            </a:r>
            <a:endParaRPr/>
          </a:p>
          <a:p>
            <a:pPr indent="0" lvl="1" marL="304793" rtl="0" algn="l">
              <a:spcBef>
                <a:spcPts val="520"/>
              </a:spcBef>
              <a:spcAft>
                <a:spcPts val="0"/>
              </a:spcAft>
              <a:buSzPts val="2600"/>
              <a:buNone/>
            </a:pPr>
            <a:br>
              <a:rPr lang="en-US"/>
            </a:br>
            <a:endParaRPr/>
          </a:p>
        </p:txBody>
      </p:sp>
      <p:pic>
        <p:nvPicPr>
          <p:cNvPr descr="How Lego Is Building a Non-brick Empire - Knowledge@Wharton" id="157" name="Google Shape;157;p11"/>
          <p:cNvPicPr preferRelativeResize="0"/>
          <p:nvPr/>
        </p:nvPicPr>
        <p:blipFill rotWithShape="1">
          <a:blip r:embed="rId3">
            <a:alphaModFix/>
          </a:blip>
          <a:srcRect b="0" l="16452" r="14596" t="0"/>
          <a:stretch/>
        </p:blipFill>
        <p:spPr>
          <a:xfrm>
            <a:off x="8927541" y="4424491"/>
            <a:ext cx="2992375" cy="1864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-ABS 2.85 mm 2.3 Kg 3D Printing Filament for Additive Manufacturing" id="158" name="Google Shape;158;p11"/>
          <p:cNvPicPr preferRelativeResize="0"/>
          <p:nvPr/>
        </p:nvPicPr>
        <p:blipFill rotWithShape="1">
          <a:blip r:embed="rId4">
            <a:alphaModFix/>
          </a:blip>
          <a:srcRect b="22139" l="0" r="0" t="23096"/>
          <a:stretch/>
        </p:blipFill>
        <p:spPr>
          <a:xfrm>
            <a:off x="8738638" y="2635008"/>
            <a:ext cx="3370179" cy="184569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1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BS filament for 3D printing: learning about plastic materials - Felfil" id="160" name="Google Shape;16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63227" y="797586"/>
            <a:ext cx="2921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00"/>
              <a:buNone/>
            </a:pPr>
            <a:r>
              <a:rPr lang="en-US"/>
              <a:t>3D Printing Materials - Nylon</a:t>
            </a:r>
            <a:endParaRPr/>
          </a:p>
        </p:txBody>
      </p:sp>
      <p:sp>
        <p:nvSpPr>
          <p:cNvPr id="167" name="Google Shape;167;p12"/>
          <p:cNvSpPr txBox="1"/>
          <p:nvPr>
            <p:ph idx="3" type="body"/>
          </p:nvPr>
        </p:nvSpPr>
        <p:spPr>
          <a:xfrm>
            <a:off x="272085" y="1744225"/>
            <a:ext cx="6143464" cy="4925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792" lvl="0" marL="304792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Char char="▪"/>
            </a:pPr>
            <a:r>
              <a:rPr lang="en-US"/>
              <a:t>Nylon – Polyamide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Very flexible yet strong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Very durable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Widely used in the plastic industry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Used to create many kinds of parts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More expensive that ABS or PLA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Great mechanical properties</a:t>
            </a:r>
            <a:endParaRPr/>
          </a:p>
          <a:p>
            <a:pPr indent="-304792" lvl="2" marL="914377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Heat resistant, impact resistant, fatigue resistant </a:t>
            </a:r>
            <a:endParaRPr/>
          </a:p>
          <a:p>
            <a:pPr indent="-152392" lvl="2" marL="914377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52392" lvl="2" marL="914377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35437" lvl="1" marL="609585" rtl="0" algn="l">
              <a:spcBef>
                <a:spcPts val="533"/>
              </a:spcBef>
              <a:spcAft>
                <a:spcPts val="0"/>
              </a:spcAft>
              <a:buSzPts val="2667"/>
              <a:buNone/>
            </a:pPr>
            <a:r>
              <a:t/>
            </a:r>
            <a:endParaRPr/>
          </a:p>
          <a:p>
            <a:pPr indent="-135437" lvl="1" marL="609585" rtl="0" algn="l">
              <a:spcBef>
                <a:spcPts val="533"/>
              </a:spcBef>
              <a:spcAft>
                <a:spcPts val="0"/>
              </a:spcAft>
              <a:buSzPts val="2667"/>
              <a:buNone/>
            </a:pPr>
            <a:r>
              <a:t/>
            </a:r>
            <a:endParaRPr/>
          </a:p>
          <a:p>
            <a:pPr indent="-135437" lvl="1" marL="609585" rtl="0" algn="l">
              <a:spcBef>
                <a:spcPts val="533"/>
              </a:spcBef>
              <a:spcAft>
                <a:spcPts val="0"/>
              </a:spcAft>
              <a:buSzPts val="2667"/>
              <a:buNone/>
            </a:pPr>
            <a:r>
              <a:t/>
            </a:r>
            <a:endParaRPr/>
          </a:p>
          <a:p>
            <a:pPr indent="0" lvl="1" marL="304793" rtl="0" algn="l">
              <a:spcBef>
                <a:spcPts val="533"/>
              </a:spcBef>
              <a:spcAft>
                <a:spcPts val="0"/>
              </a:spcAft>
              <a:buSzPts val="2667"/>
              <a:buNone/>
            </a:pPr>
            <a:r>
              <a:t/>
            </a:r>
            <a:endParaRPr/>
          </a:p>
          <a:p>
            <a:pPr indent="0" lvl="1" marL="304793" rtl="0" algn="l">
              <a:spcBef>
                <a:spcPts val="520"/>
              </a:spcBef>
              <a:spcAft>
                <a:spcPts val="0"/>
              </a:spcAft>
              <a:buSzPts val="2600"/>
              <a:buNone/>
            </a:pPr>
            <a:br>
              <a:rPr lang="en-US"/>
            </a:br>
            <a:endParaRPr/>
          </a:p>
        </p:txBody>
      </p:sp>
      <p:pic>
        <p:nvPicPr>
          <p:cNvPr id="168" name="Google Shape;16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9657" y="2135520"/>
            <a:ext cx="2302285" cy="1740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ubify Now Sells Nylon 3D Print Material « Fabbaloo" id="169" name="Google Shape;16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9658" y="4560721"/>
            <a:ext cx="2210257" cy="20341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D Printing with Nylon - Properties, Applications, and Supported Desktop 3D  Printers" id="170" name="Google Shape;170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3403" y="3959274"/>
            <a:ext cx="24384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ylon filament for 3D printing: learning about plastic materials - Felfil" id="171" name="Google Shape;171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84217" y="1654836"/>
            <a:ext cx="2756771" cy="1608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00"/>
              <a:buNone/>
            </a:pPr>
            <a:r>
              <a:rPr lang="en-US"/>
              <a:t>3D Printing Materials – Cool Materials  </a:t>
            </a:r>
            <a:endParaRPr/>
          </a:p>
        </p:txBody>
      </p:sp>
      <p:sp>
        <p:nvSpPr>
          <p:cNvPr id="178" name="Google Shape;178;p13"/>
          <p:cNvSpPr txBox="1"/>
          <p:nvPr>
            <p:ph idx="3" type="body"/>
          </p:nvPr>
        </p:nvSpPr>
        <p:spPr>
          <a:xfrm>
            <a:off x="272085" y="1744225"/>
            <a:ext cx="11589952" cy="10258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792" lvl="0" marL="304792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Char char="▪"/>
            </a:pPr>
            <a:r>
              <a:rPr lang="en-US"/>
              <a:t>Here are some other materials used to 3D print that have cool properties for specific applications. </a:t>
            </a:r>
            <a:endParaRPr/>
          </a:p>
          <a:p>
            <a:pPr indent="0" lvl="1" marL="304793" rtl="0" algn="l">
              <a:spcBef>
                <a:spcPts val="520"/>
              </a:spcBef>
              <a:spcAft>
                <a:spcPts val="0"/>
              </a:spcAft>
              <a:buSzPts val="2600"/>
              <a:buNone/>
            </a:pPr>
            <a:br>
              <a:rPr lang="en-US"/>
            </a:br>
            <a:endParaRPr/>
          </a:p>
        </p:txBody>
      </p:sp>
      <p:pic>
        <p:nvPicPr>
          <p:cNvPr descr="A blue pair of scissors&#10;&#10;Description automatically generated with medium confidence" id="179" name="Google Shape;17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2827" y="3139166"/>
            <a:ext cx="2310413" cy="29629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wall, indoor&#10;&#10;Description automatically generated" id="180" name="Google Shape;18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67061" y="3069146"/>
            <a:ext cx="2500803" cy="2942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181" name="Google Shape;18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396" y="3160017"/>
            <a:ext cx="2310413" cy="27603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182" name="Google Shape;182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01919" y="3035314"/>
            <a:ext cx="2391635" cy="2949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00"/>
              <a:buNone/>
            </a:pPr>
            <a:r>
              <a:rPr lang="en-US"/>
              <a:t>Activity Part 1 – 3D Printing Materials </a:t>
            </a:r>
            <a:endParaRPr/>
          </a:p>
        </p:txBody>
      </p:sp>
      <p:sp>
        <p:nvSpPr>
          <p:cNvPr id="188" name="Google Shape;188;p14"/>
          <p:cNvSpPr txBox="1"/>
          <p:nvPr>
            <p:ph idx="3" type="body"/>
          </p:nvPr>
        </p:nvSpPr>
        <p:spPr>
          <a:xfrm>
            <a:off x="329963" y="1654836"/>
            <a:ext cx="6351056" cy="495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67"/>
              <a:buNone/>
            </a:pPr>
            <a:r>
              <a:t/>
            </a:r>
            <a:endParaRPr sz="1867">
              <a:solidFill>
                <a:srgbClr val="E56618"/>
              </a:solidFill>
            </a:endParaRPr>
          </a:p>
          <a:p>
            <a:pPr indent="-304792" lvl="0" marL="304792" rtl="0" algn="l">
              <a:spcBef>
                <a:spcPts val="560"/>
              </a:spcBef>
              <a:spcAft>
                <a:spcPts val="0"/>
              </a:spcAft>
              <a:buClr>
                <a:srgbClr val="E46102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E56618"/>
                </a:solidFill>
              </a:rPr>
              <a:t>Exploring Materials used in 3D Printing</a:t>
            </a:r>
            <a:endParaRPr/>
          </a:p>
          <a:p>
            <a:pPr indent="-304791" lvl="1" marL="609585" rtl="0" algn="l">
              <a:spcBef>
                <a:spcPts val="453"/>
              </a:spcBef>
              <a:spcAft>
                <a:spcPts val="0"/>
              </a:spcAft>
              <a:buSzPts val="2267"/>
              <a:buChar char="•"/>
            </a:pPr>
            <a:r>
              <a:rPr lang="en-US" sz="2267"/>
              <a:t>Use the link below to see Simplify 3D’s Ultimate 3D Printing Materials Guide.</a:t>
            </a:r>
            <a:endParaRPr/>
          </a:p>
          <a:p>
            <a:pPr indent="-304791" lvl="1" marL="609585" rtl="0" algn="l">
              <a:spcBef>
                <a:spcPts val="453"/>
              </a:spcBef>
              <a:spcAft>
                <a:spcPts val="0"/>
              </a:spcAft>
              <a:buSzPts val="2267"/>
              <a:buChar char="•"/>
            </a:pPr>
            <a:r>
              <a:rPr lang="en-US" sz="2267"/>
              <a:t>Click on the different types of materials to learn more about them.</a:t>
            </a:r>
            <a:endParaRPr/>
          </a:p>
          <a:p>
            <a:pPr indent="-304791" lvl="1" marL="609585" rtl="0" algn="l">
              <a:spcBef>
                <a:spcPts val="453"/>
              </a:spcBef>
              <a:spcAft>
                <a:spcPts val="0"/>
              </a:spcAft>
              <a:buSzPts val="2267"/>
              <a:buChar char="•"/>
            </a:pPr>
            <a:r>
              <a:rPr lang="en-US" sz="2267"/>
              <a:t>Using the worksheet document key features for 3 different kinds of materials.</a:t>
            </a:r>
            <a:endParaRPr/>
          </a:p>
          <a:p>
            <a:pPr indent="-304791" lvl="1" marL="609585" rtl="0" algn="l">
              <a:spcBef>
                <a:spcPts val="453"/>
              </a:spcBef>
              <a:spcAft>
                <a:spcPts val="0"/>
              </a:spcAft>
              <a:buSzPts val="2267"/>
              <a:buChar char="•"/>
            </a:pPr>
            <a:r>
              <a:rPr lang="en-US" sz="2267"/>
              <a:t> </a:t>
            </a:r>
            <a:r>
              <a:rPr lang="en-US" sz="2267" u="sng">
                <a:solidFill>
                  <a:schemeClr val="hlink"/>
                </a:solidFill>
                <a:hlinkClick r:id="rId3"/>
              </a:rPr>
              <a:t>Ultimate 3D Printing Materials Guide</a:t>
            </a:r>
            <a:endParaRPr sz="2267"/>
          </a:p>
        </p:txBody>
      </p:sp>
      <p:pic>
        <p:nvPicPr>
          <p:cNvPr descr="A picture containing graphical user interface&#10;&#10;Description automatically generated" id="189" name="Google Shape;18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8897" y="1887987"/>
            <a:ext cx="5202399" cy="4011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00"/>
              <a:buNone/>
            </a:pPr>
            <a:r>
              <a:rPr lang="en-US"/>
              <a:t>Activity Part 2 – 3D Printing Printers</a:t>
            </a:r>
            <a:endParaRPr/>
          </a:p>
        </p:txBody>
      </p:sp>
      <p:sp>
        <p:nvSpPr>
          <p:cNvPr id="195" name="Google Shape;195;p15"/>
          <p:cNvSpPr txBox="1"/>
          <p:nvPr>
            <p:ph idx="3" type="body"/>
          </p:nvPr>
        </p:nvSpPr>
        <p:spPr>
          <a:xfrm>
            <a:off x="329963" y="1654836"/>
            <a:ext cx="10996798" cy="4954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67"/>
              <a:buNone/>
            </a:pPr>
            <a:r>
              <a:t/>
            </a:r>
            <a:endParaRPr sz="1867">
              <a:solidFill>
                <a:srgbClr val="E56618"/>
              </a:solidFill>
            </a:endParaRPr>
          </a:p>
          <a:p>
            <a:pPr indent="-304792" lvl="0" marL="304792" rtl="0" algn="l">
              <a:spcBef>
                <a:spcPts val="560"/>
              </a:spcBef>
              <a:spcAft>
                <a:spcPts val="0"/>
              </a:spcAft>
              <a:buClr>
                <a:srgbClr val="E46102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rgbClr val="E56618"/>
                </a:solidFill>
              </a:rPr>
              <a:t>Exploring Different 3D Printers</a:t>
            </a:r>
            <a:endParaRPr/>
          </a:p>
          <a:p>
            <a:pPr indent="-304791" lvl="1" marL="609585" rtl="0" algn="l">
              <a:spcBef>
                <a:spcPts val="453"/>
              </a:spcBef>
              <a:spcAft>
                <a:spcPts val="0"/>
              </a:spcAft>
              <a:buSzPts val="2267"/>
              <a:buChar char="•"/>
            </a:pPr>
            <a:r>
              <a:rPr lang="en-US" sz="2267"/>
              <a:t>Watch the short videos below to learn more about different types of 3D printers.</a:t>
            </a:r>
            <a:endParaRPr/>
          </a:p>
          <a:p>
            <a:pPr indent="-304792" lvl="2" marL="914377" rtl="0" algn="l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/>
              <a:t>FDM, SLA, SLS, Binder Jetting</a:t>
            </a:r>
            <a:endParaRPr/>
          </a:p>
          <a:p>
            <a:pPr indent="-304791" lvl="1" marL="609585" rtl="0" algn="l">
              <a:spcBef>
                <a:spcPts val="453"/>
              </a:spcBef>
              <a:spcAft>
                <a:spcPts val="0"/>
              </a:spcAft>
              <a:buSzPts val="2267"/>
              <a:buChar char="•"/>
            </a:pPr>
            <a:r>
              <a:rPr lang="en-US" sz="2267"/>
              <a:t>For each video write down 3 Key takeaways from each video in the worksheet</a:t>
            </a:r>
            <a:endParaRPr/>
          </a:p>
        </p:txBody>
      </p:sp>
      <p:pic>
        <p:nvPicPr>
          <p:cNvPr descr="ExOne Binder Jetting EN (3D Core &amp; Mold Printing)" id="196" name="Google Shape;19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03032" y="4702482"/>
            <a:ext cx="2540000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lective Laser Sintering (SLS) Technology" id="197" name="Google Shape;19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1197" y="4702482"/>
            <a:ext cx="2540000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roduction to Stereolithography" id="198" name="Google Shape;19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2188" y="4702482"/>
            <a:ext cx="2540000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used Deposition Modeling (FDM) Technology" id="199" name="Google Shape;19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6271" y="4702482"/>
            <a:ext cx="2540000" cy="14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6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00"/>
              <a:buNone/>
            </a:pPr>
            <a:r>
              <a:rPr lang="en-US"/>
              <a:t>What We Learned</a:t>
            </a:r>
            <a:endParaRPr/>
          </a:p>
        </p:txBody>
      </p:sp>
      <p:sp>
        <p:nvSpPr>
          <p:cNvPr id="205" name="Google Shape;205;p16"/>
          <p:cNvSpPr txBox="1"/>
          <p:nvPr>
            <p:ph idx="3" type="body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792" lvl="0" marL="304792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Char char="▪"/>
            </a:pPr>
            <a:r>
              <a:rPr lang="en-US"/>
              <a:t>There are different types of 3D printers and different materials used in 3D Printing. With this knowledge we can now see how 3D Printing is applied to many different applications!</a:t>
            </a:r>
            <a:endParaRPr sz="2400"/>
          </a:p>
        </p:txBody>
      </p:sp>
      <p:pic>
        <p:nvPicPr>
          <p:cNvPr descr="School kids. Vector clip art ... | Stock vector | Colourbox" id="206" name="Google Shape;20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6207" y="3290239"/>
            <a:ext cx="4174660" cy="3230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00"/>
              <a:buNone/>
            </a:pPr>
            <a:r>
              <a:rPr lang="en-US"/>
              <a:t>Let’s Start with a Video</a:t>
            </a:r>
            <a:endParaRPr/>
          </a:p>
        </p:txBody>
      </p:sp>
      <p:sp>
        <p:nvSpPr>
          <p:cNvPr id="83" name="Google Shape;83;p2"/>
          <p:cNvSpPr txBox="1"/>
          <p:nvPr>
            <p:ph idx="3" type="body"/>
          </p:nvPr>
        </p:nvSpPr>
        <p:spPr>
          <a:xfrm>
            <a:off x="272085" y="1744225"/>
            <a:ext cx="11589952" cy="4722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792" lvl="0" marL="304792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Char char="▪"/>
            </a:pPr>
            <a:r>
              <a:rPr lang="en-US"/>
              <a:t>This is a quick video that not only talks about the benefits of 3D printing but talks about the materials and printers that are widely used in industry. </a:t>
            </a:r>
            <a:endParaRPr/>
          </a:p>
          <a:p>
            <a:pPr indent="-304792" lvl="0" marL="304792" rtl="0" algn="l">
              <a:spcBef>
                <a:spcPts val="64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Char char="▪"/>
            </a:pPr>
            <a:r>
              <a:rPr lang="en-US"/>
              <a:t>Link: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Intro to 3D Printing</a:t>
            </a:r>
            <a:endParaRPr/>
          </a:p>
          <a:p>
            <a:pPr indent="-101592" lvl="0" marL="304792" rtl="0" algn="l">
              <a:spcBef>
                <a:spcPts val="64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101592" lvl="0" marL="304792" rtl="0" algn="l">
              <a:spcBef>
                <a:spcPts val="64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Intro To 3D printing" id="84" name="Google Shape;8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3496403"/>
            <a:ext cx="5257800" cy="2970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00"/>
              <a:buNone/>
            </a:pPr>
            <a:r>
              <a:rPr lang="en-US"/>
              <a:t>Recap of Video – Benefits to 3D Printing</a:t>
            </a:r>
            <a:endParaRPr/>
          </a:p>
        </p:txBody>
      </p:sp>
      <p:sp>
        <p:nvSpPr>
          <p:cNvPr id="90" name="Google Shape;90;p3"/>
          <p:cNvSpPr txBox="1"/>
          <p:nvPr>
            <p:ph idx="3" type="body"/>
          </p:nvPr>
        </p:nvSpPr>
        <p:spPr>
          <a:xfrm>
            <a:off x="272085" y="1744225"/>
            <a:ext cx="11589952" cy="4722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792" lvl="0" marL="304792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Char char="▪"/>
            </a:pPr>
            <a:r>
              <a:rPr lang="en-US"/>
              <a:t>Experts say that 3D Printing could lead to a 3</a:t>
            </a:r>
            <a:r>
              <a:rPr baseline="30000" lang="en-US"/>
              <a:t>rd</a:t>
            </a:r>
            <a:r>
              <a:rPr lang="en-US"/>
              <a:t> Industrial Revolution</a:t>
            </a:r>
            <a:endParaRPr/>
          </a:p>
          <a:p>
            <a:pPr indent="-101592" lvl="0" marL="304792" rtl="0" algn="l">
              <a:spcBef>
                <a:spcPts val="64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304792" lvl="0" marL="304792" rtl="0" algn="l">
              <a:spcBef>
                <a:spcPts val="64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Char char="▪"/>
            </a:pPr>
            <a:r>
              <a:rPr lang="en-US"/>
              <a:t>3D Printing brings manufacturing directly into your own home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Save time and money by making it yourself!</a:t>
            </a:r>
            <a:endParaRPr/>
          </a:p>
          <a:p>
            <a:pPr indent="0" lvl="1" marL="304793" rtl="0" algn="l">
              <a:spcBef>
                <a:spcPts val="533"/>
              </a:spcBef>
              <a:spcAft>
                <a:spcPts val="0"/>
              </a:spcAft>
              <a:buSzPts val="2667"/>
              <a:buNone/>
            </a:pPr>
            <a:r>
              <a:t/>
            </a:r>
            <a:endParaRPr/>
          </a:p>
          <a:p>
            <a:pPr indent="-101592" lvl="0" marL="304792" rtl="0" algn="l">
              <a:spcBef>
                <a:spcPts val="64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101592" lvl="0" marL="304792" rtl="0" algn="l">
              <a:spcBef>
                <a:spcPts val="64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101592" lvl="0" marL="304792" rtl="0" algn="l">
              <a:spcBef>
                <a:spcPts val="64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00"/>
              <a:buNone/>
            </a:pPr>
            <a:r>
              <a:rPr lang="en-US"/>
              <a:t>Types of 3D Printers</a:t>
            </a:r>
            <a:endParaRPr/>
          </a:p>
        </p:txBody>
      </p:sp>
      <p:sp>
        <p:nvSpPr>
          <p:cNvPr id="96" name="Google Shape;96;p4"/>
          <p:cNvSpPr txBox="1"/>
          <p:nvPr>
            <p:ph idx="3" type="body"/>
          </p:nvPr>
        </p:nvSpPr>
        <p:spPr>
          <a:xfrm>
            <a:off x="272085" y="1744225"/>
            <a:ext cx="11589952" cy="47228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792" lvl="0" marL="304792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Char char="▪"/>
            </a:pPr>
            <a:r>
              <a:rPr lang="en-US"/>
              <a:t>There are 3 Printers that are most used in Industry.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b="1" lang="en-US"/>
              <a:t>FDM</a:t>
            </a:r>
            <a:endParaRPr/>
          </a:p>
          <a:p>
            <a:pPr indent="-135437" lvl="1" marL="609585" rtl="0" algn="l">
              <a:spcBef>
                <a:spcPts val="533"/>
              </a:spcBef>
              <a:spcAft>
                <a:spcPts val="0"/>
              </a:spcAft>
              <a:buSzPts val="2667"/>
              <a:buNone/>
            </a:pPr>
            <a:r>
              <a:t/>
            </a:r>
            <a:endParaRPr b="1"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b="1" lang="en-US"/>
              <a:t>SLA</a:t>
            </a:r>
            <a:endParaRPr/>
          </a:p>
          <a:p>
            <a:pPr indent="-135437" lvl="1" marL="609585" rtl="0" algn="l">
              <a:spcBef>
                <a:spcPts val="533"/>
              </a:spcBef>
              <a:spcAft>
                <a:spcPts val="0"/>
              </a:spcAft>
              <a:buSzPts val="2667"/>
              <a:buNone/>
            </a:pPr>
            <a:r>
              <a:t/>
            </a:r>
            <a:endParaRPr b="1"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b="1" lang="en-US"/>
              <a:t>SLS</a:t>
            </a:r>
            <a:endParaRPr/>
          </a:p>
          <a:p>
            <a:pPr indent="-101592" lvl="0" marL="304792" rtl="0" algn="l">
              <a:spcBef>
                <a:spcPts val="64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Form 2 - SLA 3D printer | Filament2Print" id="97" name="Google Shape;9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3514" y="3764754"/>
            <a:ext cx="2481356" cy="2481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lity CR-10S FDM 3D Printer Upgraded Dual Z Axis Leading Screws and  Resume Printing 300x300x400mm for Hobbyists, Designers and Home Users  (Blue): Amazon.com: Industrial &amp; Scientific" id="98" name="Google Shape;9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3727" y="2623986"/>
            <a:ext cx="2481356" cy="2538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PM Elite SLS 3D Printers - 3D Printer Superstore" id="99" name="Google Shape;9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43302" y="2816209"/>
            <a:ext cx="3019425" cy="342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00"/>
              <a:buNone/>
            </a:pPr>
            <a:r>
              <a:rPr lang="en-US"/>
              <a:t>FDM – Fused Deposition Modelling </a:t>
            </a:r>
            <a:endParaRPr/>
          </a:p>
        </p:txBody>
      </p:sp>
      <p:sp>
        <p:nvSpPr>
          <p:cNvPr id="105" name="Google Shape;105;p5"/>
          <p:cNvSpPr txBox="1"/>
          <p:nvPr>
            <p:ph idx="3" type="body"/>
          </p:nvPr>
        </p:nvSpPr>
        <p:spPr>
          <a:xfrm>
            <a:off x="272085" y="1744225"/>
            <a:ext cx="7715468" cy="4737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791" lvl="1" marL="609585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b="0" lang="en-US" sz="2600"/>
              <a:t>Each layer fuses to one another to create a finished part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b="0" lang="en-US" sz="2600"/>
              <a:t>Fairly inexpensive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b="0" lang="en-US" sz="2600"/>
              <a:t>Can print using a variety of different materials 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b="0" lang="en-US" sz="2600"/>
              <a:t>Prints from the bottom up! As each layer is added the base moves down to make room for the next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Starting with building the foundation of the house and finishing with the roof!</a:t>
            </a:r>
            <a:endParaRPr/>
          </a:p>
        </p:txBody>
      </p:sp>
      <p:pic>
        <p:nvPicPr>
          <p:cNvPr descr="Creality CR-10S FDM 3D Printer Upgraded Dual Z Axis Leading Screws and  Resume Printing 300x300x400mm for Hobbyists, Designers and Home Users  (Blue): Amazon.com: Industrial &amp; Scientific"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80558" y="1654836"/>
            <a:ext cx="2824197" cy="2889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00"/>
              <a:buNone/>
            </a:pPr>
            <a:r>
              <a:rPr lang="en-US"/>
              <a:t>SLA – Stereolithography Printer </a:t>
            </a:r>
            <a:endParaRPr/>
          </a:p>
        </p:txBody>
      </p:sp>
      <p:sp>
        <p:nvSpPr>
          <p:cNvPr id="112" name="Google Shape;112;p6"/>
          <p:cNvSpPr txBox="1"/>
          <p:nvPr>
            <p:ph idx="3" type="body"/>
          </p:nvPr>
        </p:nvSpPr>
        <p:spPr>
          <a:xfrm>
            <a:off x="272085" y="1744225"/>
            <a:ext cx="7392739" cy="4737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791" lvl="1" marL="609585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b="0" lang="en-US" sz="2600"/>
              <a:t>Original or first 3D Printing Method!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Uses a liquid resin as the material and a laser to print the material, which is then cured or solidified using ultraviolet light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Material is expensive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Unlike the FDM Printer this printer prints from the Top Down!</a:t>
            </a:r>
            <a:endParaRPr/>
          </a:p>
          <a:p>
            <a:pPr indent="-304792" lvl="2" marL="914377" rtl="0" algn="l">
              <a:spcBef>
                <a:spcPts val="520"/>
              </a:spcBef>
              <a:spcAft>
                <a:spcPts val="0"/>
              </a:spcAft>
              <a:buSzPts val="2600"/>
              <a:buChar char="▪"/>
            </a:pPr>
            <a:r>
              <a:rPr lang="en-US" sz="2600"/>
              <a:t>Meaning the print bed is at the top and the laser prints the top of the part first and the print bed moved up as each layer is made</a:t>
            </a:r>
            <a:endParaRPr/>
          </a:p>
          <a:p>
            <a:pPr indent="-152392" lvl="2" marL="914377" rtl="0" algn="l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0"/>
          </a:p>
        </p:txBody>
      </p:sp>
      <p:pic>
        <p:nvPicPr>
          <p:cNvPr descr="Presenting the Form 1+ SLA 3D Printer" id="113" name="Google Shape;11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2568" y="1598356"/>
            <a:ext cx="4291855" cy="3309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00"/>
              <a:buNone/>
            </a:pPr>
            <a:r>
              <a:rPr lang="en-US"/>
              <a:t>Side Note: Support Material!</a:t>
            </a:r>
            <a:endParaRPr/>
          </a:p>
        </p:txBody>
      </p:sp>
      <p:sp>
        <p:nvSpPr>
          <p:cNvPr id="119" name="Google Shape;119;p7"/>
          <p:cNvSpPr txBox="1"/>
          <p:nvPr>
            <p:ph idx="3" type="body"/>
          </p:nvPr>
        </p:nvSpPr>
        <p:spPr>
          <a:xfrm>
            <a:off x="263528" y="1598356"/>
            <a:ext cx="6021139" cy="4973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791" lvl="1" marL="609585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b="0" lang="en-US"/>
              <a:t>The part in the example is a sphere. However,</a:t>
            </a:r>
            <a:r>
              <a:rPr lang="en-US"/>
              <a:t> in order to print the sphere, the printer needs to make sure that the part is attached to the print bed, or else it can’t print.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</a:t>
            </a:r>
            <a:r>
              <a:rPr b="0" lang="en-US"/>
              <a:t>t prints support material to support the structure – all those little attachments.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These can easily be broken off after the part is printed and are there during the process. </a:t>
            </a:r>
            <a:endParaRPr b="0"/>
          </a:p>
        </p:txBody>
      </p:sp>
      <p:pic>
        <p:nvPicPr>
          <p:cNvPr descr="Presenting the Form 1+ SLA 3D Printer" id="120" name="Google Shape;12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4663" y="1598356"/>
            <a:ext cx="5577370" cy="43011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7"/>
          <p:cNvCxnSpPr/>
          <p:nvPr/>
        </p:nvCxnSpPr>
        <p:spPr>
          <a:xfrm rot="10800000">
            <a:off x="10797988" y="3192332"/>
            <a:ext cx="1130484" cy="921122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22" name="Google Shape;122;p7"/>
          <p:cNvCxnSpPr/>
          <p:nvPr/>
        </p:nvCxnSpPr>
        <p:spPr>
          <a:xfrm rot="10800000">
            <a:off x="8377518" y="3625326"/>
            <a:ext cx="784411" cy="455856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123" name="Google Shape;123;p7"/>
          <p:cNvCxnSpPr/>
          <p:nvPr/>
        </p:nvCxnSpPr>
        <p:spPr>
          <a:xfrm flipH="1" rot="10800000">
            <a:off x="4948518" y="3576918"/>
            <a:ext cx="2259106" cy="1008529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00"/>
              <a:buNone/>
            </a:pPr>
            <a:r>
              <a:rPr lang="en-US"/>
              <a:t>SLS – Selective Laser Sintering</a:t>
            </a:r>
            <a:endParaRPr/>
          </a:p>
        </p:txBody>
      </p:sp>
      <p:sp>
        <p:nvSpPr>
          <p:cNvPr id="129" name="Google Shape;129;p8"/>
          <p:cNvSpPr txBox="1"/>
          <p:nvPr>
            <p:ph idx="3" type="body"/>
          </p:nvPr>
        </p:nvSpPr>
        <p:spPr>
          <a:xfrm>
            <a:off x="263528" y="1598356"/>
            <a:ext cx="10991660" cy="4973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791" lvl="1" marL="609585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b="0" lang="en-US"/>
              <a:t>SLS uses a powder as its material and a laser to cure/or solidify each layer of the print</a:t>
            </a:r>
            <a:r>
              <a:rPr lang="en-US"/>
              <a:t>. </a:t>
            </a:r>
            <a:endParaRPr/>
          </a:p>
          <a:p>
            <a:pPr indent="-304792" lvl="2" marL="914377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Powder is laid down for each layer. Then the laser will solidify the shape of each layer to form the part. 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Prints from bottom up like the FDM machine. 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b="0" lang="en-US"/>
              <a:t>Used in man</a:t>
            </a:r>
            <a:r>
              <a:rPr lang="en-US"/>
              <a:t>y different application.</a:t>
            </a:r>
            <a:endParaRPr/>
          </a:p>
          <a:p>
            <a:pPr indent="0" lvl="1" marL="304793" rtl="0" algn="l">
              <a:spcBef>
                <a:spcPts val="533"/>
              </a:spcBef>
              <a:spcAft>
                <a:spcPts val="0"/>
              </a:spcAft>
              <a:buSzPts val="2667"/>
              <a:buNone/>
            </a:pPr>
            <a:r>
              <a:t/>
            </a:r>
            <a:endParaRPr b="0"/>
          </a:p>
        </p:txBody>
      </p:sp>
      <p:pic>
        <p:nvPicPr>
          <p:cNvPr descr="2021 SLS 3D Printer Buyer's Guide | All3DP Pro" id="130" name="Google Shape;13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1741" y="3929285"/>
            <a:ext cx="4731259" cy="2660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/>
          <p:nvPr>
            <p:ph idx="2" type="body"/>
          </p:nvPr>
        </p:nvSpPr>
        <p:spPr>
          <a:xfrm>
            <a:off x="272085" y="958452"/>
            <a:ext cx="11589952" cy="696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700"/>
              <a:buNone/>
            </a:pPr>
            <a:r>
              <a:rPr lang="en-US"/>
              <a:t>3D Printing Materials </a:t>
            </a:r>
            <a:endParaRPr/>
          </a:p>
        </p:txBody>
      </p:sp>
      <p:sp>
        <p:nvSpPr>
          <p:cNvPr id="136" name="Google Shape;136;p9"/>
          <p:cNvSpPr txBox="1"/>
          <p:nvPr>
            <p:ph idx="3" type="body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792" lvl="0" marL="304792" rtl="0" algn="l">
              <a:spcBef>
                <a:spcPts val="0"/>
              </a:spcBef>
              <a:spcAft>
                <a:spcPts val="0"/>
              </a:spcAft>
              <a:buClr>
                <a:srgbClr val="E46102"/>
              </a:buClr>
              <a:buSzPts val="3200"/>
              <a:buFont typeface="Noto Sans Symbols"/>
              <a:buChar char="▪"/>
            </a:pPr>
            <a:r>
              <a:rPr b="0" lang="en-US"/>
              <a:t>As stated in the video, there are so many kinds of 3D printing materials. Let’s focus on the main ones.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b="1" lang="en-US"/>
              <a:t>PLA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b="1" lang="en-US"/>
              <a:t>ABS</a:t>
            </a:r>
            <a:endParaRPr/>
          </a:p>
          <a:p>
            <a:pPr indent="-304791" lvl="1" marL="609585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b="1" lang="en-US"/>
              <a:t>Nylon</a:t>
            </a:r>
            <a:endParaRPr/>
          </a:p>
          <a:p>
            <a:pPr indent="0" lvl="1" marL="304793" rtl="0" algn="l">
              <a:spcBef>
                <a:spcPts val="533"/>
              </a:spcBef>
              <a:spcAft>
                <a:spcPts val="0"/>
              </a:spcAft>
              <a:buSzPts val="2667"/>
              <a:buNone/>
            </a:pPr>
            <a:r>
              <a:t/>
            </a:r>
            <a:endParaRPr/>
          </a:p>
          <a:p>
            <a:pPr indent="0" lvl="1" marL="304793" rtl="0" algn="l">
              <a:spcBef>
                <a:spcPts val="520"/>
              </a:spcBef>
              <a:spcAft>
                <a:spcPts val="0"/>
              </a:spcAft>
              <a:buSzPts val="2600"/>
              <a:buNone/>
            </a:pPr>
            <a:br>
              <a:rPr lang="en-US"/>
            </a:br>
            <a:endParaRPr/>
          </a:p>
        </p:txBody>
      </p:sp>
      <p:pic>
        <p:nvPicPr>
          <p:cNvPr descr="Amazon.com: 3D Printer PLA Filament 1.75mm, LABISTS Plastic 3D Printing PLA  Filament Bundle 1kg/2.2lb in Total, 0.25KG/Spool 4 Colors (White, Red,  Black, Blue): Office Products" id="137" name="Google Shape;1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0587" y="2931459"/>
            <a:ext cx="3895215" cy="3536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D Printing Filaments Guide | FABtotum" id="138" name="Google Shape;138;p9"/>
          <p:cNvPicPr preferRelativeResize="0"/>
          <p:nvPr/>
        </p:nvPicPr>
        <p:blipFill rotWithShape="1">
          <a:blip r:embed="rId4">
            <a:alphaModFix/>
          </a:blip>
          <a:srcRect b="19629" l="0" r="0" t="13976"/>
          <a:stretch/>
        </p:blipFill>
        <p:spPr>
          <a:xfrm>
            <a:off x="2505214" y="3429000"/>
            <a:ext cx="5026471" cy="2701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IT">
  <a:themeElements>
    <a:clrScheme name="RIT">
      <a:dk1>
        <a:srgbClr val="000000"/>
      </a:dk1>
      <a:lt1>
        <a:srgbClr val="FFFFFF"/>
      </a:lt1>
      <a:dk2>
        <a:srgbClr val="E36102"/>
      </a:dk2>
      <a:lt2>
        <a:srgbClr val="EEEEEE"/>
      </a:lt2>
      <a:accent1>
        <a:srgbClr val="83BD00"/>
      </a:accent1>
      <a:accent2>
        <a:srgbClr val="C3D600"/>
      </a:accent2>
      <a:accent3>
        <a:srgbClr val="009CBD"/>
      </a:accent3>
      <a:accent4>
        <a:srgbClr val="7D55C7"/>
      </a:accent4>
      <a:accent5>
        <a:srgbClr val="DA281C"/>
      </a:accent5>
      <a:accent6>
        <a:srgbClr val="F6BE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2020-05-07T17:34:33Z</dcterms:created>
  <dc:creator>Jenna Levitt</dc:creator>
</cp:coreProperties>
</file>