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juwLm4F8atO+L/DyQ+Kz1/ayey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eebo.com/machine-learning-ai-manufacturing/" TargetMode="External"/><Relationship Id="rId3" Type="http://schemas.openxmlformats.org/officeDocument/2006/relationships/hyperlink" Target="https://towardsdatascience.com/why-machine-learning-is-important-for-smarter-manufacturing-27da545de779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ukzFI9rgwfU" TargetMode="External"/><Relationship Id="rId3" Type="http://schemas.openxmlformats.org/officeDocument/2006/relationships/hyperlink" Target="https://www.youtube.com/watch?v=IQvH6NZOJNo" TargetMode="External"/><Relationship Id="rId4" Type="http://schemas.openxmlformats.org/officeDocument/2006/relationships/hyperlink" Target="https://www.youtube.com/watch?v=F1wlCerC40E" TargetMode="External"/><Relationship Id="rId5" Type="http://schemas.openxmlformats.org/officeDocument/2006/relationships/hyperlink" Target="https://www.youtube.com/watch?v=QghjaS0WQQU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ratch.mit.edu/studios/1891366/" TargetMode="External"/><Relationship Id="rId3" Type="http://schemas.openxmlformats.org/officeDocument/2006/relationships/hyperlink" Target="https://scratch.mit.edu/projects/501934586/editor" TargetMode="External"/><Relationship Id="rId4" Type="http://schemas.openxmlformats.org/officeDocument/2006/relationships/hyperlink" Target="https://www.iste.org/explore/Computer-Science/3-unplugged-activities-for-teaching-about-AI" TargetMode="External"/><Relationship Id="rId5" Type="http://schemas.openxmlformats.org/officeDocument/2006/relationships/hyperlink" Target="http://www.cs4fn.org/teachers/activities/intelligentpaper/intelligentpaper.pdf" TargetMode="External"/><Relationship Id="rId6" Type="http://schemas.openxmlformats.org/officeDocument/2006/relationships/hyperlink" Target="https://www.teachermagazine.com/sea_en/articles/ai-classroom-activity-facial-recognition#:~:text=The%20facial%20recognition%20task%20was,the%20person%20inside%20the%20photo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ukzFI9rgwfU" TargetMode="External"/><Relationship Id="rId3" Type="http://schemas.openxmlformats.org/officeDocument/2006/relationships/hyperlink" Target="https://www.youtube.com/watch?v=IQvH6NZOJNo" TargetMode="External"/><Relationship Id="rId4" Type="http://schemas.openxmlformats.org/officeDocument/2006/relationships/hyperlink" Target="https://www.youtube.com/watch?v=F1wlCerC40E" TargetMode="External"/><Relationship Id="rId5" Type="http://schemas.openxmlformats.org/officeDocument/2006/relationships/hyperlink" Target="https://www.youtube.com/watch?v=QghjaS0WQQU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" name="Google Shape;7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7e66624e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g77e66624e7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c883eba417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gc883eba417_1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883eba417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gc883eba417_1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883eba417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c883eba417_1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883eba417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Ask middle school students to list pros and cons of the tech and how it impacts the world besides your phones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Ask high school students to also do that, and then come up with changes</a:t>
            </a:r>
            <a:endParaRPr/>
          </a:p>
        </p:txBody>
      </p:sp>
      <p:sp>
        <p:nvSpPr>
          <p:cNvPr id="172" name="Google Shape;172;gc883eba417_1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7e66624e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g77e66624e7_0_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possible definitions and explanations: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https://www.seebo.com/machine-learning-ai-manufacturing/</a:t>
            </a:r>
            <a:r>
              <a:rPr lang="en-US"/>
              <a:t> and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https://towardsdatascience.com/why-machine-learning-is-important-for-smarter-manufacturing-27da545de779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Need to have a slide that defines manufacturing before this, and then what machine learning is, and then how it is </a:t>
            </a:r>
            <a:r>
              <a:rPr lang="en-US"/>
              <a:t>related</a:t>
            </a:r>
            <a:r>
              <a:rPr lang="en-US"/>
              <a:t> to manufacturing </a:t>
            </a:r>
            <a:endParaRPr/>
          </a:p>
        </p:txBody>
      </p:sp>
      <p:sp>
        <p:nvSpPr>
          <p:cNvPr id="80" name="Google Shape;8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video possibility: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https://www.youtube.com/watch?v=ukzFI9rgwfU</a:t>
            </a:r>
            <a:r>
              <a:rPr lang="en-US"/>
              <a:t> should be for older kids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back - up: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https://www.youtube.com/watch?v=IQvH6NZOJNo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vid for younger kids: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https://www.youtube.com/watch?v=F1wlCerC40E</a:t>
            </a:r>
            <a:r>
              <a:rPr lang="en-US"/>
              <a:t> or this one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https://www.youtube.com/watch?v=QghjaS0WQQU</a:t>
            </a:r>
            <a:r>
              <a:rPr lang="en-US"/>
              <a:t> </a:t>
            </a:r>
            <a:endParaRPr/>
          </a:p>
        </p:txBody>
      </p:sp>
      <p:sp>
        <p:nvSpPr>
          <p:cNvPr id="88" name="Google Shape;8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7e66624e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Possible activity: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https://scratch.mit.edu/studios/1891366/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https://scratch.mit.edu/projects/501934586/editor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https://www.iste.org/explore/Computer-Science/3-unplugged-activities-for-teaching-about-AI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http://www.cs4fn.org/teachers/activities/intelligentpaper/intelligentpaper.pdf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6"/>
              </a:rPr>
              <a:t>https://www.teachermagazine.com/sea_en/articles/ai-classroom-activity-facial-recognition#:~:text=The%20facial%20recognition%20task%20was,the%20person%20inside%20the%20photo</a:t>
            </a:r>
            <a:r>
              <a:rPr lang="en-US"/>
              <a:t>. </a:t>
            </a:r>
            <a:endParaRPr/>
          </a:p>
        </p:txBody>
      </p:sp>
      <p:sp>
        <p:nvSpPr>
          <p:cNvPr id="96" name="Google Shape;96;g77e66624e7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642fab50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video possibility: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https://www.youtube.com/watch?v=ukzFI9rgwfU</a:t>
            </a:r>
            <a:r>
              <a:rPr lang="en-US"/>
              <a:t> should be for older kids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back - up: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https://www.youtube.com/watch?v=IQvH6NZOJNo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vid for younger kids: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https://www.youtube.com/watch?v=F1wlCerC40E</a:t>
            </a:r>
            <a:r>
              <a:rPr lang="en-US"/>
              <a:t> or this one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https://www.youtube.com/watch?v=QghjaS0WQQU</a:t>
            </a:r>
            <a:r>
              <a:rPr lang="en-US"/>
              <a:t> </a:t>
            </a:r>
            <a:endParaRPr/>
          </a:p>
        </p:txBody>
      </p:sp>
      <p:sp>
        <p:nvSpPr>
          <p:cNvPr id="103" name="Google Shape;103;gc642fab501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669ef0f1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gc669ef0f18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7e66624e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g77e66624e7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87246447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gc87246447b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696C"/>
          </a:solidFill>
          <a:ln>
            <a:noFill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0"/>
          <p:cNvSpPr/>
          <p:nvPr/>
        </p:nvSpPr>
        <p:spPr>
          <a:xfrm>
            <a:off x="638565" y="323668"/>
            <a:ext cx="839910" cy="1107632"/>
          </a:xfrm>
          <a:custGeom>
            <a:rect b="b" l="l" r="r" t="t"/>
            <a:pathLst>
              <a:path extrusionOk="0" h="1107631" w="839910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0"/>
          <p:cNvSpPr/>
          <p:nvPr/>
        </p:nvSpPr>
        <p:spPr>
          <a:xfrm>
            <a:off x="-131173" y="3156362"/>
            <a:ext cx="1948476" cy="2569552"/>
          </a:xfrm>
          <a:custGeom>
            <a:rect b="b" l="l" r="r" t="t"/>
            <a:pathLst>
              <a:path extrusionOk="0" h="2569552" w="1948475">
                <a:moveTo>
                  <a:pt x="0" y="0"/>
                </a:moveTo>
                <a:lnTo>
                  <a:pt x="0" y="919437"/>
                </a:lnTo>
                <a:lnTo>
                  <a:pt x="868289" y="1276252"/>
                </a:lnTo>
                <a:lnTo>
                  <a:pt x="868289" y="1285994"/>
                </a:lnTo>
                <a:lnTo>
                  <a:pt x="0" y="1701263"/>
                </a:lnTo>
                <a:lnTo>
                  <a:pt x="0" y="2581730"/>
                </a:lnTo>
                <a:lnTo>
                  <a:pt x="1952129" y="1731708"/>
                </a:lnTo>
                <a:lnTo>
                  <a:pt x="1952129" y="848805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0"/>
          <p:cNvSpPr/>
          <p:nvPr/>
        </p:nvSpPr>
        <p:spPr>
          <a:xfrm>
            <a:off x="7322158" y="3924169"/>
            <a:ext cx="465453" cy="613816"/>
          </a:xfrm>
          <a:custGeom>
            <a:rect b="b" l="l" r="r" t="t"/>
            <a:pathLst>
              <a:path extrusionOk="0" h="613815" w="465452">
                <a:moveTo>
                  <a:pt x="0" y="0"/>
                </a:moveTo>
                <a:lnTo>
                  <a:pt x="0" y="219635"/>
                </a:lnTo>
                <a:lnTo>
                  <a:pt x="207417" y="304871"/>
                </a:lnTo>
                <a:lnTo>
                  <a:pt x="207417" y="307199"/>
                </a:lnTo>
                <a:lnTo>
                  <a:pt x="0" y="406398"/>
                </a:lnTo>
                <a:lnTo>
                  <a:pt x="0" y="616725"/>
                </a:lnTo>
                <a:lnTo>
                  <a:pt x="466325" y="413671"/>
                </a:lnTo>
                <a:lnTo>
                  <a:pt x="466325" y="202763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/>
          <p:nvPr/>
        </p:nvSpPr>
        <p:spPr>
          <a:xfrm>
            <a:off x="10872628" y="4558147"/>
            <a:ext cx="839910" cy="1107632"/>
          </a:xfrm>
          <a:custGeom>
            <a:rect b="b" l="l" r="r" t="t"/>
            <a:pathLst>
              <a:path extrusionOk="0" h="1107631" w="839910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0"/>
          <p:cNvSpPr/>
          <p:nvPr/>
        </p:nvSpPr>
        <p:spPr>
          <a:xfrm>
            <a:off x="9722396" y="411978"/>
            <a:ext cx="2479273" cy="3269541"/>
          </a:xfrm>
          <a:custGeom>
            <a:rect b="b" l="l" r="r" t="t"/>
            <a:pathLst>
              <a:path extrusionOk="0" h="3269540" w="2479272">
                <a:moveTo>
                  <a:pt x="0" y="0"/>
                </a:moveTo>
                <a:lnTo>
                  <a:pt x="0" y="1169907"/>
                </a:lnTo>
                <a:lnTo>
                  <a:pt x="1104826" y="1623924"/>
                </a:lnTo>
                <a:lnTo>
                  <a:pt x="1104826" y="1636320"/>
                </a:lnTo>
                <a:lnTo>
                  <a:pt x="0" y="2164715"/>
                </a:lnTo>
                <a:lnTo>
                  <a:pt x="0" y="3285036"/>
                </a:lnTo>
                <a:lnTo>
                  <a:pt x="2483921" y="2203454"/>
                </a:lnTo>
                <a:lnTo>
                  <a:pt x="2483921" y="1080033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55829" y="124631"/>
            <a:ext cx="694943" cy="21725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0"/>
          <p:cNvSpPr/>
          <p:nvPr/>
        </p:nvSpPr>
        <p:spPr>
          <a:xfrm>
            <a:off x="1524" y="9413"/>
            <a:ext cx="12188952" cy="5029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49894" y="107199"/>
            <a:ext cx="656737" cy="3283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2677530" y="4383205"/>
            <a:ext cx="7724037" cy="476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10"/>
          <p:cNvSpPr txBox="1"/>
          <p:nvPr>
            <p:ph idx="2" type="body"/>
          </p:nvPr>
        </p:nvSpPr>
        <p:spPr>
          <a:xfrm>
            <a:off x="2677530" y="4894068"/>
            <a:ext cx="7724036" cy="545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10"/>
          <p:cNvSpPr txBox="1"/>
          <p:nvPr>
            <p:ph idx="3" type="body"/>
          </p:nvPr>
        </p:nvSpPr>
        <p:spPr>
          <a:xfrm>
            <a:off x="0" y="5532754"/>
            <a:ext cx="12192000" cy="1346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idx="4" type="body"/>
          </p:nvPr>
        </p:nvSpPr>
        <p:spPr>
          <a:xfrm>
            <a:off x="1006053" y="1275718"/>
            <a:ext cx="10151755" cy="3073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1" i="0" sz="7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view">
  <p:cSld name="Overview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11"/>
          <p:cNvCxnSpPr/>
          <p:nvPr/>
        </p:nvCxnSpPr>
        <p:spPr>
          <a:xfrm>
            <a:off x="272085" y="512494"/>
            <a:ext cx="2674747" cy="0"/>
          </a:xfrm>
          <a:prstGeom prst="straightConnector1">
            <a:avLst/>
          </a:prstGeom>
          <a:noFill/>
          <a:ln cap="flat" cmpd="sng" w="254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" name="Google Shape;29;p11"/>
          <p:cNvCxnSpPr/>
          <p:nvPr/>
        </p:nvCxnSpPr>
        <p:spPr>
          <a:xfrm>
            <a:off x="3376635" y="512494"/>
            <a:ext cx="8485403" cy="0"/>
          </a:xfrm>
          <a:prstGeom prst="straightConnector1">
            <a:avLst/>
          </a:prstGeom>
          <a:noFill/>
          <a:ln cap="flat" cmpd="sng" w="127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11"/>
          <p:cNvSpPr txBox="1"/>
          <p:nvPr>
            <p:ph idx="1" type="body"/>
          </p:nvPr>
        </p:nvSpPr>
        <p:spPr>
          <a:xfrm>
            <a:off x="272086" y="987157"/>
            <a:ext cx="3607765" cy="4522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E46102"/>
              </a:buClr>
              <a:buSzPts val="4267"/>
              <a:buFont typeface="Arial"/>
              <a:buNone/>
              <a:defRPr b="1" i="0" sz="4267" u="none" cap="none" strike="noStrike">
                <a:solidFill>
                  <a:srgbClr val="E4610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11"/>
          <p:cNvSpPr txBox="1"/>
          <p:nvPr>
            <p:ph idx="2" type="body"/>
          </p:nvPr>
        </p:nvSpPr>
        <p:spPr>
          <a:xfrm>
            <a:off x="4336704" y="1741012"/>
            <a:ext cx="7525333" cy="622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11"/>
          <p:cNvSpPr txBox="1"/>
          <p:nvPr>
            <p:ph idx="3" type="body"/>
          </p:nvPr>
        </p:nvSpPr>
        <p:spPr>
          <a:xfrm>
            <a:off x="4328701" y="2560825"/>
            <a:ext cx="7533337" cy="2949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7954" lvl="0" marL="457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E46102"/>
              </a:buClr>
              <a:buSzPts val="2667"/>
              <a:buFont typeface="Noto Sans Symbols"/>
              <a:buChar char="▪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4610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4045" lvl="2" marL="1371600" marR="0" rtl="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E46102"/>
              </a:buClr>
              <a:buSzPts val="2133"/>
              <a:buFont typeface="Noto Sans Symbols"/>
              <a:buChar char="▪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7154" lvl="3" marL="18288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D95E00"/>
              </a:buClr>
              <a:buSzPts val="1867"/>
              <a:buFont typeface="NTR"/>
              <a:buChar char="&gt;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95E00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93"/>
              </a:spcBef>
              <a:spcAft>
                <a:spcPts val="0"/>
              </a:spcAft>
              <a:buClr>
                <a:srgbClr val="D95E00"/>
              </a:buClr>
              <a:buSzPts val="1467"/>
              <a:buFont typeface="NTR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D95E00"/>
              </a:buClr>
              <a:buSzPts val="1333"/>
              <a:buFont typeface="Noto Sans Symbols"/>
              <a:buNone/>
              <a:defRPr b="0" i="0" sz="1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11"/>
          <p:cNvSpPr txBox="1"/>
          <p:nvPr>
            <p:ph idx="4" type="body"/>
          </p:nvPr>
        </p:nvSpPr>
        <p:spPr>
          <a:xfrm>
            <a:off x="0" y="5511800"/>
            <a:ext cx="12192000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12"/>
          <p:cNvCxnSpPr/>
          <p:nvPr/>
        </p:nvCxnSpPr>
        <p:spPr>
          <a:xfrm>
            <a:off x="272085" y="513092"/>
            <a:ext cx="2674747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" name="Google Shape;36;p12"/>
          <p:cNvCxnSpPr/>
          <p:nvPr/>
        </p:nvCxnSpPr>
        <p:spPr>
          <a:xfrm>
            <a:off x="3376635" y="513092"/>
            <a:ext cx="8485403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" name="Google Shape;37;p12"/>
          <p:cNvSpPr txBox="1"/>
          <p:nvPr>
            <p:ph idx="1" type="body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2"/>
          <p:cNvSpPr txBox="1"/>
          <p:nvPr>
            <p:ph idx="2" type="body"/>
          </p:nvPr>
        </p:nvSpPr>
        <p:spPr>
          <a:xfrm>
            <a:off x="272085" y="958452"/>
            <a:ext cx="11589952" cy="696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E46102"/>
              </a:buClr>
              <a:buSzPts val="3733"/>
              <a:buFont typeface="Arial"/>
              <a:buNone/>
              <a:defRPr b="1" i="0" sz="3733" u="none" cap="none" strike="noStrike">
                <a:solidFill>
                  <a:srgbClr val="E4610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2"/>
          <p:cNvSpPr txBox="1"/>
          <p:nvPr>
            <p:ph idx="3" type="body"/>
          </p:nvPr>
        </p:nvSpPr>
        <p:spPr>
          <a:xfrm>
            <a:off x="272085" y="1744225"/>
            <a:ext cx="11589952" cy="376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Char char="▪"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7954" lvl="1" marL="914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E46102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4610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4045" lvl="3" marL="1828800" marR="0" rtl="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D95E00"/>
              </a:buClr>
              <a:buSzPts val="2133"/>
              <a:buFont typeface="NTR"/>
              <a:buChar char="&gt;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7154" lvl="4" marL="2286000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D95E00"/>
              </a:buClr>
              <a:buSzPts val="1867"/>
              <a:buFont typeface="Noto Sans Symbols"/>
              <a:buChar char="▪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D95E00"/>
              </a:buClr>
              <a:buSzPts val="1600"/>
              <a:buFont typeface="NTR"/>
              <a:buChar char="&gt;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3245" lvl="6" marL="3200400" marR="0" rtl="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D95E00"/>
              </a:buClr>
              <a:buSzPts val="1333"/>
              <a:buFont typeface="Noto Sans Symbols"/>
              <a:buChar char="▪"/>
              <a:defRPr b="0" i="0" sz="1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D95E00"/>
              </a:buClr>
              <a:buSzPts val="1200"/>
              <a:buFont typeface="NTR"/>
              <a:buChar char="&gt;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Page Content">
  <p:cSld name="Full-Page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oogle Shape;41;p13"/>
          <p:cNvCxnSpPr/>
          <p:nvPr/>
        </p:nvCxnSpPr>
        <p:spPr>
          <a:xfrm>
            <a:off x="272085" y="513092"/>
            <a:ext cx="2674747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" name="Google Shape;42;p13"/>
          <p:cNvCxnSpPr/>
          <p:nvPr/>
        </p:nvCxnSpPr>
        <p:spPr>
          <a:xfrm>
            <a:off x="3376635" y="513092"/>
            <a:ext cx="8485403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13"/>
          <p:cNvSpPr txBox="1"/>
          <p:nvPr>
            <p:ph idx="1" type="body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13"/>
          <p:cNvSpPr txBox="1"/>
          <p:nvPr>
            <p:ph idx="2" type="body"/>
          </p:nvPr>
        </p:nvSpPr>
        <p:spPr>
          <a:xfrm>
            <a:off x="272085" y="863428"/>
            <a:ext cx="11589952" cy="4639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b="0" i="1" sz="42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" showMasterSp="0">
  <p:cSld name="Transi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Google Shape;46;p16"/>
          <p:cNvCxnSpPr/>
          <p:nvPr/>
        </p:nvCxnSpPr>
        <p:spPr>
          <a:xfrm>
            <a:off x="272085" y="513091"/>
            <a:ext cx="2674747" cy="0"/>
          </a:xfrm>
          <a:prstGeom prst="straightConnector1">
            <a:avLst/>
          </a:prstGeom>
          <a:noFill/>
          <a:ln cap="flat" cmpd="sng" w="254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" name="Google Shape;47;p16"/>
          <p:cNvCxnSpPr/>
          <p:nvPr/>
        </p:nvCxnSpPr>
        <p:spPr>
          <a:xfrm>
            <a:off x="3376635" y="513091"/>
            <a:ext cx="8485403" cy="0"/>
          </a:xfrm>
          <a:prstGeom prst="straightConnector1">
            <a:avLst/>
          </a:prstGeom>
          <a:noFill/>
          <a:ln cap="flat" cmpd="sng" w="127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16"/>
          <p:cNvSpPr txBox="1"/>
          <p:nvPr>
            <p:ph idx="1" type="body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16"/>
          <p:cNvSpPr txBox="1"/>
          <p:nvPr>
            <p:ph idx="2" type="body"/>
          </p:nvPr>
        </p:nvSpPr>
        <p:spPr>
          <a:xfrm>
            <a:off x="272085" y="3987800"/>
            <a:ext cx="11589952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5333"/>
              <a:buFont typeface="Arial"/>
              <a:buNone/>
              <a:defRPr b="1" i="0" sz="5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0" name="Google Shape;5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4375" y="151925"/>
            <a:ext cx="624309" cy="312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or End Slide">
  <p:cSld name="Section Header or End Slid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461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" name="Google Shape;53;p17"/>
          <p:cNvCxnSpPr/>
          <p:nvPr/>
        </p:nvCxnSpPr>
        <p:spPr>
          <a:xfrm>
            <a:off x="272085" y="513091"/>
            <a:ext cx="2674747" cy="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" name="Google Shape;54;p17"/>
          <p:cNvCxnSpPr/>
          <p:nvPr/>
        </p:nvCxnSpPr>
        <p:spPr>
          <a:xfrm>
            <a:off x="3376635" y="513091"/>
            <a:ext cx="848540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" name="Google Shape;55;p17"/>
          <p:cNvSpPr txBox="1"/>
          <p:nvPr>
            <p:ph idx="1" type="body"/>
          </p:nvPr>
        </p:nvSpPr>
        <p:spPr>
          <a:xfrm>
            <a:off x="272085" y="4258733"/>
            <a:ext cx="11589952" cy="1253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1" i="0" sz="7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7"/>
          <p:cNvSpPr txBox="1"/>
          <p:nvPr>
            <p:ph idx="2" type="body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7" name="Google Shape;5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4375" y="151925"/>
            <a:ext cx="624309" cy="312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Google Shape;59;p14"/>
          <p:cNvCxnSpPr/>
          <p:nvPr/>
        </p:nvCxnSpPr>
        <p:spPr>
          <a:xfrm>
            <a:off x="272085" y="513092"/>
            <a:ext cx="2674747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" name="Google Shape;60;p14"/>
          <p:cNvCxnSpPr/>
          <p:nvPr/>
        </p:nvCxnSpPr>
        <p:spPr>
          <a:xfrm>
            <a:off x="3376635" y="513092"/>
            <a:ext cx="8485403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2" type="body"/>
          </p:nvPr>
        </p:nvSpPr>
        <p:spPr>
          <a:xfrm>
            <a:off x="6256867" y="863692"/>
            <a:ext cx="5604933" cy="4639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b="0" i="1" sz="42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3" type="body"/>
          </p:nvPr>
        </p:nvSpPr>
        <p:spPr>
          <a:xfrm>
            <a:off x="272085" y="863428"/>
            <a:ext cx="5612248" cy="4639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b="0" i="1" sz="42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15"/>
          <p:cNvCxnSpPr/>
          <p:nvPr/>
        </p:nvCxnSpPr>
        <p:spPr>
          <a:xfrm>
            <a:off x="272085" y="513092"/>
            <a:ext cx="2674747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" name="Google Shape;66;p15"/>
          <p:cNvCxnSpPr/>
          <p:nvPr/>
        </p:nvCxnSpPr>
        <p:spPr>
          <a:xfrm>
            <a:off x="3376635" y="513092"/>
            <a:ext cx="8485403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2" type="body"/>
          </p:nvPr>
        </p:nvSpPr>
        <p:spPr>
          <a:xfrm>
            <a:off x="264584" y="862676"/>
            <a:ext cx="3471333" cy="795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E46102"/>
              </a:buClr>
              <a:buSzPts val="4267"/>
              <a:buFont typeface="Arial"/>
              <a:buNone/>
              <a:defRPr b="1" i="0" sz="4267" u="none" cap="none" strike="noStrike">
                <a:solidFill>
                  <a:srgbClr val="E4610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3" type="body"/>
          </p:nvPr>
        </p:nvSpPr>
        <p:spPr>
          <a:xfrm>
            <a:off x="264584" y="1873340"/>
            <a:ext cx="3471333" cy="3638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4" type="body"/>
          </p:nvPr>
        </p:nvSpPr>
        <p:spPr>
          <a:xfrm>
            <a:off x="4000501" y="863692"/>
            <a:ext cx="7861300" cy="4639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b="0" i="1" sz="42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8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24375" y="151925"/>
            <a:ext cx="624309" cy="31215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 txBox="1"/>
          <p:nvPr/>
        </p:nvSpPr>
        <p:spPr>
          <a:xfrm>
            <a:off x="10703378" y="257543"/>
            <a:ext cx="1241077" cy="2400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|  </a:t>
            </a:r>
            <a:fld id="{00000000-1234-1234-1234-123412341234}" type="slidenum">
              <a:rPr b="0" i="0" lang="en-US" sz="1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89973" y="306146"/>
            <a:ext cx="2218339" cy="13228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ukzFI9rgwfU" TargetMode="External"/><Relationship Id="rId4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>
            <p:ph idx="1" type="body"/>
          </p:nvPr>
        </p:nvSpPr>
        <p:spPr>
          <a:xfrm>
            <a:off x="2677530" y="4383205"/>
            <a:ext cx="7724037" cy="476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</a:pPr>
            <a:r>
              <a:rPr lang="en-US"/>
              <a:t>STEM &amp; Industrial Engineering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</a:pPr>
            <a:r>
              <a:rPr lang="en-US"/>
              <a:t>Toyota Production Systems Lab</a:t>
            </a:r>
            <a:endParaRPr/>
          </a:p>
        </p:txBody>
      </p:sp>
      <p:sp>
        <p:nvSpPr>
          <p:cNvPr id="76" name="Google Shape;76;p1"/>
          <p:cNvSpPr txBox="1"/>
          <p:nvPr>
            <p:ph idx="2" type="body"/>
          </p:nvPr>
        </p:nvSpPr>
        <p:spPr>
          <a:xfrm>
            <a:off x="2677530" y="5373293"/>
            <a:ext cx="7724100" cy="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</a:pPr>
            <a:r>
              <a:rPr lang="en-US">
                <a:solidFill>
                  <a:srgbClr val="F76902"/>
                </a:solidFill>
              </a:rPr>
              <a:t>Machine Learning</a:t>
            </a:r>
            <a:r>
              <a:rPr lang="en-US">
                <a:solidFill>
                  <a:srgbClr val="F76902"/>
                </a:solidFill>
              </a:rPr>
              <a:t>: Grades 6-8</a:t>
            </a:r>
            <a:endParaRPr>
              <a:solidFill>
                <a:srgbClr val="F76902"/>
              </a:solidFill>
            </a:endParaRPr>
          </a:p>
        </p:txBody>
      </p:sp>
      <p:sp>
        <p:nvSpPr>
          <p:cNvPr id="77" name="Google Shape;77;p1"/>
          <p:cNvSpPr txBox="1"/>
          <p:nvPr>
            <p:ph idx="4" type="body"/>
          </p:nvPr>
        </p:nvSpPr>
        <p:spPr>
          <a:xfrm>
            <a:off x="1006050" y="1275725"/>
            <a:ext cx="9537000" cy="3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lang="en-US"/>
              <a:t>Machine Learning in Manufacturing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7e66624e7_0_19"/>
          <p:cNvSpPr txBox="1"/>
          <p:nvPr>
            <p:ph idx="2" type="body"/>
          </p:nvPr>
        </p:nvSpPr>
        <p:spPr>
          <a:xfrm>
            <a:off x="165250" y="665125"/>
            <a:ext cx="11931300" cy="22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 u="sng"/>
              <a:t>Step 3: </a:t>
            </a:r>
            <a:r>
              <a:rPr lang="en-US" sz="2767">
                <a:solidFill>
                  <a:schemeClr val="dk2"/>
                </a:solidFill>
              </a:rPr>
              <a:t>Comparison of known characters to mystery character</a:t>
            </a:r>
            <a:endParaRPr sz="2767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/>
              <a:t>-Compare the answers to our questions with the answers that describe the mystery character</a:t>
            </a:r>
            <a:endParaRPr sz="2767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/>
              <a:t>-Calculate a similarity score between your known characters to the mystery one by adding up how many of the answer for each known character match the mys</a:t>
            </a:r>
            <a:r>
              <a:rPr lang="en-US" sz="2767"/>
              <a:t>tery character</a:t>
            </a:r>
            <a:endParaRPr sz="2767"/>
          </a:p>
        </p:txBody>
      </p:sp>
      <p:pic>
        <p:nvPicPr>
          <p:cNvPr id="146" name="Google Shape;146;g77e66624e7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8425" y="2776675"/>
            <a:ext cx="5995001" cy="40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77e66624e7_0_19"/>
          <p:cNvSpPr txBox="1"/>
          <p:nvPr/>
        </p:nvSpPr>
        <p:spPr>
          <a:xfrm>
            <a:off x="4015650" y="6593600"/>
            <a:ext cx="5717700" cy="2643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c883eba417_1_2"/>
          <p:cNvSpPr txBox="1"/>
          <p:nvPr>
            <p:ph idx="2" type="body"/>
          </p:nvPr>
        </p:nvSpPr>
        <p:spPr>
          <a:xfrm>
            <a:off x="165250" y="665125"/>
            <a:ext cx="11931300" cy="22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 u="sng"/>
              <a:t>Step 4:</a:t>
            </a:r>
            <a:r>
              <a:rPr lang="en-US" sz="2767"/>
              <a:t> </a:t>
            </a:r>
            <a:r>
              <a:rPr lang="en-US" sz="2767">
                <a:solidFill>
                  <a:schemeClr val="dk2"/>
                </a:solidFill>
              </a:rPr>
              <a:t>Based on the similarity score, who is the mystery person?</a:t>
            </a:r>
            <a:endParaRPr sz="2767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/>
              <a:t>- The character that scored the highest similarity score should be the mystery person!</a:t>
            </a:r>
            <a:endParaRPr sz="2767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/>
              <a:t>So, who is your guess?</a:t>
            </a:r>
            <a:endParaRPr sz="2767"/>
          </a:p>
        </p:txBody>
      </p:sp>
      <p:pic>
        <p:nvPicPr>
          <p:cNvPr id="153" name="Google Shape;153;gc883eba417_1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7463" y="365111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c883eba417_1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1775" y="3655888"/>
            <a:ext cx="2143125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c883eba417_1_10"/>
          <p:cNvSpPr txBox="1"/>
          <p:nvPr>
            <p:ph idx="2" type="body"/>
          </p:nvPr>
        </p:nvSpPr>
        <p:spPr>
          <a:xfrm>
            <a:off x="165250" y="665125"/>
            <a:ext cx="11931300" cy="22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 u="sng"/>
              <a:t>Step 5:</a:t>
            </a:r>
            <a:r>
              <a:rPr lang="en-US" sz="2767"/>
              <a:t> </a:t>
            </a:r>
            <a:r>
              <a:rPr lang="en-US" sz="2767">
                <a:solidFill>
                  <a:schemeClr val="dk2"/>
                </a:solidFill>
              </a:rPr>
              <a:t>Face Reveal!</a:t>
            </a:r>
            <a:endParaRPr sz="2767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/>
              <a:t>- The mystery character was...</a:t>
            </a:r>
            <a:r>
              <a:rPr lang="en-US" sz="2767">
                <a:solidFill>
                  <a:schemeClr val="dk2"/>
                </a:solidFill>
              </a:rPr>
              <a:t>Woody!</a:t>
            </a:r>
            <a:endParaRPr sz="2767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>
                <a:solidFill>
                  <a:srgbClr val="000000"/>
                </a:solidFill>
              </a:rPr>
              <a:t>- Were you correct?</a:t>
            </a:r>
            <a:endParaRPr sz="2767">
              <a:solidFill>
                <a:srgbClr val="000000"/>
              </a:solidFill>
            </a:endParaRPr>
          </a:p>
        </p:txBody>
      </p:sp>
      <p:pic>
        <p:nvPicPr>
          <p:cNvPr id="160" name="Google Shape;160;gc883eba417_1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1638" y="3204800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c883eba417_1_10"/>
          <p:cNvPicPr preferRelativeResize="0"/>
          <p:nvPr/>
        </p:nvPicPr>
        <p:blipFill rotWithShape="1">
          <a:blip r:embed="rId4">
            <a:alphaModFix/>
          </a:blip>
          <a:srcRect b="0" l="13930" r="9651" t="0"/>
          <a:stretch/>
        </p:blipFill>
        <p:spPr>
          <a:xfrm>
            <a:off x="7436400" y="2416500"/>
            <a:ext cx="1933450" cy="37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c883eba417_1_10"/>
          <p:cNvSpPr/>
          <p:nvPr/>
        </p:nvSpPr>
        <p:spPr>
          <a:xfrm>
            <a:off x="5079388" y="3925513"/>
            <a:ext cx="1652400" cy="701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c883eba417_1_18"/>
          <p:cNvSpPr txBox="1"/>
          <p:nvPr>
            <p:ph idx="2" type="body"/>
          </p:nvPr>
        </p:nvSpPr>
        <p:spPr>
          <a:xfrm>
            <a:off x="165250" y="665125"/>
            <a:ext cx="11931300" cy="22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 u="sng"/>
              <a:t>Step 6:</a:t>
            </a:r>
            <a:r>
              <a:rPr lang="en-US" sz="2767"/>
              <a:t> </a:t>
            </a:r>
            <a:r>
              <a:rPr lang="en-US" sz="2767">
                <a:solidFill>
                  <a:schemeClr val="dk2"/>
                </a:solidFill>
              </a:rPr>
              <a:t>Redesign stage</a:t>
            </a:r>
            <a:endParaRPr sz="2767"/>
          </a:p>
          <a:p>
            <a:pPr indent="-404304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7"/>
              <a:buChar char="-"/>
            </a:pPr>
            <a:r>
              <a:rPr lang="en-US" sz="2767"/>
              <a:t>At the right side of your table, come up with two more disney characters that your facial recognition program should learn to identify </a:t>
            </a:r>
            <a:endParaRPr sz="2767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/>
              <a:t>- At the bottom of your table, come up with 3 more questions your facial recognition program should use to identify the characters. Answer these new questions for your characters</a:t>
            </a:r>
            <a:endParaRPr sz="2767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t/>
            </a:r>
            <a:endParaRPr sz="2767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t/>
            </a:r>
            <a:endParaRPr sz="2767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t/>
            </a:r>
            <a:endParaRPr sz="2767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t/>
            </a:r>
            <a:endParaRPr sz="2767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/>
              <a:t>- Once you’ve completed this, ask a family member or friend to pick a character from your list and not tell you who it is!</a:t>
            </a:r>
            <a:endParaRPr sz="2767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/>
              <a:t>- This person should use the questions from your table to describe the character, which you will try to guess based on the information you have</a:t>
            </a:r>
            <a:endParaRPr sz="2767"/>
          </a:p>
        </p:txBody>
      </p:sp>
      <p:pic>
        <p:nvPicPr>
          <p:cNvPr id="168" name="Google Shape;168;gc883eba417_1_18"/>
          <p:cNvPicPr preferRelativeResize="0"/>
          <p:nvPr/>
        </p:nvPicPr>
        <p:blipFill rotWithShape="1">
          <a:blip r:embed="rId3">
            <a:alphaModFix/>
          </a:blip>
          <a:srcRect b="0" l="18289" r="18793" t="8617"/>
          <a:stretch/>
        </p:blipFill>
        <p:spPr>
          <a:xfrm>
            <a:off x="6791900" y="3220900"/>
            <a:ext cx="1801250" cy="176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c883eba417_1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5275" y="3377315"/>
            <a:ext cx="1450426" cy="1450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c883eba417_1_27"/>
          <p:cNvSpPr txBox="1"/>
          <p:nvPr>
            <p:ph idx="2" type="body"/>
          </p:nvPr>
        </p:nvSpPr>
        <p:spPr>
          <a:xfrm>
            <a:off x="165250" y="665125"/>
            <a:ext cx="11931300" cy="22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 u="sng"/>
              <a:t>Step 7:</a:t>
            </a:r>
            <a:r>
              <a:rPr lang="en-US" sz="2767"/>
              <a:t> </a:t>
            </a:r>
            <a:r>
              <a:rPr lang="en-US" sz="2767">
                <a:solidFill>
                  <a:schemeClr val="dk2"/>
                </a:solidFill>
              </a:rPr>
              <a:t>Reflection: answer the questions about today’s activity</a:t>
            </a:r>
            <a:endParaRPr sz="2767"/>
          </a:p>
          <a:p>
            <a:pPr indent="-40430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67"/>
              <a:buAutoNum type="arabicParenR"/>
            </a:pPr>
            <a:r>
              <a:rPr lang="en-US" sz="2767"/>
              <a:t>What do you think the pros and cons are of this technology?</a:t>
            </a:r>
            <a:endParaRPr sz="2767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67"/>
              <a:t>List here:</a:t>
            </a:r>
            <a:endParaRPr sz="2767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67"/>
              <a:t>				Pros:						Cons:</a:t>
            </a:r>
            <a:endParaRPr sz="2767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67"/>
              <a:t>				1]							1]</a:t>
            </a:r>
            <a:endParaRPr sz="2767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67"/>
              <a:t>				2]							2]</a:t>
            </a:r>
            <a:endParaRPr sz="2767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67"/>
              <a:t>				3]							3]</a:t>
            </a:r>
            <a:endParaRPr sz="2767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67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67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67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67"/>
          </a:p>
          <a:p>
            <a:pPr indent="-40430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7"/>
              <a:buAutoNum type="arabicParenR"/>
            </a:pPr>
            <a:r>
              <a:rPr lang="en-US" sz="2767"/>
              <a:t>How does facial recognition technology impact the world?</a:t>
            </a:r>
            <a:endParaRPr sz="2767"/>
          </a:p>
          <a:p>
            <a:pPr indent="-40430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7"/>
              <a:buAutoNum type="arabicParenR"/>
            </a:pPr>
            <a:r>
              <a:rPr lang="en-US" sz="2767"/>
              <a:t>How does machine learning impact the world?</a:t>
            </a:r>
            <a:endParaRPr sz="2767"/>
          </a:p>
        </p:txBody>
      </p:sp>
      <p:pic>
        <p:nvPicPr>
          <p:cNvPr id="175" name="Google Shape;175;gc883eba417_1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80730" y="4684925"/>
            <a:ext cx="1624920" cy="193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c883eba417_1_27"/>
          <p:cNvPicPr preferRelativeResize="0"/>
          <p:nvPr/>
        </p:nvPicPr>
        <p:blipFill rotWithShape="1">
          <a:blip r:embed="rId4">
            <a:alphaModFix/>
          </a:blip>
          <a:srcRect b="11582" l="7408" r="8117" t="7538"/>
          <a:stretch/>
        </p:blipFill>
        <p:spPr>
          <a:xfrm>
            <a:off x="9588000" y="1656525"/>
            <a:ext cx="2210366" cy="221039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c883eba417_1_27"/>
          <p:cNvSpPr/>
          <p:nvPr/>
        </p:nvSpPr>
        <p:spPr>
          <a:xfrm rot="5400000">
            <a:off x="10391224" y="4101577"/>
            <a:ext cx="541500" cy="336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7e66624e7_0_49"/>
          <p:cNvSpPr txBox="1"/>
          <p:nvPr>
            <p:ph idx="2" type="body"/>
          </p:nvPr>
        </p:nvSpPr>
        <p:spPr>
          <a:xfrm>
            <a:off x="0" y="665125"/>
            <a:ext cx="12192000" cy="22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b="1" lang="en-US" sz="3466">
                <a:solidFill>
                  <a:schemeClr val="dk2"/>
                </a:solidFill>
              </a:rPr>
              <a:t>Congratulations!</a:t>
            </a:r>
            <a:endParaRPr b="1" sz="3466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3466">
                <a:solidFill>
                  <a:schemeClr val="dk2"/>
                </a:solidFill>
              </a:rPr>
              <a:t>You have learned about machine learning!</a:t>
            </a:r>
            <a:endParaRPr sz="3466">
              <a:solidFill>
                <a:schemeClr val="dk2"/>
              </a:solidFill>
            </a:endParaRPr>
          </a:p>
        </p:txBody>
      </p:sp>
      <p:pic>
        <p:nvPicPr>
          <p:cNvPr id="183" name="Google Shape;183;g77e66624e7_0_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4900" y="1937525"/>
            <a:ext cx="7102201" cy="457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77e66624e7_0_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6725" y="1746975"/>
            <a:ext cx="1682025" cy="16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77e66624e7_0_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36225" y="4490301"/>
            <a:ext cx="2240101" cy="224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 txBox="1"/>
          <p:nvPr>
            <p:ph idx="1" type="body"/>
          </p:nvPr>
        </p:nvSpPr>
        <p:spPr>
          <a:xfrm>
            <a:off x="272085" y="4258733"/>
            <a:ext cx="11589952" cy="1253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lang="en-US"/>
              <a:t>Thank you!</a:t>
            </a:r>
            <a:endParaRPr/>
          </a:p>
        </p:txBody>
      </p:sp>
      <p:pic>
        <p:nvPicPr>
          <p:cNvPr id="191" name="Google Shape;19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5765" y="1288977"/>
            <a:ext cx="3822576" cy="28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"/>
          <p:cNvSpPr txBox="1"/>
          <p:nvPr>
            <p:ph idx="2" type="body"/>
          </p:nvPr>
        </p:nvSpPr>
        <p:spPr>
          <a:xfrm>
            <a:off x="719854" y="683387"/>
            <a:ext cx="75252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Industrial Engineering!</a:t>
            </a:r>
            <a:endParaRPr/>
          </a:p>
        </p:txBody>
      </p:sp>
      <p:sp>
        <p:nvSpPr>
          <p:cNvPr id="83" name="Google Shape;83;p2"/>
          <p:cNvSpPr txBox="1"/>
          <p:nvPr>
            <p:ph idx="3" type="body"/>
          </p:nvPr>
        </p:nvSpPr>
        <p:spPr>
          <a:xfrm>
            <a:off x="5419575" y="479700"/>
            <a:ext cx="6772500" cy="29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6971" lvl="0" marL="30479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2667"/>
              <a:buFont typeface="Noto Sans Symbols"/>
              <a:buNone/>
            </a:pPr>
            <a:r>
              <a:rPr lang="en-US" sz="2467"/>
              <a:t>These are all areas of Industrial Engineering. Where does machine learning fit in this?</a:t>
            </a:r>
            <a:endParaRPr sz="2467"/>
          </a:p>
        </p:txBody>
      </p:sp>
      <p:pic>
        <p:nvPicPr>
          <p:cNvPr id="84" name="Google Shape;8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850" y="1306175"/>
            <a:ext cx="10752298" cy="543615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"/>
          <p:cNvSpPr/>
          <p:nvPr/>
        </p:nvSpPr>
        <p:spPr>
          <a:xfrm rot="273">
            <a:off x="3037482" y="4767873"/>
            <a:ext cx="3782400" cy="1974300"/>
          </a:xfrm>
          <a:prstGeom prst="ellipse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/>
          <p:nvPr>
            <p:ph idx="2" type="body"/>
          </p:nvPr>
        </p:nvSpPr>
        <p:spPr>
          <a:xfrm>
            <a:off x="272085" y="958452"/>
            <a:ext cx="11589952" cy="696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733"/>
              <a:buNone/>
            </a:pPr>
            <a:r>
              <a:rPr lang="en-US"/>
              <a:t>So what is Machine Learning?</a:t>
            </a:r>
            <a:endParaRPr/>
          </a:p>
        </p:txBody>
      </p:sp>
      <p:sp>
        <p:nvSpPr>
          <p:cNvPr id="91" name="Google Shape;91;p3"/>
          <p:cNvSpPr txBox="1"/>
          <p:nvPr>
            <p:ph idx="3" type="body"/>
          </p:nvPr>
        </p:nvSpPr>
        <p:spPr>
          <a:xfrm>
            <a:off x="272076" y="1744225"/>
            <a:ext cx="4173300" cy="3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1592" lvl="0" marL="30479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None/>
            </a:pPr>
            <a:r>
              <a:rPr lang="en-US" sz="2500"/>
              <a:t>Machines can use data &amp; algorithms to</a:t>
            </a:r>
            <a:r>
              <a:rPr lang="en-US" sz="2500"/>
              <a:t> </a:t>
            </a:r>
            <a:r>
              <a:rPr lang="en-US" sz="2500"/>
              <a:t>identify problems, monitor, and analyze critical system variables during the manufacturing process, &amp; make real-time decisions.</a:t>
            </a:r>
            <a:endParaRPr sz="2500"/>
          </a:p>
          <a:p>
            <a:pPr indent="-101592" lvl="0" marL="30479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None/>
            </a:pPr>
            <a:r>
              <a:t/>
            </a:r>
            <a:endParaRPr sz="2500"/>
          </a:p>
          <a:p>
            <a:pPr indent="-101592" lvl="0" marL="30479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None/>
            </a:pPr>
            <a:r>
              <a:rPr lang="en-US" sz="2500"/>
              <a:t>Click on the image to watch the video!</a:t>
            </a:r>
            <a:endParaRPr sz="2500"/>
          </a:p>
        </p:txBody>
      </p:sp>
      <p:sp>
        <p:nvSpPr>
          <p:cNvPr id="92" name="Google Shape;92;p3"/>
          <p:cNvSpPr/>
          <p:nvPr/>
        </p:nvSpPr>
        <p:spPr>
          <a:xfrm>
            <a:off x="1569900" y="5982150"/>
            <a:ext cx="975000" cy="396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1055" y="1744225"/>
            <a:ext cx="7415245" cy="4702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7e66624e7_0_30"/>
          <p:cNvSpPr txBox="1"/>
          <p:nvPr>
            <p:ph idx="2" type="body"/>
          </p:nvPr>
        </p:nvSpPr>
        <p:spPr>
          <a:xfrm>
            <a:off x="3680100" y="818825"/>
            <a:ext cx="48318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733"/>
              <a:buNone/>
            </a:pPr>
            <a:r>
              <a:rPr lang="en-US" sz="4533"/>
              <a:t>Today’s Activity!</a:t>
            </a:r>
            <a:endParaRPr sz="4533"/>
          </a:p>
        </p:txBody>
      </p:sp>
      <p:sp>
        <p:nvSpPr>
          <p:cNvPr id="99" name="Google Shape;99;g77e66624e7_0_30"/>
          <p:cNvSpPr txBox="1"/>
          <p:nvPr>
            <p:ph idx="3" type="body"/>
          </p:nvPr>
        </p:nvSpPr>
        <p:spPr>
          <a:xfrm>
            <a:off x="2191500" y="5908600"/>
            <a:ext cx="7809000" cy="7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1592" lvl="0" marL="30479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None/>
            </a:pPr>
            <a:r>
              <a:rPr lang="en-US" sz="3500">
                <a:solidFill>
                  <a:schemeClr val="accent3"/>
                </a:solidFill>
              </a:rPr>
              <a:t>How does facial recognition work?</a:t>
            </a:r>
            <a:endParaRPr sz="3500">
              <a:solidFill>
                <a:schemeClr val="accent3"/>
              </a:solidFill>
            </a:endParaRPr>
          </a:p>
        </p:txBody>
      </p:sp>
      <p:pic>
        <p:nvPicPr>
          <p:cNvPr id="100" name="Google Shape;100;g77e66624e7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0288" y="1667525"/>
            <a:ext cx="3931418" cy="408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642fab501_0_3"/>
          <p:cNvSpPr txBox="1"/>
          <p:nvPr>
            <p:ph idx="2" type="body"/>
          </p:nvPr>
        </p:nvSpPr>
        <p:spPr>
          <a:xfrm>
            <a:off x="272085" y="958452"/>
            <a:ext cx="11589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733"/>
              <a:buNone/>
            </a:pPr>
            <a:r>
              <a:rPr lang="en-US"/>
              <a:t>What is facial </a:t>
            </a:r>
            <a:r>
              <a:rPr lang="en-US"/>
              <a:t>recognition</a:t>
            </a:r>
            <a:r>
              <a:rPr lang="en-US"/>
              <a:t> and how does it relate to Machine Learning</a:t>
            </a:r>
            <a:r>
              <a:rPr lang="en-US"/>
              <a:t>?</a:t>
            </a:r>
            <a:endParaRPr/>
          </a:p>
        </p:txBody>
      </p:sp>
      <p:sp>
        <p:nvSpPr>
          <p:cNvPr id="106" name="Google Shape;106;gc642fab501_0_3"/>
          <p:cNvSpPr txBox="1"/>
          <p:nvPr>
            <p:ph idx="3" type="body"/>
          </p:nvPr>
        </p:nvSpPr>
        <p:spPr>
          <a:xfrm>
            <a:off x="272075" y="2293625"/>
            <a:ext cx="11589900" cy="43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▪"/>
            </a:pPr>
            <a:r>
              <a:rPr lang="en-US" sz="2700"/>
              <a:t>Facial recognition = technology that is capable of matching a person’s face from a digital image or video against a database of people!</a:t>
            </a:r>
            <a:endParaRPr sz="2700"/>
          </a:p>
          <a:p>
            <a:pPr indent="-4000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Like iPhones with Apple Face ID to unlock your phone!</a:t>
            </a:r>
            <a:endParaRPr sz="2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▪"/>
            </a:pPr>
            <a:r>
              <a:rPr lang="en-US" sz="2700"/>
              <a:t>This relates to machine learning because:</a:t>
            </a:r>
            <a:endParaRPr sz="2700"/>
          </a:p>
          <a:p>
            <a:pPr indent="-4000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The technology of the </a:t>
            </a:r>
            <a:r>
              <a:rPr lang="en-US" sz="2700"/>
              <a:t>phone needs to be trained to automatically identify different features of the face and calculate a match!</a:t>
            </a:r>
            <a:endParaRPr sz="2700"/>
          </a:p>
        </p:txBody>
      </p:sp>
      <p:pic>
        <p:nvPicPr>
          <p:cNvPr id="107" name="Google Shape;107;gc642fab501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4611" y="4107249"/>
            <a:ext cx="3044824" cy="117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669ef0f18_0_1"/>
          <p:cNvSpPr txBox="1"/>
          <p:nvPr>
            <p:ph idx="2" type="body"/>
          </p:nvPr>
        </p:nvSpPr>
        <p:spPr>
          <a:xfrm>
            <a:off x="272085" y="958452"/>
            <a:ext cx="11589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733"/>
              <a:buNone/>
            </a:pPr>
            <a:r>
              <a:rPr lang="en-US"/>
              <a:t>Today’s activity will walk you through facial recognition technology!</a:t>
            </a:r>
            <a:endParaRPr/>
          </a:p>
        </p:txBody>
      </p:sp>
      <p:sp>
        <p:nvSpPr>
          <p:cNvPr id="113" name="Google Shape;113;gc669ef0f18_0_1"/>
          <p:cNvSpPr txBox="1"/>
          <p:nvPr>
            <p:ph idx="3" type="body"/>
          </p:nvPr>
        </p:nvSpPr>
        <p:spPr>
          <a:xfrm>
            <a:off x="272075" y="2293625"/>
            <a:ext cx="11589900" cy="43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Facial recognition is an example of what machine learning can do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</a:t>
            </a:r>
            <a:r>
              <a:rPr lang="en-US" sz="2400"/>
              <a:t> computer can’t “see” a photo the way a human does, so how can it extract meaningful data from one photo and compare it with data from another?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Today, we are going to answer that by </a:t>
            </a:r>
            <a:r>
              <a:rPr lang="en-US" sz="2400"/>
              <a:t>simulating our own facial recognition algorithm!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We will break down pictures of Disney characters into a list of identifiable features that can be used to compare and figure out the identity of a mystery character</a:t>
            </a:r>
            <a:endParaRPr sz="2400"/>
          </a:p>
        </p:txBody>
      </p:sp>
      <p:pic>
        <p:nvPicPr>
          <p:cNvPr id="114" name="Google Shape;114;gc669ef0f18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8101" y="3429013"/>
            <a:ext cx="1543624" cy="152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c669ef0f18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2325" y="3462527"/>
            <a:ext cx="1325950" cy="1456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c669ef0f18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50826" y="3501413"/>
            <a:ext cx="1032405" cy="13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>
            <p:ph idx="1" type="body"/>
          </p:nvPr>
        </p:nvSpPr>
        <p:spPr>
          <a:xfrm>
            <a:off x="0" y="1090775"/>
            <a:ext cx="12192000" cy="1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430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67"/>
              <a:buFont typeface="Arial"/>
              <a:buChar char="●"/>
            </a:pPr>
            <a:r>
              <a:rPr lang="en-US" sz="27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technology uses a pixel-by-pixel check to see if there are exact matches. As a person can change their posture or clothing, recognition by faces is the best as those features are distinct!</a:t>
            </a:r>
            <a:endParaRPr sz="27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430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7"/>
              <a:buFont typeface="Arial"/>
              <a:buChar char="●"/>
            </a:pPr>
            <a:r>
              <a:rPr lang="en-US" sz="27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shows </a:t>
            </a:r>
            <a:r>
              <a:rPr lang="en-US" sz="2767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feature extraction</a:t>
            </a:r>
            <a:r>
              <a:rPr lang="en-US" sz="27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changing the original data format to a list of distinct features that can be used to identify different objects</a:t>
            </a:r>
            <a:endParaRPr sz="27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430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67"/>
              <a:buFont typeface="Arial"/>
              <a:buChar char="●"/>
            </a:pPr>
            <a:r>
              <a:rPr lang="en-US" sz="27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important because this allows the computer to behave like a real person in recognizing an individual in each picture!</a:t>
            </a:r>
            <a:endParaRPr sz="3666">
              <a:solidFill>
                <a:srgbClr val="6AA84F"/>
              </a:solidFill>
            </a:endParaRPr>
          </a:p>
        </p:txBody>
      </p:sp>
      <p:sp>
        <p:nvSpPr>
          <p:cNvPr id="122" name="Google Shape;122;p4"/>
          <p:cNvSpPr txBox="1"/>
          <p:nvPr>
            <p:ph idx="2" type="body"/>
          </p:nvPr>
        </p:nvSpPr>
        <p:spPr>
          <a:xfrm>
            <a:off x="301050" y="565976"/>
            <a:ext cx="115899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 u="sng"/>
              <a:t>Step 1:</a:t>
            </a:r>
            <a:r>
              <a:rPr lang="en-US" sz="2767"/>
              <a:t> We must understand how a computer can match two photos</a:t>
            </a:r>
            <a:endParaRPr sz="2767"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 b="15299" l="0" r="0" t="5548"/>
          <a:stretch/>
        </p:blipFill>
        <p:spPr>
          <a:xfrm>
            <a:off x="3353999" y="4147850"/>
            <a:ext cx="5484000" cy="271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7e66624e7_0_10"/>
          <p:cNvSpPr txBox="1"/>
          <p:nvPr>
            <p:ph idx="2" type="body"/>
          </p:nvPr>
        </p:nvSpPr>
        <p:spPr>
          <a:xfrm>
            <a:off x="165250" y="665125"/>
            <a:ext cx="11931300" cy="22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 u="sng"/>
              <a:t>Step 2:</a:t>
            </a:r>
            <a:r>
              <a:rPr lang="en-US" sz="2767"/>
              <a:t> </a:t>
            </a:r>
            <a:r>
              <a:rPr lang="en-US" sz="2767">
                <a:solidFill>
                  <a:schemeClr val="dk2"/>
                </a:solidFill>
              </a:rPr>
              <a:t>Conduct feature extraction on our subjects</a:t>
            </a:r>
            <a:endParaRPr sz="2767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/>
              <a:t>-You will answer questions about the following three Disney characters</a:t>
            </a:r>
            <a:endParaRPr sz="2767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/>
              <a:t>- Use the sheet given to answer these questions accordingly in the following slides</a:t>
            </a:r>
            <a:endParaRPr sz="2767"/>
          </a:p>
        </p:txBody>
      </p:sp>
      <p:pic>
        <p:nvPicPr>
          <p:cNvPr id="129" name="Google Shape;129;g77e66624e7_0_10"/>
          <p:cNvPicPr preferRelativeResize="0"/>
          <p:nvPr/>
        </p:nvPicPr>
        <p:blipFill rotWithShape="1">
          <a:blip r:embed="rId3">
            <a:alphaModFix/>
          </a:blip>
          <a:srcRect b="0" l="13930" r="9651" t="0"/>
          <a:stretch/>
        </p:blipFill>
        <p:spPr>
          <a:xfrm>
            <a:off x="1140250" y="2383450"/>
            <a:ext cx="1933450" cy="371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77e66624e7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7800" y="2875525"/>
            <a:ext cx="2998100" cy="299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77e66624e7_0_10"/>
          <p:cNvSpPr txBox="1"/>
          <p:nvPr/>
        </p:nvSpPr>
        <p:spPr>
          <a:xfrm>
            <a:off x="1280775" y="6263100"/>
            <a:ext cx="1652400" cy="4926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</a:rPr>
              <a:t>Character 1</a:t>
            </a:r>
            <a:endParaRPr b="1" sz="2000">
              <a:solidFill>
                <a:schemeClr val="dk2"/>
              </a:solidFill>
            </a:endParaRPr>
          </a:p>
        </p:txBody>
      </p:sp>
      <p:sp>
        <p:nvSpPr>
          <p:cNvPr id="132" name="Google Shape;132;g77e66624e7_0_10"/>
          <p:cNvSpPr txBox="1"/>
          <p:nvPr/>
        </p:nvSpPr>
        <p:spPr>
          <a:xfrm>
            <a:off x="5415775" y="6263100"/>
            <a:ext cx="1652400" cy="4926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</a:rPr>
              <a:t>Character 2</a:t>
            </a:r>
            <a:endParaRPr b="1" sz="2000">
              <a:solidFill>
                <a:schemeClr val="dk2"/>
              </a:solidFill>
            </a:endParaRPr>
          </a:p>
        </p:txBody>
      </p:sp>
      <p:sp>
        <p:nvSpPr>
          <p:cNvPr id="133" name="Google Shape;133;g77e66624e7_0_10"/>
          <p:cNvSpPr txBox="1"/>
          <p:nvPr/>
        </p:nvSpPr>
        <p:spPr>
          <a:xfrm>
            <a:off x="9550775" y="6263100"/>
            <a:ext cx="1652400" cy="4926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</a:rPr>
              <a:t>Character 3</a:t>
            </a:r>
            <a:endParaRPr b="1" sz="2000">
              <a:solidFill>
                <a:schemeClr val="dk2"/>
              </a:solidFill>
            </a:endParaRPr>
          </a:p>
        </p:txBody>
      </p:sp>
      <p:pic>
        <p:nvPicPr>
          <p:cNvPr id="134" name="Google Shape;134;g77e66624e7_0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0125" y="2624512"/>
            <a:ext cx="1863700" cy="35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87246447b_0_7"/>
          <p:cNvSpPr txBox="1"/>
          <p:nvPr>
            <p:ph idx="2" type="body"/>
          </p:nvPr>
        </p:nvSpPr>
        <p:spPr>
          <a:xfrm>
            <a:off x="165250" y="665125"/>
            <a:ext cx="11931300" cy="22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 u="sng"/>
              <a:t>Step 2:</a:t>
            </a:r>
            <a:r>
              <a:rPr lang="en-US" sz="2767"/>
              <a:t> </a:t>
            </a:r>
            <a:r>
              <a:rPr lang="en-US" sz="2767">
                <a:solidFill>
                  <a:schemeClr val="dk2"/>
                </a:solidFill>
              </a:rPr>
              <a:t>Conduct feature extraction on our subjects: filling in the sheet</a:t>
            </a:r>
            <a:endParaRPr sz="2767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</a:pPr>
            <a:r>
              <a:rPr lang="en-US" sz="2767"/>
              <a:t>- Use the sheet given to answer these questions accordingly in the following slides</a:t>
            </a:r>
            <a:endParaRPr sz="2767"/>
          </a:p>
        </p:txBody>
      </p:sp>
      <p:pic>
        <p:nvPicPr>
          <p:cNvPr id="140" name="Google Shape;140;gc87246447b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1063" y="1966500"/>
            <a:ext cx="8549875" cy="477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IT">
  <a:themeElements>
    <a:clrScheme name="RIT">
      <a:dk1>
        <a:srgbClr val="000000"/>
      </a:dk1>
      <a:lt1>
        <a:srgbClr val="FFFFFF"/>
      </a:lt1>
      <a:dk2>
        <a:srgbClr val="E36102"/>
      </a:dk2>
      <a:lt2>
        <a:srgbClr val="EEEEEE"/>
      </a:lt2>
      <a:accent1>
        <a:srgbClr val="83BD00"/>
      </a:accent1>
      <a:accent2>
        <a:srgbClr val="C3D600"/>
      </a:accent2>
      <a:accent3>
        <a:srgbClr val="009CBD"/>
      </a:accent3>
      <a:accent4>
        <a:srgbClr val="7D55C7"/>
      </a:accent4>
      <a:accent5>
        <a:srgbClr val="DA281C"/>
      </a:accent5>
      <a:accent6>
        <a:srgbClr val="F6BE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2020-05-07T17:34:33Z</dcterms:created>
  <dc:creator>Jenna Levitt</dc:creator>
</cp:coreProperties>
</file>