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1" roundtripDataSignature="AMtx7mgiux+y/cjeBUjNeKDoI4xn89QQ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ntec.org/robotics-manufacturing/#:~:text=Robots%20are%20used%20in%20manufacturing,be%20harmful%20to%20human%20worker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ots.ieee.org/learn/activities/robots-activity-sheets.pdf" TargetMode="External"/><Relationship Id="rId3" Type="http://schemas.openxmlformats.org/officeDocument/2006/relationships/hyperlink" Target="https://robots.ieee.org/learn/activiti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883eba417_1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c883eba417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883eba417_1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c883eba417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bed60812b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step 7 for high schoolers (reflection would be step 8) will be to try and use household items to build a mini model that resembles one of their designs. Give examples of what they can use (rubber bands, toilet paper roll, pencils/pens, paper clips)</a:t>
            </a:r>
            <a:endParaRPr/>
          </a:p>
        </p:txBody>
      </p:sp>
      <p:sp>
        <p:nvSpPr>
          <p:cNvPr id="156" name="Google Shape;156;gcbed60812b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883eba417_1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64" name="Google Shape;164;gc883eba417_1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aac08192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https://mantec.org/robotics-manufacturing/#:~:text=Robots%20are%20used%20in%20manufacturing,be%20harmful%20to%20human%20workers</a:t>
            </a:r>
            <a:r>
              <a:rPr lang="en-US"/>
              <a:t>. </a:t>
            </a:r>
            <a:endParaRPr/>
          </a:p>
        </p:txBody>
      </p:sp>
      <p:sp>
        <p:nvSpPr>
          <p:cNvPr id="96" name="Google Shape;96;gcaac08192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https://robots.ieee.org/learn/activities/robots-activity-sheets.pdf</a:t>
            </a:r>
            <a:r>
              <a:rPr lang="en-US"/>
              <a:t> from </a:t>
            </a:r>
            <a:r>
              <a:rPr lang="en-US" u="sng">
                <a:solidFill>
                  <a:schemeClr val="hlink"/>
                </a:solidFill>
                <a:hlinkClick r:id="rId3"/>
              </a:rPr>
              <a:t>https://robots.ieee.org/learn/activities/</a:t>
            </a:r>
            <a:r>
              <a:rPr lang="en-US"/>
              <a:t> </a:t>
            </a:r>
            <a:endParaRPr/>
          </a:p>
          <a:p>
            <a:pPr indent="0" lvl="0" marL="0" rtl="0" algn="l">
              <a:lnSpc>
                <a:spcPct val="100000"/>
              </a:lnSpc>
              <a:spcBef>
                <a:spcPts val="0"/>
              </a:spcBef>
              <a:spcAft>
                <a:spcPts val="0"/>
              </a:spcAft>
              <a:buSzPts val="1400"/>
              <a:buNone/>
            </a:pPr>
            <a:r>
              <a:rPr lang="en-US"/>
              <a:t>Older kids: design a robot based on situation</a:t>
            </a:r>
            <a:endParaRPr/>
          </a:p>
        </p:txBody>
      </p:sp>
      <p:sp>
        <p:nvSpPr>
          <p:cNvPr id="104" name="Google Shape;104;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669ef0f18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c669ef0f1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7e66624e7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77e66624e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87246447b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c87246447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8wHJjLMnikU"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76" name="Google Shape;76;p1"/>
          <p:cNvSpPr txBox="1"/>
          <p:nvPr>
            <p:ph idx="2" type="body"/>
          </p:nvPr>
        </p:nvSpPr>
        <p:spPr>
          <a:xfrm>
            <a:off x="2677530" y="5373293"/>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Robotics</a:t>
            </a:r>
            <a:r>
              <a:rPr lang="en-US">
                <a:solidFill>
                  <a:srgbClr val="F76902"/>
                </a:solidFill>
              </a:rPr>
              <a:t>: Grades 6-8</a:t>
            </a:r>
            <a:endParaRPr>
              <a:solidFill>
                <a:srgbClr val="F76902"/>
              </a:solidFill>
            </a:endParaRPr>
          </a:p>
        </p:txBody>
      </p:sp>
      <p:sp>
        <p:nvSpPr>
          <p:cNvPr id="77" name="Google Shape;77;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Robots in Manufacturing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c883eba417_1_2"/>
          <p:cNvSpPr txBox="1"/>
          <p:nvPr>
            <p:ph idx="2" type="body"/>
          </p:nvPr>
        </p:nvSpPr>
        <p:spPr>
          <a:xfrm>
            <a:off x="130350" y="483350"/>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4:</a:t>
            </a:r>
            <a:r>
              <a:rPr lang="en-US" sz="2767"/>
              <a:t> </a:t>
            </a:r>
            <a:r>
              <a:rPr lang="en-US" sz="2767">
                <a:solidFill>
                  <a:schemeClr val="dk2"/>
                </a:solidFill>
              </a:rPr>
              <a:t>How do robots move?</a:t>
            </a:r>
            <a:endParaRPr sz="2767"/>
          </a:p>
        </p:txBody>
      </p:sp>
      <p:pic>
        <p:nvPicPr>
          <p:cNvPr id="144" name="Google Shape;144;gc883eba417_1_2"/>
          <p:cNvPicPr preferRelativeResize="0"/>
          <p:nvPr/>
        </p:nvPicPr>
        <p:blipFill rotWithShape="1">
          <a:blip r:embed="rId3">
            <a:alphaModFix/>
          </a:blip>
          <a:srcRect b="0" l="0" r="0" t="0"/>
          <a:stretch/>
        </p:blipFill>
        <p:spPr>
          <a:xfrm>
            <a:off x="165250" y="949775"/>
            <a:ext cx="6147425" cy="5908225"/>
          </a:xfrm>
          <a:prstGeom prst="rect">
            <a:avLst/>
          </a:prstGeom>
          <a:noFill/>
          <a:ln>
            <a:noFill/>
          </a:ln>
        </p:spPr>
      </p:pic>
      <p:sp>
        <p:nvSpPr>
          <p:cNvPr id="145" name="Google Shape;145;gc883eba417_1_2"/>
          <p:cNvSpPr txBox="1"/>
          <p:nvPr/>
        </p:nvSpPr>
        <p:spPr>
          <a:xfrm>
            <a:off x="6444750" y="1984790"/>
            <a:ext cx="5616900" cy="383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u="sng">
                <a:solidFill>
                  <a:srgbClr val="E36102"/>
                </a:solidFill>
              </a:rPr>
              <a:t>Analysis:</a:t>
            </a:r>
            <a:endParaRPr sz="2400" u="sng">
              <a:solidFill>
                <a:srgbClr val="E36102"/>
              </a:solidFill>
            </a:endParaRPr>
          </a:p>
          <a:p>
            <a:pPr indent="-381000" lvl="0" marL="457200" rtl="0" algn="l">
              <a:spcBef>
                <a:spcPts val="0"/>
              </a:spcBef>
              <a:spcAft>
                <a:spcPts val="0"/>
              </a:spcAft>
              <a:buSzPts val="2400"/>
              <a:buChar char="▪"/>
            </a:pPr>
            <a:r>
              <a:rPr lang="en-US" sz="2400"/>
              <a:t>Now you’ve learned about some ways robots can move!</a:t>
            </a:r>
            <a:endParaRPr sz="2400"/>
          </a:p>
          <a:p>
            <a:pPr indent="-381000" lvl="1" marL="914400" rtl="0" algn="l">
              <a:spcBef>
                <a:spcPts val="0"/>
              </a:spcBef>
              <a:spcAft>
                <a:spcPts val="0"/>
              </a:spcAft>
              <a:buSzPts val="2400"/>
              <a:buChar char="•"/>
            </a:pPr>
            <a:r>
              <a:rPr lang="en-US" sz="2400"/>
              <a:t>What</a:t>
            </a:r>
            <a:r>
              <a:rPr lang="en-US" sz="2400"/>
              <a:t> are some other ways/designs that can allow robots to move?</a:t>
            </a:r>
            <a:endParaRPr sz="2400"/>
          </a:p>
          <a:p>
            <a:pPr indent="-381000" lvl="2" marL="1371600" rtl="0" algn="l">
              <a:spcBef>
                <a:spcPts val="0"/>
              </a:spcBef>
              <a:spcAft>
                <a:spcPts val="0"/>
              </a:spcAft>
              <a:buSzPts val="2400"/>
              <a:buChar char="■"/>
            </a:pPr>
            <a:r>
              <a:rPr lang="en-US" sz="2400"/>
              <a:t>Example = tracks</a:t>
            </a:r>
            <a:endParaRPr sz="2400"/>
          </a:p>
          <a:p>
            <a:pPr indent="-381000" lvl="1" marL="914400" rtl="0" algn="l">
              <a:spcBef>
                <a:spcPts val="0"/>
              </a:spcBef>
              <a:spcAft>
                <a:spcPts val="0"/>
              </a:spcAft>
              <a:buSzPts val="2400"/>
              <a:buChar char="•"/>
            </a:pPr>
            <a:r>
              <a:rPr lang="en-US" sz="2400"/>
              <a:t>If you were to make a robot that could move in all of these places, what would it need to move?</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c883eba417_1_10"/>
          <p:cNvSpPr txBox="1"/>
          <p:nvPr>
            <p:ph idx="2" type="body"/>
          </p:nvPr>
        </p:nvSpPr>
        <p:spPr>
          <a:xfrm>
            <a:off x="0" y="5329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6:</a:t>
            </a:r>
            <a:r>
              <a:rPr lang="en-US" sz="2767"/>
              <a:t> </a:t>
            </a:r>
            <a:r>
              <a:rPr lang="en-US" sz="2767">
                <a:solidFill>
                  <a:schemeClr val="dk2"/>
                </a:solidFill>
              </a:rPr>
              <a:t>Create your own robot in the scenario!</a:t>
            </a:r>
            <a:endParaRPr sz="2767"/>
          </a:p>
          <a:p>
            <a:pPr indent="0" lvl="0" marL="457200" rtl="0" algn="ctr">
              <a:lnSpc>
                <a:spcPct val="100000"/>
              </a:lnSpc>
              <a:spcBef>
                <a:spcPts val="0"/>
              </a:spcBef>
              <a:spcAft>
                <a:spcPts val="0"/>
              </a:spcAft>
              <a:buNone/>
            </a:pPr>
            <a:r>
              <a:rPr lang="en-US" sz="2767"/>
              <a:t>-</a:t>
            </a:r>
            <a:r>
              <a:rPr lang="en-US" sz="2267"/>
              <a:t>Now that you’ve learned about robots, it’s time to make your own! The production floor below is a dessert-making factory. As you can see, a lot of their product/material is sitting around, &amp; the workers have to transport each of the items.</a:t>
            </a:r>
            <a:endParaRPr sz="2267"/>
          </a:p>
          <a:p>
            <a:pPr indent="0" lvl="0" marL="457200" rtl="0" algn="ctr">
              <a:lnSpc>
                <a:spcPct val="100000"/>
              </a:lnSpc>
              <a:spcBef>
                <a:spcPts val="0"/>
              </a:spcBef>
              <a:spcAft>
                <a:spcPts val="0"/>
              </a:spcAft>
              <a:buNone/>
            </a:pPr>
            <a:r>
              <a:rPr lang="en-US" sz="2267"/>
              <a:t>-Design a robot that once loaded, can store and transport products around the facility</a:t>
            </a:r>
            <a:endParaRPr sz="2267"/>
          </a:p>
        </p:txBody>
      </p:sp>
      <p:pic>
        <p:nvPicPr>
          <p:cNvPr id="151" name="Google Shape;151;gc883eba417_1_10"/>
          <p:cNvPicPr preferRelativeResize="0"/>
          <p:nvPr/>
        </p:nvPicPr>
        <p:blipFill rotWithShape="1">
          <a:blip r:embed="rId3">
            <a:alphaModFix/>
          </a:blip>
          <a:srcRect b="0" l="0" r="0" t="0"/>
          <a:stretch/>
        </p:blipFill>
        <p:spPr>
          <a:xfrm>
            <a:off x="4627097" y="2445724"/>
            <a:ext cx="4931928" cy="4412276"/>
          </a:xfrm>
          <a:prstGeom prst="rect">
            <a:avLst/>
          </a:prstGeom>
          <a:noFill/>
          <a:ln>
            <a:noFill/>
          </a:ln>
        </p:spPr>
      </p:pic>
      <p:pic>
        <p:nvPicPr>
          <p:cNvPr id="152" name="Google Shape;152;gc883eba417_1_10"/>
          <p:cNvPicPr preferRelativeResize="0"/>
          <p:nvPr/>
        </p:nvPicPr>
        <p:blipFill>
          <a:blip r:embed="rId4">
            <a:alphaModFix/>
          </a:blip>
          <a:stretch>
            <a:fillRect/>
          </a:stretch>
        </p:blipFill>
        <p:spPr>
          <a:xfrm>
            <a:off x="214825" y="2445726"/>
            <a:ext cx="4412275" cy="4412275"/>
          </a:xfrm>
          <a:prstGeom prst="rect">
            <a:avLst/>
          </a:prstGeom>
          <a:noFill/>
          <a:ln>
            <a:noFill/>
          </a:ln>
        </p:spPr>
      </p:pic>
      <p:sp>
        <p:nvSpPr>
          <p:cNvPr id="153" name="Google Shape;153;gc883eba417_1_10"/>
          <p:cNvSpPr txBox="1"/>
          <p:nvPr/>
        </p:nvSpPr>
        <p:spPr>
          <a:xfrm>
            <a:off x="9559025" y="2842350"/>
            <a:ext cx="2633100" cy="2908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u="sng">
                <a:solidFill>
                  <a:srgbClr val="E36102"/>
                </a:solidFill>
              </a:rPr>
              <a:t>Analysis:</a:t>
            </a:r>
            <a:endParaRPr sz="2400" u="sng">
              <a:solidFill>
                <a:srgbClr val="E36102"/>
              </a:solidFill>
            </a:endParaRPr>
          </a:p>
          <a:p>
            <a:pPr indent="-374650" lvl="0" marL="457200" rtl="0" algn="l">
              <a:spcBef>
                <a:spcPts val="0"/>
              </a:spcBef>
              <a:spcAft>
                <a:spcPts val="0"/>
              </a:spcAft>
              <a:buSzPts val="2300"/>
              <a:buChar char="▪"/>
            </a:pPr>
            <a:r>
              <a:rPr lang="en-US" sz="2300"/>
              <a:t>How does your robot help the workers?</a:t>
            </a:r>
            <a:endParaRPr sz="2300"/>
          </a:p>
          <a:p>
            <a:pPr indent="-374650" lvl="0" marL="457200" rtl="0" algn="l">
              <a:spcBef>
                <a:spcPts val="0"/>
              </a:spcBef>
              <a:spcAft>
                <a:spcPts val="0"/>
              </a:spcAft>
              <a:buSzPts val="2300"/>
              <a:buChar char="▪"/>
            </a:pPr>
            <a:r>
              <a:rPr lang="en-US" sz="2300"/>
              <a:t>Where would you make the robot’s home on the floor when it’s not working?</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cbed60812b_0_8"/>
          <p:cNvSpPr txBox="1"/>
          <p:nvPr>
            <p:ph idx="2" type="body"/>
          </p:nvPr>
        </p:nvSpPr>
        <p:spPr>
          <a:xfrm>
            <a:off x="-231350" y="516400"/>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6 cont.:</a:t>
            </a:r>
            <a:r>
              <a:rPr lang="en-US" sz="2767"/>
              <a:t> </a:t>
            </a:r>
            <a:r>
              <a:rPr lang="en-US" sz="2767">
                <a:solidFill>
                  <a:schemeClr val="dk2"/>
                </a:solidFill>
              </a:rPr>
              <a:t>Create your own robot in the scenario!</a:t>
            </a:r>
            <a:endParaRPr sz="2767"/>
          </a:p>
          <a:p>
            <a:pPr indent="0" lvl="0" marL="457200" rtl="0" algn="ctr">
              <a:lnSpc>
                <a:spcPct val="100000"/>
              </a:lnSpc>
              <a:spcBef>
                <a:spcPts val="0"/>
              </a:spcBef>
              <a:spcAft>
                <a:spcPts val="0"/>
              </a:spcAft>
              <a:buNone/>
            </a:pPr>
            <a:r>
              <a:rPr lang="en-US" sz="2767"/>
              <a:t>-</a:t>
            </a:r>
            <a:r>
              <a:rPr lang="en-US" sz="2267"/>
              <a:t>T</a:t>
            </a:r>
            <a:r>
              <a:rPr lang="en-US" sz="2267"/>
              <a:t>here is a new layout to design for. The production floor below is making parts for a spaceship. The workstations are far apart, and the parts are heavy for the workers to carry.</a:t>
            </a:r>
            <a:endParaRPr sz="2267"/>
          </a:p>
          <a:p>
            <a:pPr indent="0" lvl="0" marL="457200" rtl="0" algn="ctr">
              <a:lnSpc>
                <a:spcPct val="100000"/>
              </a:lnSpc>
              <a:spcBef>
                <a:spcPts val="0"/>
              </a:spcBef>
              <a:spcAft>
                <a:spcPts val="0"/>
              </a:spcAft>
              <a:buNone/>
            </a:pPr>
            <a:r>
              <a:rPr lang="en-US" sz="2267"/>
              <a:t>-Design a robot to work at each assembly step to help transfer the parts between them</a:t>
            </a:r>
            <a:endParaRPr sz="2267"/>
          </a:p>
        </p:txBody>
      </p:sp>
      <p:pic>
        <p:nvPicPr>
          <p:cNvPr id="159" name="Google Shape;159;gcbed60812b_0_8"/>
          <p:cNvPicPr preferRelativeResize="0"/>
          <p:nvPr/>
        </p:nvPicPr>
        <p:blipFill rotWithShape="1">
          <a:blip r:embed="rId3">
            <a:alphaModFix/>
          </a:blip>
          <a:srcRect b="38574" l="0" r="0" t="0"/>
          <a:stretch/>
        </p:blipFill>
        <p:spPr>
          <a:xfrm>
            <a:off x="6492575" y="2113387"/>
            <a:ext cx="4788299" cy="2631225"/>
          </a:xfrm>
          <a:prstGeom prst="rect">
            <a:avLst/>
          </a:prstGeom>
          <a:noFill/>
          <a:ln>
            <a:noFill/>
          </a:ln>
        </p:spPr>
      </p:pic>
      <p:sp>
        <p:nvSpPr>
          <p:cNvPr id="160" name="Google Shape;160;gcbed60812b_0_8"/>
          <p:cNvSpPr txBox="1"/>
          <p:nvPr/>
        </p:nvSpPr>
        <p:spPr>
          <a:xfrm>
            <a:off x="5717700" y="4660400"/>
            <a:ext cx="6474300" cy="2032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u="sng">
                <a:solidFill>
                  <a:srgbClr val="E36102"/>
                </a:solidFill>
              </a:rPr>
              <a:t>Analysis:</a:t>
            </a:r>
            <a:endParaRPr sz="2400" u="sng">
              <a:solidFill>
                <a:srgbClr val="E36102"/>
              </a:solidFill>
            </a:endParaRPr>
          </a:p>
          <a:p>
            <a:pPr indent="-381000" lvl="0" marL="457200" rtl="0" algn="l">
              <a:spcBef>
                <a:spcPts val="0"/>
              </a:spcBef>
              <a:spcAft>
                <a:spcPts val="0"/>
              </a:spcAft>
              <a:buSzPts val="2400"/>
              <a:buChar char="▪"/>
            </a:pPr>
            <a:r>
              <a:rPr lang="en-US" sz="2400"/>
              <a:t>Did you include many robots?</a:t>
            </a:r>
            <a:endParaRPr sz="2400"/>
          </a:p>
          <a:p>
            <a:pPr indent="-381000" lvl="0" marL="457200" rtl="0" algn="l">
              <a:spcBef>
                <a:spcPts val="0"/>
              </a:spcBef>
              <a:spcAft>
                <a:spcPts val="0"/>
              </a:spcAft>
              <a:buSzPts val="2400"/>
              <a:buChar char="▪"/>
            </a:pPr>
            <a:r>
              <a:rPr lang="en-US" sz="2400"/>
              <a:t>Did your robots stay in one place or move?</a:t>
            </a:r>
            <a:endParaRPr sz="2400"/>
          </a:p>
          <a:p>
            <a:pPr indent="-381000" lvl="0" marL="457200" rtl="0" algn="l">
              <a:spcBef>
                <a:spcPts val="0"/>
              </a:spcBef>
              <a:spcAft>
                <a:spcPts val="0"/>
              </a:spcAft>
              <a:buSzPts val="2400"/>
              <a:buChar char="▪"/>
            </a:pPr>
            <a:r>
              <a:rPr lang="en-US" sz="2400"/>
              <a:t>Do you think changing the layout of production would help solve their problem?</a:t>
            </a:r>
            <a:endParaRPr sz="2400"/>
          </a:p>
        </p:txBody>
      </p:sp>
      <p:pic>
        <p:nvPicPr>
          <p:cNvPr id="161" name="Google Shape;161;gcbed60812b_0_8"/>
          <p:cNvPicPr preferRelativeResize="0"/>
          <p:nvPr/>
        </p:nvPicPr>
        <p:blipFill rotWithShape="1">
          <a:blip r:embed="rId4">
            <a:alphaModFix/>
          </a:blip>
          <a:srcRect b="10294" l="3901" r="0" t="16067"/>
          <a:stretch/>
        </p:blipFill>
        <p:spPr>
          <a:xfrm>
            <a:off x="0" y="2307887"/>
            <a:ext cx="5717701" cy="43850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c883eba417_1_27"/>
          <p:cNvSpPr txBox="1"/>
          <p:nvPr>
            <p:ph idx="2" type="body"/>
          </p:nvPr>
        </p:nvSpPr>
        <p:spPr>
          <a:xfrm>
            <a:off x="165250" y="665125"/>
            <a:ext cx="11931300" cy="609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7:</a:t>
            </a:r>
            <a:r>
              <a:rPr lang="en-US" sz="2767"/>
              <a:t> </a:t>
            </a:r>
            <a:r>
              <a:rPr lang="en-US" sz="2767">
                <a:solidFill>
                  <a:schemeClr val="dk2"/>
                </a:solidFill>
              </a:rPr>
              <a:t>Reflection: what did we learn from today’s activity?</a:t>
            </a:r>
            <a:endParaRPr sz="2767"/>
          </a:p>
          <a:p>
            <a:pPr indent="-391604" lvl="0" marL="457200" rtl="0" algn="l">
              <a:lnSpc>
                <a:spcPct val="100000"/>
              </a:lnSpc>
              <a:spcBef>
                <a:spcPts val="0"/>
              </a:spcBef>
              <a:spcAft>
                <a:spcPts val="0"/>
              </a:spcAft>
              <a:buSzPts val="2567"/>
              <a:buChar char="●"/>
            </a:pPr>
            <a:r>
              <a:rPr lang="en-US" sz="2567"/>
              <a:t>Today, you learned about robots, and have designed your own! There many different ways robots can be used and designed! Robots come from our thoughts, so you can imagine them to do many things! Below are some examples of robots in industry:</a:t>
            </a:r>
            <a:endParaRPr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391604" lvl="0" marL="457200" rtl="0" algn="l">
              <a:lnSpc>
                <a:spcPct val="100000"/>
              </a:lnSpc>
              <a:spcBef>
                <a:spcPts val="0"/>
              </a:spcBef>
              <a:spcAft>
                <a:spcPts val="0"/>
              </a:spcAft>
              <a:buSzPts val="2567"/>
              <a:buChar char="●"/>
            </a:pPr>
            <a:r>
              <a:rPr lang="en-US" sz="2567"/>
              <a:t>Questions:</a:t>
            </a:r>
            <a:endParaRPr sz="2567"/>
          </a:p>
          <a:p>
            <a:pPr indent="-391604" lvl="1" marL="914400" rtl="0" algn="l">
              <a:lnSpc>
                <a:spcPct val="100000"/>
              </a:lnSpc>
              <a:spcBef>
                <a:spcPts val="0"/>
              </a:spcBef>
              <a:spcAft>
                <a:spcPts val="0"/>
              </a:spcAft>
              <a:buSzPts val="2567"/>
              <a:buChar char="○"/>
            </a:pPr>
            <a:r>
              <a:rPr lang="en-US" sz="2567"/>
              <a:t>How are </a:t>
            </a:r>
            <a:r>
              <a:rPr lang="en-US" sz="2567"/>
              <a:t>robots important to helping people?</a:t>
            </a:r>
            <a:endParaRPr sz="2567"/>
          </a:p>
          <a:p>
            <a:pPr indent="-391604" lvl="1" marL="914400" rtl="0" algn="l">
              <a:lnSpc>
                <a:spcPct val="100000"/>
              </a:lnSpc>
              <a:spcBef>
                <a:spcPts val="0"/>
              </a:spcBef>
              <a:spcAft>
                <a:spcPts val="0"/>
              </a:spcAft>
              <a:buSzPts val="2567"/>
              <a:buChar char="○"/>
            </a:pPr>
            <a:r>
              <a:rPr lang="en-US" sz="2567"/>
              <a:t>How would you improve your robots?</a:t>
            </a:r>
            <a:endParaRPr sz="2567"/>
          </a:p>
        </p:txBody>
      </p:sp>
      <p:pic>
        <p:nvPicPr>
          <p:cNvPr id="167" name="Google Shape;167;gc883eba417_1_27"/>
          <p:cNvPicPr preferRelativeResize="0"/>
          <p:nvPr/>
        </p:nvPicPr>
        <p:blipFill rotWithShape="1">
          <a:blip r:embed="rId3">
            <a:alphaModFix/>
          </a:blip>
          <a:srcRect b="4775" l="3988" r="5579" t="6287"/>
          <a:stretch/>
        </p:blipFill>
        <p:spPr>
          <a:xfrm>
            <a:off x="8310002" y="2617650"/>
            <a:ext cx="3804750" cy="2802650"/>
          </a:xfrm>
          <a:prstGeom prst="rect">
            <a:avLst/>
          </a:prstGeom>
          <a:noFill/>
          <a:ln>
            <a:noFill/>
          </a:ln>
        </p:spPr>
      </p:pic>
      <p:pic>
        <p:nvPicPr>
          <p:cNvPr id="168" name="Google Shape;168;gc883eba417_1_27"/>
          <p:cNvPicPr preferRelativeResize="0"/>
          <p:nvPr/>
        </p:nvPicPr>
        <p:blipFill>
          <a:blip r:embed="rId4">
            <a:alphaModFix/>
          </a:blip>
          <a:stretch>
            <a:fillRect/>
          </a:stretch>
        </p:blipFill>
        <p:spPr>
          <a:xfrm>
            <a:off x="165250" y="2766050"/>
            <a:ext cx="3984451" cy="2654251"/>
          </a:xfrm>
          <a:prstGeom prst="rect">
            <a:avLst/>
          </a:prstGeom>
          <a:noFill/>
          <a:ln>
            <a:noFill/>
          </a:ln>
        </p:spPr>
      </p:pic>
      <p:pic>
        <p:nvPicPr>
          <p:cNvPr id="169" name="Google Shape;169;gc883eba417_1_27"/>
          <p:cNvPicPr preferRelativeResize="0"/>
          <p:nvPr/>
        </p:nvPicPr>
        <p:blipFill rotWithShape="1">
          <a:blip r:embed="rId5">
            <a:alphaModFix/>
          </a:blip>
          <a:srcRect b="8550" l="12793" r="0" t="6372"/>
          <a:stretch/>
        </p:blipFill>
        <p:spPr>
          <a:xfrm>
            <a:off x="4493476" y="2766050"/>
            <a:ext cx="3472743" cy="2654250"/>
          </a:xfrm>
          <a:prstGeom prst="rect">
            <a:avLst/>
          </a:prstGeom>
          <a:noFill/>
          <a:ln>
            <a:noFill/>
          </a:ln>
        </p:spPr>
      </p:pic>
      <p:sp>
        <p:nvSpPr>
          <p:cNvPr id="170" name="Google Shape;170;gc883eba417_1_27"/>
          <p:cNvSpPr/>
          <p:nvPr/>
        </p:nvSpPr>
        <p:spPr>
          <a:xfrm>
            <a:off x="1602950" y="2875400"/>
            <a:ext cx="1536900" cy="10413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c883eba417_1_27"/>
          <p:cNvSpPr/>
          <p:nvPr/>
        </p:nvSpPr>
        <p:spPr>
          <a:xfrm>
            <a:off x="5327550" y="4314325"/>
            <a:ext cx="2786400" cy="10413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c883eba417_1_27"/>
          <p:cNvSpPr/>
          <p:nvPr/>
        </p:nvSpPr>
        <p:spPr>
          <a:xfrm>
            <a:off x="5618600" y="3109525"/>
            <a:ext cx="1775700" cy="12048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c883eba417_1_27"/>
          <p:cNvSpPr/>
          <p:nvPr/>
        </p:nvSpPr>
        <p:spPr>
          <a:xfrm>
            <a:off x="9443925" y="3007600"/>
            <a:ext cx="2437800" cy="14628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robots in manufacturing!</a:t>
            </a:r>
            <a:endParaRPr sz="3466">
              <a:solidFill>
                <a:schemeClr val="dk2"/>
              </a:solidFill>
            </a:endParaRPr>
          </a:p>
        </p:txBody>
      </p:sp>
      <p:pic>
        <p:nvPicPr>
          <p:cNvPr id="179" name="Google Shape;179;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180" name="Google Shape;180;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181" name="Google Shape;181;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187" name="Google Shape;187;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83" name="Google Shape;83;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 robots &amp; robotics fit in this?</a:t>
            </a:r>
            <a:endParaRPr sz="2467"/>
          </a:p>
        </p:txBody>
      </p:sp>
      <p:pic>
        <p:nvPicPr>
          <p:cNvPr id="84" name="Google Shape;84;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85" name="Google Shape;85;p2"/>
          <p:cNvSpPr/>
          <p:nvPr/>
        </p:nvSpPr>
        <p:spPr>
          <a:xfrm rot="1979408">
            <a:off x="682229" y="2869348"/>
            <a:ext cx="6770316" cy="3189654"/>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are robots?</a:t>
            </a:r>
            <a:endParaRPr/>
          </a:p>
        </p:txBody>
      </p:sp>
      <p:sp>
        <p:nvSpPr>
          <p:cNvPr id="91" name="Google Shape;91;p3"/>
          <p:cNvSpPr txBox="1"/>
          <p:nvPr>
            <p:ph idx="3" type="body"/>
          </p:nvPr>
        </p:nvSpPr>
        <p:spPr>
          <a:xfrm>
            <a:off x="272076" y="1744225"/>
            <a:ext cx="4173300" cy="37677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2500"/>
              <a:t>A robot is a machine capable of doing many difficult actions automatically, and is programmable by a computer. Robots are also not just the ones you see in movies!</a:t>
            </a:r>
            <a:endParaRPr sz="2500"/>
          </a:p>
          <a:p>
            <a:pPr indent="-101592" lvl="0" marL="304792" rtl="0" algn="l">
              <a:lnSpc>
                <a:spcPct val="100000"/>
              </a:lnSpc>
              <a:spcBef>
                <a:spcPts val="0"/>
              </a:spcBef>
              <a:spcAft>
                <a:spcPts val="0"/>
              </a:spcAft>
              <a:buClr>
                <a:srgbClr val="E46102"/>
              </a:buClr>
              <a:buSzPts val="3200"/>
              <a:buFont typeface="Noto Sans Symbols"/>
              <a:buNone/>
            </a:pPr>
            <a:r>
              <a:t/>
            </a:r>
            <a:endParaRPr sz="2500"/>
          </a:p>
          <a:p>
            <a:pPr indent="-101592" lvl="0" marL="304792" rtl="0" algn="l">
              <a:lnSpc>
                <a:spcPct val="100000"/>
              </a:lnSpc>
              <a:spcBef>
                <a:spcPts val="0"/>
              </a:spcBef>
              <a:spcAft>
                <a:spcPts val="0"/>
              </a:spcAft>
              <a:buClr>
                <a:srgbClr val="E46102"/>
              </a:buClr>
              <a:buSzPts val="3200"/>
              <a:buFont typeface="Noto Sans Symbols"/>
              <a:buNone/>
            </a:pPr>
            <a:r>
              <a:rPr lang="en-US" sz="2500"/>
              <a:t>Click on the image to watch the video!</a:t>
            </a:r>
            <a:endParaRPr sz="2500"/>
          </a:p>
        </p:txBody>
      </p:sp>
      <p:sp>
        <p:nvSpPr>
          <p:cNvPr id="92" name="Google Shape;92;p3"/>
          <p:cNvSpPr/>
          <p:nvPr/>
        </p:nvSpPr>
        <p:spPr>
          <a:xfrm>
            <a:off x="1569900" y="5982150"/>
            <a:ext cx="975000" cy="3966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3">
            <a:hlinkClick r:id="rId3"/>
          </p:cNvPr>
          <p:cNvPicPr preferRelativeResize="0"/>
          <p:nvPr/>
        </p:nvPicPr>
        <p:blipFill rotWithShape="1">
          <a:blip r:embed="rId4">
            <a:alphaModFix/>
          </a:blip>
          <a:srcRect b="0" l="0" r="0" t="0"/>
          <a:stretch/>
        </p:blipFill>
        <p:spPr>
          <a:xfrm>
            <a:off x="4445375" y="1654813"/>
            <a:ext cx="7415250" cy="4866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caac081927_0_0"/>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are robots in manufacturing?</a:t>
            </a:r>
            <a:endParaRPr/>
          </a:p>
        </p:txBody>
      </p:sp>
      <p:sp>
        <p:nvSpPr>
          <p:cNvPr id="99" name="Google Shape;99;gcaac081927_0_0"/>
          <p:cNvSpPr txBox="1"/>
          <p:nvPr>
            <p:ph idx="3" type="body"/>
          </p:nvPr>
        </p:nvSpPr>
        <p:spPr>
          <a:xfrm>
            <a:off x="272073" y="1744225"/>
            <a:ext cx="11589900" cy="37677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SzPts val="2300"/>
              <a:buChar char="▪"/>
            </a:pPr>
            <a:r>
              <a:rPr lang="en-US" sz="2300"/>
              <a:t>Robots in manufacturing can take on repetitive tasks, which streamlines overall assembly workflow</a:t>
            </a:r>
            <a:endParaRPr sz="2300"/>
          </a:p>
          <a:p>
            <a:pPr indent="-374650" lvl="0" marL="457200" rtl="0" algn="l">
              <a:lnSpc>
                <a:spcPct val="100000"/>
              </a:lnSpc>
              <a:spcBef>
                <a:spcPts val="0"/>
              </a:spcBef>
              <a:spcAft>
                <a:spcPts val="0"/>
              </a:spcAft>
              <a:buSzPts val="2300"/>
              <a:buChar char="▪"/>
            </a:pPr>
            <a:r>
              <a:rPr lang="en-US" sz="2300"/>
              <a:t>Robots also collaborate with humans for product production</a:t>
            </a:r>
            <a:endParaRPr sz="2300"/>
          </a:p>
          <a:p>
            <a:pPr indent="-374650" lvl="1" marL="914400" rtl="0" algn="l">
              <a:lnSpc>
                <a:spcPct val="100000"/>
              </a:lnSpc>
              <a:spcBef>
                <a:spcPts val="0"/>
              </a:spcBef>
              <a:spcAft>
                <a:spcPts val="0"/>
              </a:spcAft>
              <a:buSzPts val="2300"/>
              <a:buChar char="•"/>
            </a:pPr>
            <a:r>
              <a:rPr lang="en-US" sz="2300"/>
              <a:t>Many jobs are dangerous or include high volumes of materials, which can be harmful to human workers, so the robots can help out!</a:t>
            </a:r>
            <a:endParaRPr sz="2300"/>
          </a:p>
          <a:p>
            <a:pPr indent="-374650" lvl="0" marL="457200" rtl="0" algn="l">
              <a:lnSpc>
                <a:spcPct val="100000"/>
              </a:lnSpc>
              <a:spcBef>
                <a:spcPts val="0"/>
              </a:spcBef>
              <a:spcAft>
                <a:spcPts val="0"/>
              </a:spcAft>
              <a:buSzPts val="2300"/>
              <a:buChar char="▪"/>
            </a:pPr>
            <a:r>
              <a:rPr lang="en-US" sz="2300"/>
              <a:t>Robots also help productivity in time it takes to complete tasks &amp; take the load off human workers for other tasks</a:t>
            </a:r>
            <a:endParaRPr sz="2300"/>
          </a:p>
          <a:p>
            <a:pPr indent="-374650" lvl="0" marL="457200" rtl="0" algn="l">
              <a:lnSpc>
                <a:spcPct val="100000"/>
              </a:lnSpc>
              <a:spcBef>
                <a:spcPts val="0"/>
              </a:spcBef>
              <a:spcAft>
                <a:spcPts val="0"/>
              </a:spcAft>
              <a:buSzPts val="2300"/>
              <a:buChar char="▪"/>
            </a:pPr>
            <a:r>
              <a:rPr lang="en-US" sz="2300"/>
              <a:t>Perform tasks such as: welding, assembly, shipping, handling raw materials, and product packing!</a:t>
            </a:r>
            <a:endParaRPr sz="2300"/>
          </a:p>
        </p:txBody>
      </p:sp>
      <p:pic>
        <p:nvPicPr>
          <p:cNvPr id="100" name="Google Shape;100;gcaac081927_0_0"/>
          <p:cNvPicPr preferRelativeResize="0"/>
          <p:nvPr/>
        </p:nvPicPr>
        <p:blipFill rotWithShape="1">
          <a:blip r:embed="rId3">
            <a:alphaModFix/>
          </a:blip>
          <a:srcRect b="0" l="0" r="0" t="0"/>
          <a:stretch/>
        </p:blipFill>
        <p:spPr>
          <a:xfrm>
            <a:off x="3745225" y="4824075"/>
            <a:ext cx="3056415" cy="2033925"/>
          </a:xfrm>
          <a:prstGeom prst="rect">
            <a:avLst/>
          </a:prstGeom>
          <a:noFill/>
          <a:ln>
            <a:noFill/>
          </a:ln>
        </p:spPr>
      </p:pic>
      <p:pic>
        <p:nvPicPr>
          <p:cNvPr id="101" name="Google Shape;101;gcaac081927_0_0"/>
          <p:cNvPicPr preferRelativeResize="0"/>
          <p:nvPr/>
        </p:nvPicPr>
        <p:blipFill rotWithShape="1">
          <a:blip r:embed="rId4">
            <a:alphaModFix/>
          </a:blip>
          <a:srcRect b="9255" l="0" r="0" t="18264"/>
          <a:stretch/>
        </p:blipFill>
        <p:spPr>
          <a:xfrm>
            <a:off x="7242500" y="4824087"/>
            <a:ext cx="2806100" cy="20339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107" name="Google Shape;107;g77e66624e7_0_30"/>
          <p:cNvSpPr txBox="1"/>
          <p:nvPr>
            <p:ph idx="3" type="body"/>
          </p:nvPr>
        </p:nvSpPr>
        <p:spPr>
          <a:xfrm>
            <a:off x="1320150" y="5908625"/>
            <a:ext cx="95517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T</a:t>
            </a:r>
            <a:r>
              <a:rPr lang="en-US" sz="3500">
                <a:solidFill>
                  <a:schemeClr val="accent3"/>
                </a:solidFill>
              </a:rPr>
              <a:t>he world of robots: designing your own!</a:t>
            </a:r>
            <a:endParaRPr sz="3500">
              <a:solidFill>
                <a:schemeClr val="accent3"/>
              </a:solidFill>
            </a:endParaRPr>
          </a:p>
        </p:txBody>
      </p:sp>
      <p:pic>
        <p:nvPicPr>
          <p:cNvPr id="108" name="Google Shape;108;g77e66624e7_0_30"/>
          <p:cNvPicPr preferRelativeResize="0"/>
          <p:nvPr/>
        </p:nvPicPr>
        <p:blipFill rotWithShape="1">
          <a:blip r:embed="rId3">
            <a:alphaModFix/>
          </a:blip>
          <a:srcRect b="0" l="0" r="0" t="0"/>
          <a:stretch/>
        </p:blipFill>
        <p:spPr>
          <a:xfrm>
            <a:off x="3111250" y="1639963"/>
            <a:ext cx="5969492" cy="41438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c669ef0f18_0_1"/>
          <p:cNvSpPr txBox="1"/>
          <p:nvPr>
            <p:ph idx="2" type="body"/>
          </p:nvPr>
        </p:nvSpPr>
        <p:spPr>
          <a:xfrm>
            <a:off x="272085" y="644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These steps come from our worksheet provided, which you will use after to check your answers!</a:t>
            </a:r>
            <a:endParaRPr/>
          </a:p>
        </p:txBody>
      </p:sp>
      <p:sp>
        <p:nvSpPr>
          <p:cNvPr id="114" name="Google Shape;114;gc669ef0f18_0_1"/>
          <p:cNvSpPr txBox="1"/>
          <p:nvPr>
            <p:ph idx="3" type="body"/>
          </p:nvPr>
        </p:nvSpPr>
        <p:spPr>
          <a:xfrm>
            <a:off x="301050" y="1863950"/>
            <a:ext cx="11589900" cy="4349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sz="2400"/>
              <a:t>Our activities today build on concepts from IEEE Robots</a:t>
            </a:r>
            <a:endParaRPr sz="2400"/>
          </a:p>
          <a:p>
            <a:pPr indent="-381000" lvl="0" marL="457200" rtl="0" algn="l">
              <a:lnSpc>
                <a:spcPct val="100000"/>
              </a:lnSpc>
              <a:spcBef>
                <a:spcPts val="0"/>
              </a:spcBef>
              <a:spcAft>
                <a:spcPts val="0"/>
              </a:spcAft>
              <a:buSzPts val="2400"/>
              <a:buChar char="▪"/>
            </a:pPr>
            <a:r>
              <a:rPr lang="en-US" sz="2400"/>
              <a:t>You will need a piece of paper and pen or pencil to complete!</a:t>
            </a:r>
            <a:endParaRPr sz="2400"/>
          </a:p>
          <a:p>
            <a:pPr indent="-381000" lvl="0" marL="457200" rtl="0" algn="l">
              <a:lnSpc>
                <a:spcPct val="100000"/>
              </a:lnSpc>
              <a:spcBef>
                <a:spcPts val="0"/>
              </a:spcBef>
              <a:spcAft>
                <a:spcPts val="0"/>
              </a:spcAft>
              <a:buSzPts val="2400"/>
              <a:buChar char="▪"/>
            </a:pPr>
            <a:r>
              <a:rPr lang="en-US" sz="2400"/>
              <a:t>There will be some activities we won’t do here, so feel free to do them on your own for fun after today’s presentation!</a:t>
            </a:r>
            <a:endParaRPr sz="2400"/>
          </a:p>
          <a:p>
            <a:pPr indent="-381000" lvl="0" marL="457200" rtl="0" algn="l">
              <a:lnSpc>
                <a:spcPct val="100000"/>
              </a:lnSpc>
              <a:spcBef>
                <a:spcPts val="0"/>
              </a:spcBef>
              <a:spcAft>
                <a:spcPts val="0"/>
              </a:spcAft>
              <a:buSzPts val="2400"/>
              <a:buChar char="▪"/>
            </a:pPr>
            <a:r>
              <a:rPr lang="en-US" sz="2400"/>
              <a:t>Here is an example robot like the ones we will talk about today:</a:t>
            </a:r>
            <a:endParaRPr sz="2400"/>
          </a:p>
          <a:p>
            <a:pPr indent="-381000" lvl="1" marL="914400" rtl="0" algn="l">
              <a:lnSpc>
                <a:spcPct val="100000"/>
              </a:lnSpc>
              <a:spcBef>
                <a:spcPts val="0"/>
              </a:spcBef>
              <a:spcAft>
                <a:spcPts val="0"/>
              </a:spcAft>
              <a:buSzPts val="2400"/>
              <a:buChar char="•"/>
            </a:pPr>
            <a:r>
              <a:rPr lang="en-US" sz="2400"/>
              <a:t>This is called a Cobot!</a:t>
            </a:r>
            <a:endParaRPr sz="2400"/>
          </a:p>
          <a:p>
            <a:pPr indent="-381000" lvl="1" marL="914400" rtl="0" algn="l">
              <a:lnSpc>
                <a:spcPct val="100000"/>
              </a:lnSpc>
              <a:spcBef>
                <a:spcPts val="0"/>
              </a:spcBef>
              <a:spcAft>
                <a:spcPts val="0"/>
              </a:spcAft>
              <a:buSzPts val="2400"/>
              <a:buChar char="•"/>
            </a:pPr>
            <a:r>
              <a:rPr lang="en-US" sz="2400"/>
              <a:t>These are used in manufacturing and test facilities to help workers in production, and give people a collaborative touch</a:t>
            </a:r>
            <a:endParaRPr sz="2400"/>
          </a:p>
        </p:txBody>
      </p:sp>
      <p:pic>
        <p:nvPicPr>
          <p:cNvPr id="115" name="Google Shape;115;gc669ef0f18_0_1"/>
          <p:cNvPicPr preferRelativeResize="0"/>
          <p:nvPr/>
        </p:nvPicPr>
        <p:blipFill rotWithShape="1">
          <a:blip r:embed="rId3">
            <a:alphaModFix/>
          </a:blip>
          <a:srcRect b="0" l="0" r="0" t="0"/>
          <a:stretch/>
        </p:blipFill>
        <p:spPr>
          <a:xfrm>
            <a:off x="8090200" y="4560975"/>
            <a:ext cx="4101800" cy="2297025"/>
          </a:xfrm>
          <a:prstGeom prst="rect">
            <a:avLst/>
          </a:prstGeom>
          <a:noFill/>
          <a:ln>
            <a:noFill/>
          </a:ln>
        </p:spPr>
      </p:pic>
      <p:sp>
        <p:nvSpPr>
          <p:cNvPr id="116" name="Google Shape;116;gc669ef0f18_0_1"/>
          <p:cNvSpPr/>
          <p:nvPr/>
        </p:nvSpPr>
        <p:spPr>
          <a:xfrm rot="5400000">
            <a:off x="5250825" y="4903838"/>
            <a:ext cx="1305600" cy="1611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idx="2" type="body"/>
          </p:nvPr>
        </p:nvSpPr>
        <p:spPr>
          <a:xfrm>
            <a:off x="301050" y="565976"/>
            <a:ext cx="11589900" cy="657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1:</a:t>
            </a:r>
            <a:r>
              <a:rPr lang="en-US" sz="2767"/>
              <a:t> Getting to know robot parts - use the list to label the PR2 robot</a:t>
            </a:r>
            <a:endParaRPr sz="2767"/>
          </a:p>
        </p:txBody>
      </p:sp>
      <p:pic>
        <p:nvPicPr>
          <p:cNvPr id="122" name="Google Shape;122;p4"/>
          <p:cNvPicPr preferRelativeResize="0"/>
          <p:nvPr/>
        </p:nvPicPr>
        <p:blipFill rotWithShape="1">
          <a:blip r:embed="rId3">
            <a:alphaModFix/>
          </a:blip>
          <a:srcRect b="0" l="0" r="0" t="0"/>
          <a:stretch/>
        </p:blipFill>
        <p:spPr>
          <a:xfrm>
            <a:off x="152400" y="1121350"/>
            <a:ext cx="7498824" cy="5587925"/>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7568600" y="1290775"/>
            <a:ext cx="4623400" cy="1075200"/>
          </a:xfrm>
          <a:prstGeom prst="rect">
            <a:avLst/>
          </a:prstGeom>
          <a:noFill/>
          <a:ln>
            <a:noFill/>
          </a:ln>
        </p:spPr>
      </p:pic>
      <p:sp>
        <p:nvSpPr>
          <p:cNvPr id="124" name="Google Shape;124;p4"/>
          <p:cNvSpPr txBox="1"/>
          <p:nvPr/>
        </p:nvSpPr>
        <p:spPr>
          <a:xfrm>
            <a:off x="7758025" y="2511850"/>
            <a:ext cx="4434000" cy="29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u="sng">
                <a:solidFill>
                  <a:srgbClr val="E36102"/>
                </a:solidFill>
              </a:rPr>
              <a:t>Analysis:</a:t>
            </a:r>
            <a:endParaRPr sz="2400" u="sng">
              <a:solidFill>
                <a:srgbClr val="E36102"/>
              </a:solidFill>
            </a:endParaRPr>
          </a:p>
          <a:p>
            <a:pPr indent="-374650" lvl="0" marL="457200" rtl="0" algn="l">
              <a:spcBef>
                <a:spcPts val="0"/>
              </a:spcBef>
              <a:spcAft>
                <a:spcPts val="0"/>
              </a:spcAft>
              <a:buSzPts val="2300"/>
              <a:buChar char="▪"/>
            </a:pPr>
            <a:r>
              <a:rPr lang="en-US" sz="2300"/>
              <a:t>Now you have learned some basic robot parts!</a:t>
            </a:r>
            <a:endParaRPr sz="2300"/>
          </a:p>
          <a:p>
            <a:pPr indent="-374650" lvl="1" marL="914400" rtl="0" algn="l">
              <a:spcBef>
                <a:spcPts val="0"/>
              </a:spcBef>
              <a:spcAft>
                <a:spcPts val="0"/>
              </a:spcAft>
              <a:buSzPts val="2300"/>
              <a:buChar char="•"/>
            </a:pPr>
            <a:r>
              <a:rPr lang="en-US" sz="2300"/>
              <a:t>Why do you think a robot has these parts?</a:t>
            </a:r>
            <a:endParaRPr sz="2300"/>
          </a:p>
          <a:p>
            <a:pPr indent="-374650" lvl="1" marL="914400" rtl="0" algn="l">
              <a:spcBef>
                <a:spcPts val="0"/>
              </a:spcBef>
              <a:spcAft>
                <a:spcPts val="0"/>
              </a:spcAft>
              <a:buSzPts val="2300"/>
              <a:buChar char="•"/>
            </a:pPr>
            <a:r>
              <a:rPr lang="en-US" sz="2300"/>
              <a:t>If the robot’s goal is to help with household chores, what is something you would add that would allow the robot to do a new chore?</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77e66624e7_0_10"/>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2:</a:t>
            </a:r>
            <a:r>
              <a:rPr lang="en-US" sz="2767"/>
              <a:t> </a:t>
            </a:r>
            <a:r>
              <a:rPr lang="en-US" sz="2767">
                <a:solidFill>
                  <a:schemeClr val="dk2"/>
                </a:solidFill>
              </a:rPr>
              <a:t>Improving the PR2 Robot</a:t>
            </a:r>
            <a:endParaRPr sz="2767">
              <a:solidFill>
                <a:schemeClr val="dk2"/>
              </a:solidFill>
            </a:endParaRPr>
          </a:p>
          <a:p>
            <a:pPr indent="0" lvl="0" marL="0" rtl="0" algn="ctr">
              <a:lnSpc>
                <a:spcPct val="100000"/>
              </a:lnSpc>
              <a:spcBef>
                <a:spcPts val="0"/>
              </a:spcBef>
              <a:spcAft>
                <a:spcPts val="0"/>
              </a:spcAft>
              <a:buClr>
                <a:schemeClr val="dk1"/>
              </a:buClr>
              <a:buSzPts val="4267"/>
              <a:buNone/>
            </a:pPr>
            <a:r>
              <a:rPr lang="en-US" sz="2767"/>
              <a:t>-Using your answers from step 1, draw your robot with the new parts you would like included to perform a new chore job you’ve given it!</a:t>
            </a:r>
            <a:endParaRPr sz="2767"/>
          </a:p>
        </p:txBody>
      </p:sp>
      <p:pic>
        <p:nvPicPr>
          <p:cNvPr id="130" name="Google Shape;130;g77e66624e7_0_10"/>
          <p:cNvPicPr preferRelativeResize="0"/>
          <p:nvPr/>
        </p:nvPicPr>
        <p:blipFill rotWithShape="1">
          <a:blip r:embed="rId3">
            <a:alphaModFix/>
          </a:blip>
          <a:srcRect b="0" l="0" r="0" t="0"/>
          <a:stretch/>
        </p:blipFill>
        <p:spPr>
          <a:xfrm>
            <a:off x="3279323" y="2012450"/>
            <a:ext cx="5633352" cy="4845550"/>
          </a:xfrm>
          <a:prstGeom prst="rect">
            <a:avLst/>
          </a:prstGeom>
          <a:noFill/>
          <a:ln>
            <a:noFill/>
          </a:ln>
        </p:spPr>
      </p:pic>
      <p:pic>
        <p:nvPicPr>
          <p:cNvPr id="131" name="Google Shape;131;g77e66624e7_0_10"/>
          <p:cNvPicPr preferRelativeResize="0"/>
          <p:nvPr/>
        </p:nvPicPr>
        <p:blipFill rotWithShape="1">
          <a:blip r:embed="rId4">
            <a:alphaModFix/>
          </a:blip>
          <a:srcRect b="32238" l="0" r="0" t="26623"/>
          <a:stretch/>
        </p:blipFill>
        <p:spPr>
          <a:xfrm>
            <a:off x="5007150" y="2200325"/>
            <a:ext cx="991525" cy="31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c87246447b_0_7"/>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3:</a:t>
            </a:r>
            <a:r>
              <a:rPr lang="en-US" sz="2767"/>
              <a:t> </a:t>
            </a:r>
            <a:r>
              <a:rPr lang="en-US" sz="2767">
                <a:solidFill>
                  <a:schemeClr val="dk2"/>
                </a:solidFill>
              </a:rPr>
              <a:t>Robot jobs - connect the robot on the left to the job you think it does</a:t>
            </a:r>
            <a:endParaRPr sz="2767"/>
          </a:p>
        </p:txBody>
      </p:sp>
      <p:pic>
        <p:nvPicPr>
          <p:cNvPr id="137" name="Google Shape;137;gc87246447b_0_7"/>
          <p:cNvPicPr preferRelativeResize="0"/>
          <p:nvPr/>
        </p:nvPicPr>
        <p:blipFill rotWithShape="1">
          <a:blip r:embed="rId3">
            <a:alphaModFix/>
          </a:blip>
          <a:srcRect b="0" l="0" r="0" t="0"/>
          <a:stretch/>
        </p:blipFill>
        <p:spPr>
          <a:xfrm>
            <a:off x="400275" y="1232163"/>
            <a:ext cx="5943600" cy="5625838"/>
          </a:xfrm>
          <a:prstGeom prst="rect">
            <a:avLst/>
          </a:prstGeom>
          <a:noFill/>
          <a:ln>
            <a:noFill/>
          </a:ln>
        </p:spPr>
      </p:pic>
      <p:sp>
        <p:nvSpPr>
          <p:cNvPr id="138" name="Google Shape;138;gc87246447b_0_7"/>
          <p:cNvSpPr txBox="1"/>
          <p:nvPr>
            <p:ph idx="1" type="body"/>
          </p:nvPr>
        </p:nvSpPr>
        <p:spPr>
          <a:xfrm>
            <a:off x="6775375" y="1850825"/>
            <a:ext cx="5235000" cy="36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267"/>
              <a:buNone/>
            </a:pPr>
            <a:r>
              <a:rPr i="0" lang="en-US" sz="2400" u="sng">
                <a:solidFill>
                  <a:schemeClr val="dk2"/>
                </a:solidFill>
                <a:latin typeface="Arial"/>
                <a:ea typeface="Arial"/>
                <a:cs typeface="Arial"/>
                <a:sym typeface="Arial"/>
              </a:rPr>
              <a:t>Analysis:</a:t>
            </a:r>
            <a:endParaRPr i="0" sz="2400" u="sng">
              <a:solidFill>
                <a:schemeClr val="dk2"/>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Char char="▪"/>
            </a:pPr>
            <a:r>
              <a:rPr i="0" lang="en-US" sz="2400">
                <a:solidFill>
                  <a:srgbClr val="000000"/>
                </a:solidFill>
                <a:latin typeface="Arial"/>
                <a:ea typeface="Arial"/>
                <a:cs typeface="Arial"/>
                <a:sym typeface="Arial"/>
              </a:rPr>
              <a:t>Now you’ve learned some jobs robots can do!</a:t>
            </a:r>
            <a:endParaRPr i="0"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Char char="▪"/>
            </a:pPr>
            <a:r>
              <a:rPr i="0" lang="en-US" sz="2400">
                <a:solidFill>
                  <a:srgbClr val="000000"/>
                </a:solidFill>
                <a:latin typeface="Arial"/>
                <a:ea typeface="Arial"/>
                <a:cs typeface="Arial"/>
                <a:sym typeface="Arial"/>
              </a:rPr>
              <a:t>Based on these job examples, brainstorm a list of other jobs where you think robots can be used:</a:t>
            </a:r>
            <a:endParaRPr i="0" sz="2400">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rPr i="0" lang="en-US" sz="2400">
                <a:solidFill>
                  <a:srgbClr val="000000"/>
                </a:solidFill>
                <a:latin typeface="Arial"/>
                <a:ea typeface="Arial"/>
                <a:cs typeface="Arial"/>
                <a:sym typeface="Arial"/>
              </a:rPr>
              <a:t>1.</a:t>
            </a:r>
            <a:endParaRPr i="0" sz="2400">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rPr i="0" lang="en-US" sz="2400">
                <a:solidFill>
                  <a:srgbClr val="000000"/>
                </a:solidFill>
                <a:latin typeface="Arial"/>
                <a:ea typeface="Arial"/>
                <a:cs typeface="Arial"/>
                <a:sym typeface="Arial"/>
              </a:rPr>
              <a:t>2.</a:t>
            </a:r>
            <a:endParaRPr i="0" sz="2400">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rPr i="0" lang="en-US" sz="2400">
                <a:solidFill>
                  <a:srgbClr val="000000"/>
                </a:solidFill>
                <a:latin typeface="Arial"/>
                <a:ea typeface="Arial"/>
                <a:cs typeface="Arial"/>
                <a:sym typeface="Arial"/>
              </a:rPr>
              <a:t>3.</a:t>
            </a:r>
            <a:endParaRPr i="0" sz="2400">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rPr i="0" lang="en-US" sz="2400">
                <a:solidFill>
                  <a:srgbClr val="000000"/>
                </a:solidFill>
                <a:latin typeface="Arial"/>
                <a:ea typeface="Arial"/>
                <a:cs typeface="Arial"/>
                <a:sym typeface="Arial"/>
              </a:rPr>
              <a:t>4.</a:t>
            </a:r>
            <a:endParaRPr i="0" sz="24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