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2" roundtripDataSignature="AMtx7mh3SK9O8SuJMxh27CSz7nJbe5hg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HX6M4QunVmA"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ntec.org/robotics-manufacturing/#:~:text=Robots%20are%20used%20in%20manufacturing,be%20harmful%20to%20human%20worker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obots.ieee.org/learn/activities/robots-activity-sheets.pdf" TargetMode="External"/><Relationship Id="rId3" Type="http://schemas.openxmlformats.org/officeDocument/2006/relationships/hyperlink" Target="https://robots.ieee.org/learn/activitie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883eba417_1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c883eba417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883eba417_1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c883eba417_1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cbed60812b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cbed60812b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7d6d829d5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step 7 for high schoolers (reflection would be step 8) will be to try and use household items to build a mini model that resembles one of their designs. Give examples of what they can use (rubber bands, toilet paper roll, pencils/pens, paper clips)</a:t>
            </a:r>
            <a:endParaRPr/>
          </a:p>
        </p:txBody>
      </p:sp>
      <p:sp>
        <p:nvSpPr>
          <p:cNvPr id="164" name="Google Shape;164;gc7d6d829d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883eba417_1_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74" name="Google Shape;174;gc883eba417_1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77e66624e7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77e66624e7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caac081927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older kids: </a:t>
            </a:r>
            <a:r>
              <a:rPr lang="en-US" u="sng">
                <a:solidFill>
                  <a:schemeClr val="hlink"/>
                </a:solidFill>
                <a:hlinkClick r:id="rId2"/>
              </a:rPr>
              <a:t>https://www.youtube.com/watch?v=HX6M4QunVmA</a:t>
            </a:r>
            <a:r>
              <a:rPr lang="en-US"/>
              <a:t> </a:t>
            </a:r>
            <a:endParaRPr/>
          </a:p>
        </p:txBody>
      </p:sp>
      <p:sp>
        <p:nvSpPr>
          <p:cNvPr id="88" name="Google Shape;88;gcaac081927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caac081927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https://mantec.org/robotics-manufacturing/#:~:text=Robots%20are%20used%20in%20manufacturing,be%20harmful%20to%20human%20workers</a:t>
            </a:r>
            <a:r>
              <a:rPr lang="en-US"/>
              <a:t>. </a:t>
            </a:r>
            <a:endParaRPr/>
          </a:p>
        </p:txBody>
      </p:sp>
      <p:sp>
        <p:nvSpPr>
          <p:cNvPr id="96" name="Google Shape;96;gcaac08192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7e66624e7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https://robots.ieee.org/learn/activities/robots-activity-sheets.pdf</a:t>
            </a:r>
            <a:r>
              <a:rPr lang="en-US"/>
              <a:t> from </a:t>
            </a:r>
            <a:r>
              <a:rPr lang="en-US" u="sng">
                <a:solidFill>
                  <a:schemeClr val="hlink"/>
                </a:solidFill>
                <a:hlinkClick r:id="rId3"/>
              </a:rPr>
              <a:t>https://robots.ieee.org/learn/activities/</a:t>
            </a:r>
            <a:r>
              <a:rPr lang="en-US"/>
              <a:t> </a:t>
            </a:r>
            <a:endParaRPr/>
          </a:p>
          <a:p>
            <a:pPr indent="0" lvl="0" marL="0" rtl="0" algn="l">
              <a:lnSpc>
                <a:spcPct val="100000"/>
              </a:lnSpc>
              <a:spcBef>
                <a:spcPts val="0"/>
              </a:spcBef>
              <a:spcAft>
                <a:spcPts val="0"/>
              </a:spcAft>
              <a:buSzPts val="1400"/>
              <a:buNone/>
            </a:pPr>
            <a:r>
              <a:rPr lang="en-US"/>
              <a:t>Older kids: design a robot based on situation</a:t>
            </a:r>
            <a:endParaRPr/>
          </a:p>
        </p:txBody>
      </p:sp>
      <p:sp>
        <p:nvSpPr>
          <p:cNvPr id="104" name="Google Shape;104;g77e66624e7_0_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c669ef0f18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c669ef0f18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77e66624e7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77e66624e7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c87246447b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gc87246447b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 name="Shape 13"/>
        <p:cNvGrpSpPr/>
        <p:nvPr/>
      </p:nvGrpSpPr>
      <p:grpSpPr>
        <a:xfrm>
          <a:off x="0" y="0"/>
          <a:ext cx="0" cy="0"/>
          <a:chOff x="0" y="0"/>
          <a:chExt cx="0" cy="0"/>
        </a:xfrm>
      </p:grpSpPr>
      <p:sp>
        <p:nvSpPr>
          <p:cNvPr id="14" name="Google Shape;14;p10"/>
          <p:cNvSpPr/>
          <p:nvPr/>
        </p:nvSpPr>
        <p:spPr>
          <a:xfrm>
            <a:off x="0" y="0"/>
            <a:ext cx="12192000" cy="6858000"/>
          </a:xfrm>
          <a:prstGeom prst="rect">
            <a:avLst/>
          </a:prstGeom>
          <a:solidFill>
            <a:srgbClr val="68696C"/>
          </a:solidFill>
          <a:ln>
            <a:noFill/>
          </a:ln>
          <a:effectLst>
            <a:outerShdw blurRad="40000" rotWithShape="0" dir="5400000" dist="23000">
              <a:srgbClr val="000000">
                <a:alpha val="3254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 name="Google Shape;15;p10"/>
          <p:cNvSpPr/>
          <p:nvPr/>
        </p:nvSpPr>
        <p:spPr>
          <a:xfrm>
            <a:off x="638565" y="323668"/>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 name="Google Shape;16;p10"/>
          <p:cNvSpPr/>
          <p:nvPr/>
        </p:nvSpPr>
        <p:spPr>
          <a:xfrm>
            <a:off x="-131173" y="3156362"/>
            <a:ext cx="1948476" cy="2569552"/>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 name="Google Shape;17;p10"/>
          <p:cNvSpPr/>
          <p:nvPr/>
        </p:nvSpPr>
        <p:spPr>
          <a:xfrm>
            <a:off x="7322158" y="3924169"/>
            <a:ext cx="465453" cy="613816"/>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 name="Google Shape;18;p10"/>
          <p:cNvSpPr/>
          <p:nvPr/>
        </p:nvSpPr>
        <p:spPr>
          <a:xfrm>
            <a:off x="10872628" y="4558147"/>
            <a:ext cx="839910" cy="1107632"/>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 name="Google Shape;19;p10"/>
          <p:cNvSpPr/>
          <p:nvPr/>
        </p:nvSpPr>
        <p:spPr>
          <a:xfrm>
            <a:off x="9722396" y="411978"/>
            <a:ext cx="2479273" cy="3269541"/>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id="20" name="Google Shape;20;p10"/>
          <p:cNvPicPr preferRelativeResize="0"/>
          <p:nvPr/>
        </p:nvPicPr>
        <p:blipFill rotWithShape="1">
          <a:blip r:embed="rId2">
            <a:alphaModFix/>
          </a:blip>
          <a:srcRect b="0" l="0" r="0" t="0"/>
          <a:stretch/>
        </p:blipFill>
        <p:spPr>
          <a:xfrm>
            <a:off x="11155829" y="124631"/>
            <a:ext cx="694943" cy="217259"/>
          </a:xfrm>
          <a:prstGeom prst="rect">
            <a:avLst/>
          </a:prstGeom>
          <a:noFill/>
          <a:ln>
            <a:noFill/>
          </a:ln>
        </p:spPr>
      </p:pic>
      <p:sp>
        <p:nvSpPr>
          <p:cNvPr id="21" name="Google Shape;21;p10"/>
          <p:cNvSpPr/>
          <p:nvPr/>
        </p:nvSpPr>
        <p:spPr>
          <a:xfrm>
            <a:off x="1524" y="9413"/>
            <a:ext cx="12188952" cy="50292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pic>
        <p:nvPicPr>
          <p:cNvPr id="22" name="Google Shape;22;p10"/>
          <p:cNvPicPr preferRelativeResize="0"/>
          <p:nvPr/>
        </p:nvPicPr>
        <p:blipFill rotWithShape="1">
          <a:blip r:embed="rId3">
            <a:alphaModFix/>
          </a:blip>
          <a:srcRect b="0" l="0" r="0" t="0"/>
          <a:stretch/>
        </p:blipFill>
        <p:spPr>
          <a:xfrm>
            <a:off x="11349894" y="107199"/>
            <a:ext cx="656737" cy="328369"/>
          </a:xfrm>
          <a:prstGeom prst="rect">
            <a:avLst/>
          </a:prstGeom>
          <a:noFill/>
          <a:ln>
            <a:noFill/>
          </a:ln>
        </p:spPr>
      </p:pic>
      <p:sp>
        <p:nvSpPr>
          <p:cNvPr id="23" name="Google Shape;23;p10"/>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4" name="Google Shape;24;p10"/>
          <p:cNvSpPr txBox="1"/>
          <p:nvPr>
            <p:ph idx="2" type="body"/>
          </p:nvPr>
        </p:nvSpPr>
        <p:spPr>
          <a:xfrm>
            <a:off x="2677530" y="4894068"/>
            <a:ext cx="7724036" cy="54543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lt1"/>
              </a:buClr>
              <a:buSzPts val="2667"/>
              <a:buFont typeface="Arial"/>
              <a:buNone/>
              <a:defRPr b="0" i="0" sz="2667"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5" name="Google Shape;25;p10"/>
          <p:cNvSpPr txBox="1"/>
          <p:nvPr>
            <p:ph idx="3" type="body"/>
          </p:nvPr>
        </p:nvSpPr>
        <p:spPr>
          <a:xfrm>
            <a:off x="0" y="5532754"/>
            <a:ext cx="12192000" cy="134619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26" name="Google Shape;26;p10"/>
          <p:cNvSpPr txBox="1"/>
          <p:nvPr>
            <p:ph idx="4" type="body"/>
          </p:nvPr>
        </p:nvSpPr>
        <p:spPr>
          <a:xfrm>
            <a:off x="1006053" y="1275718"/>
            <a:ext cx="10151755" cy="307338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7" name="Shape 27"/>
        <p:cNvGrpSpPr/>
        <p:nvPr/>
      </p:nvGrpSpPr>
      <p:grpSpPr>
        <a:xfrm>
          <a:off x="0" y="0"/>
          <a:ext cx="0" cy="0"/>
          <a:chOff x="0" y="0"/>
          <a:chExt cx="0" cy="0"/>
        </a:xfrm>
      </p:grpSpPr>
      <p:cxnSp>
        <p:nvCxnSpPr>
          <p:cNvPr id="28" name="Google Shape;28;p11"/>
          <p:cNvCxnSpPr/>
          <p:nvPr/>
        </p:nvCxnSpPr>
        <p:spPr>
          <a:xfrm>
            <a:off x="272085" y="512494"/>
            <a:ext cx="2674747" cy="0"/>
          </a:xfrm>
          <a:prstGeom prst="straightConnector1">
            <a:avLst/>
          </a:prstGeom>
          <a:noFill/>
          <a:ln cap="flat" cmpd="sng" w="25400">
            <a:solidFill>
              <a:srgbClr val="E46102"/>
            </a:solidFill>
            <a:prstDash val="solid"/>
            <a:round/>
            <a:headEnd len="sm" w="sm" type="none"/>
            <a:tailEnd len="sm" w="sm" type="none"/>
          </a:ln>
        </p:spPr>
      </p:cxnSp>
      <p:cxnSp>
        <p:nvCxnSpPr>
          <p:cNvPr id="29" name="Google Shape;29;p11"/>
          <p:cNvCxnSpPr/>
          <p:nvPr/>
        </p:nvCxnSpPr>
        <p:spPr>
          <a:xfrm>
            <a:off x="3376635" y="512494"/>
            <a:ext cx="8485403" cy="0"/>
          </a:xfrm>
          <a:prstGeom prst="straightConnector1">
            <a:avLst/>
          </a:prstGeom>
          <a:noFill/>
          <a:ln cap="flat" cmpd="sng" w="12700">
            <a:solidFill>
              <a:srgbClr val="E46102"/>
            </a:solidFill>
            <a:prstDash val="solid"/>
            <a:round/>
            <a:headEnd len="sm" w="sm" type="none"/>
            <a:tailEnd len="sm" w="sm" type="none"/>
          </a:ln>
        </p:spPr>
      </p:cxnSp>
      <p:sp>
        <p:nvSpPr>
          <p:cNvPr id="30" name="Google Shape;30;p11"/>
          <p:cNvSpPr txBox="1"/>
          <p:nvPr>
            <p:ph idx="1" type="body"/>
          </p:nvPr>
        </p:nvSpPr>
        <p:spPr>
          <a:xfrm>
            <a:off x="272086" y="987157"/>
            <a:ext cx="3607765" cy="4522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1" name="Google Shape;31;p11"/>
          <p:cNvSpPr txBox="1"/>
          <p:nvPr>
            <p:ph idx="2" type="body"/>
          </p:nvPr>
        </p:nvSpPr>
        <p:spPr>
          <a:xfrm>
            <a:off x="4336704" y="1741012"/>
            <a:ext cx="7525333" cy="6229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2" name="Google Shape;32;p11"/>
          <p:cNvSpPr txBox="1"/>
          <p:nvPr>
            <p:ph idx="3" type="body"/>
          </p:nvPr>
        </p:nvSpPr>
        <p:spPr>
          <a:xfrm>
            <a:off x="4328701" y="2560825"/>
            <a:ext cx="7533337" cy="2949193"/>
          </a:xfrm>
          <a:prstGeom prst="rect">
            <a:avLst/>
          </a:prstGeom>
          <a:noFill/>
          <a:ln>
            <a:noFill/>
          </a:ln>
        </p:spPr>
        <p:txBody>
          <a:bodyPr anchorCtr="0" anchor="t" bIns="45700" lIns="91425" spcFirstLastPara="1" rIns="91425" wrap="square" tIns="45700">
            <a:noAutofit/>
          </a:bodyPr>
          <a:lstStyle>
            <a:lvl1pPr indent="-397954" lvl="0" marL="457200" marR="0" rtl="0" algn="l">
              <a:lnSpc>
                <a:spcPct val="100000"/>
              </a:lnSpc>
              <a:spcBef>
                <a:spcPts val="533"/>
              </a:spcBef>
              <a:spcAft>
                <a:spcPts val="0"/>
              </a:spcAft>
              <a:buClr>
                <a:srgbClr val="E46102"/>
              </a:buClr>
              <a:buSzPts val="2667"/>
              <a:buFont typeface="Noto Sans Symbols"/>
              <a:buChar char="▪"/>
              <a:defRPr b="0" i="0" sz="2667" u="none" cap="none" strike="noStrike">
                <a:solidFill>
                  <a:schemeClr val="dk1"/>
                </a:solidFill>
                <a:latin typeface="Arial"/>
                <a:ea typeface="Arial"/>
                <a:cs typeface="Arial"/>
                <a:sym typeface="Arial"/>
              </a:defRPr>
            </a:lvl1pPr>
            <a:lvl2pPr indent="-381000" lvl="1" marL="914400" marR="0" rtl="0" algn="l">
              <a:lnSpc>
                <a:spcPct val="100000"/>
              </a:lnSpc>
              <a:spcBef>
                <a:spcPts val="480"/>
              </a:spcBef>
              <a:spcAft>
                <a:spcPts val="0"/>
              </a:spcAft>
              <a:buClr>
                <a:srgbClr val="E46102"/>
              </a:buClr>
              <a:buSzPts val="2400"/>
              <a:buFont typeface="Arial"/>
              <a:buChar char="•"/>
              <a:defRPr b="0" i="0" sz="2400" u="none" cap="none" strike="noStrike">
                <a:solidFill>
                  <a:schemeClr val="dk1"/>
                </a:solidFill>
                <a:latin typeface="Arial"/>
                <a:ea typeface="Arial"/>
                <a:cs typeface="Arial"/>
                <a:sym typeface="Arial"/>
              </a:defRPr>
            </a:lvl2pPr>
            <a:lvl3pPr indent="-364045" lvl="2" marL="1371600" marR="0" rtl="0" algn="l">
              <a:lnSpc>
                <a:spcPct val="100000"/>
              </a:lnSpc>
              <a:spcBef>
                <a:spcPts val="427"/>
              </a:spcBef>
              <a:spcAft>
                <a:spcPts val="0"/>
              </a:spcAft>
              <a:buClr>
                <a:srgbClr val="E46102"/>
              </a:buClr>
              <a:buSzPts val="2133"/>
              <a:buFont typeface="Noto Sans Symbols"/>
              <a:buChar char="▪"/>
              <a:defRPr b="0" i="0" sz="2133" u="none" cap="none" strike="noStrike">
                <a:solidFill>
                  <a:schemeClr val="dk1"/>
                </a:solidFill>
                <a:latin typeface="Arial"/>
                <a:ea typeface="Arial"/>
                <a:cs typeface="Arial"/>
                <a:sym typeface="Arial"/>
              </a:defRPr>
            </a:lvl3pPr>
            <a:lvl4pPr indent="-347154" lvl="3" marL="1828800" marR="0" rtl="0" algn="l">
              <a:lnSpc>
                <a:spcPct val="100000"/>
              </a:lnSpc>
              <a:spcBef>
                <a:spcPts val="373"/>
              </a:spcBef>
              <a:spcAft>
                <a:spcPts val="0"/>
              </a:spcAft>
              <a:buClr>
                <a:srgbClr val="D95E00"/>
              </a:buClr>
              <a:buSzPts val="1867"/>
              <a:buFont typeface="NTR"/>
              <a:buChar char="&gt;"/>
              <a:defRPr b="0" i="0" sz="1867" u="none" cap="none" strike="noStrike">
                <a:solidFill>
                  <a:schemeClr val="dk1"/>
                </a:solidFill>
                <a:latin typeface="Arial"/>
                <a:ea typeface="Arial"/>
                <a:cs typeface="Arial"/>
                <a:sym typeface="Arial"/>
              </a:defRPr>
            </a:lvl4pPr>
            <a:lvl5pPr indent="-330200" lvl="4" marL="2286000" marR="0" rtl="0" algn="l">
              <a:lnSpc>
                <a:spcPct val="100000"/>
              </a:lnSpc>
              <a:spcBef>
                <a:spcPts val="320"/>
              </a:spcBef>
              <a:spcAft>
                <a:spcPts val="0"/>
              </a:spcAft>
              <a:buClr>
                <a:srgbClr val="D95E00"/>
              </a:buClr>
              <a:buSzPts val="1600"/>
              <a:buFont typeface="Noto Sans Symbols"/>
              <a:buChar char="▪"/>
              <a:defRPr b="0" i="0" sz="1600" u="none" cap="none" strike="noStrike">
                <a:solidFill>
                  <a:schemeClr val="dk1"/>
                </a:solidFill>
                <a:latin typeface="Arial"/>
                <a:ea typeface="Arial"/>
                <a:cs typeface="Arial"/>
                <a:sym typeface="Arial"/>
              </a:defRPr>
            </a:lvl5pPr>
            <a:lvl6pPr indent="-228600" lvl="5" marL="2743200" marR="0" rtl="0" algn="l">
              <a:lnSpc>
                <a:spcPct val="100000"/>
              </a:lnSpc>
              <a:spcBef>
                <a:spcPts val="293"/>
              </a:spcBef>
              <a:spcAft>
                <a:spcPts val="0"/>
              </a:spcAft>
              <a:buClr>
                <a:srgbClr val="D95E00"/>
              </a:buClr>
              <a:buSzPts val="1467"/>
              <a:buFont typeface="NTR"/>
              <a:buNone/>
              <a:defRPr b="0" i="0" sz="1467" u="none" cap="none" strike="noStrike">
                <a:solidFill>
                  <a:schemeClr val="dk1"/>
                </a:solidFill>
                <a:latin typeface="Arial"/>
                <a:ea typeface="Arial"/>
                <a:cs typeface="Arial"/>
                <a:sym typeface="Arial"/>
              </a:defRPr>
            </a:lvl6pPr>
            <a:lvl7pPr indent="-228600" lvl="6" marL="3200400" marR="0" rtl="0" algn="l">
              <a:lnSpc>
                <a:spcPct val="100000"/>
              </a:lnSpc>
              <a:spcBef>
                <a:spcPts val="267"/>
              </a:spcBef>
              <a:spcAft>
                <a:spcPts val="0"/>
              </a:spcAft>
              <a:buClr>
                <a:srgbClr val="D95E00"/>
              </a:buClr>
              <a:buSzPts val="1333"/>
              <a:buFont typeface="Noto Sans Symbols"/>
              <a:buNone/>
              <a:defRPr b="0" i="0" sz="1333"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3" name="Google Shape;33;p11"/>
          <p:cNvSpPr txBox="1"/>
          <p:nvPr>
            <p:ph idx="4" type="body"/>
          </p:nvPr>
        </p:nvSpPr>
        <p:spPr>
          <a:xfrm>
            <a:off x="0" y="5511800"/>
            <a:ext cx="12192000" cy="1346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cxnSp>
        <p:nvCxnSpPr>
          <p:cNvPr id="35" name="Google Shape;35;p12"/>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36" name="Google Shape;36;p12"/>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37" name="Google Shape;37;p12"/>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8" name="Google Shape;38;p12"/>
          <p:cNvSpPr txBox="1"/>
          <p:nvPr>
            <p:ph idx="2" type="body"/>
          </p:nvPr>
        </p:nvSpPr>
        <p:spPr>
          <a:xfrm>
            <a:off x="272085" y="958452"/>
            <a:ext cx="11589952" cy="6963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47"/>
              </a:spcBef>
              <a:spcAft>
                <a:spcPts val="0"/>
              </a:spcAft>
              <a:buClr>
                <a:srgbClr val="E46102"/>
              </a:buClr>
              <a:buSzPts val="3733"/>
              <a:buFont typeface="Arial"/>
              <a:buNone/>
              <a:defRPr b="1" i="0" sz="3733"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39" name="Google Shape;39;p12"/>
          <p:cNvSpPr txBox="1"/>
          <p:nvPr>
            <p:ph idx="3" type="body"/>
          </p:nvPr>
        </p:nvSpPr>
        <p:spPr>
          <a:xfrm>
            <a:off x="272085" y="1744225"/>
            <a:ext cx="11589952" cy="376757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E46102"/>
              </a:buClr>
              <a:buSzPts val="3200"/>
              <a:buFont typeface="Noto Sans Symbols"/>
              <a:buChar char="▪"/>
              <a:defRPr b="1" i="0" sz="3200" u="none" cap="none" strike="noStrike">
                <a:solidFill>
                  <a:schemeClr val="dk1"/>
                </a:solidFill>
                <a:latin typeface="Arial"/>
                <a:ea typeface="Arial"/>
                <a:cs typeface="Arial"/>
                <a:sym typeface="Arial"/>
              </a:defRPr>
            </a:lvl1pPr>
            <a:lvl2pPr indent="-397954" lvl="1" marL="914400" marR="0" rtl="0" algn="l">
              <a:lnSpc>
                <a:spcPct val="100000"/>
              </a:lnSpc>
              <a:spcBef>
                <a:spcPts val="533"/>
              </a:spcBef>
              <a:spcAft>
                <a:spcPts val="0"/>
              </a:spcAft>
              <a:buClr>
                <a:srgbClr val="E46102"/>
              </a:buClr>
              <a:buSzPts val="2667"/>
              <a:buFont typeface="Arial"/>
              <a:buChar char="•"/>
              <a:defRPr b="0" i="0" sz="2667"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rgbClr val="E46102"/>
              </a:buClr>
              <a:buSzPts val="2400"/>
              <a:buFont typeface="Noto Sans Symbols"/>
              <a:buChar char="▪"/>
              <a:defRPr b="0" i="0" sz="2400" u="none" cap="none" strike="noStrike">
                <a:solidFill>
                  <a:schemeClr val="dk1"/>
                </a:solidFill>
                <a:latin typeface="Arial"/>
                <a:ea typeface="Arial"/>
                <a:cs typeface="Arial"/>
                <a:sym typeface="Arial"/>
              </a:defRPr>
            </a:lvl3pPr>
            <a:lvl4pPr indent="-364045" lvl="3" marL="1828800" marR="0" rtl="0" algn="l">
              <a:lnSpc>
                <a:spcPct val="100000"/>
              </a:lnSpc>
              <a:spcBef>
                <a:spcPts val="427"/>
              </a:spcBef>
              <a:spcAft>
                <a:spcPts val="0"/>
              </a:spcAft>
              <a:buClr>
                <a:srgbClr val="D95E00"/>
              </a:buClr>
              <a:buSzPts val="2133"/>
              <a:buFont typeface="NTR"/>
              <a:buChar char="&gt;"/>
              <a:defRPr b="0" i="0" sz="2133" u="none" cap="none" strike="noStrike">
                <a:solidFill>
                  <a:schemeClr val="dk1"/>
                </a:solidFill>
                <a:latin typeface="Arial"/>
                <a:ea typeface="Arial"/>
                <a:cs typeface="Arial"/>
                <a:sym typeface="Arial"/>
              </a:defRPr>
            </a:lvl4pPr>
            <a:lvl5pPr indent="-347154" lvl="4" marL="2286000" marR="0" rtl="0" algn="l">
              <a:lnSpc>
                <a:spcPct val="100000"/>
              </a:lnSpc>
              <a:spcBef>
                <a:spcPts val="373"/>
              </a:spcBef>
              <a:spcAft>
                <a:spcPts val="0"/>
              </a:spcAft>
              <a:buClr>
                <a:srgbClr val="D95E00"/>
              </a:buClr>
              <a:buSzPts val="1867"/>
              <a:buFont typeface="Noto Sans Symbols"/>
              <a:buChar char="▪"/>
              <a:defRPr b="0" i="0" sz="1867" u="none" cap="none" strike="noStrike">
                <a:solidFill>
                  <a:schemeClr val="dk1"/>
                </a:solidFill>
                <a:latin typeface="Arial"/>
                <a:ea typeface="Arial"/>
                <a:cs typeface="Arial"/>
                <a:sym typeface="Arial"/>
              </a:defRPr>
            </a:lvl5pPr>
            <a:lvl6pPr indent="-330200" lvl="5" marL="2743200" marR="0" rtl="0" algn="l">
              <a:lnSpc>
                <a:spcPct val="100000"/>
              </a:lnSpc>
              <a:spcBef>
                <a:spcPts val="32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6pPr>
            <a:lvl7pPr indent="-313245" lvl="6" marL="3200400" marR="0" rtl="0" algn="l">
              <a:lnSpc>
                <a:spcPct val="100000"/>
              </a:lnSpc>
              <a:spcBef>
                <a:spcPts val="267"/>
              </a:spcBef>
              <a:spcAft>
                <a:spcPts val="0"/>
              </a:spcAft>
              <a:buClr>
                <a:srgbClr val="D95E00"/>
              </a:buClr>
              <a:buSzPts val="1333"/>
              <a:buFont typeface="Noto Sans Symbols"/>
              <a:buChar char="▪"/>
              <a:defRPr b="0" i="0" sz="1333" u="none" cap="none" strike="noStrike">
                <a:solidFill>
                  <a:schemeClr val="dk1"/>
                </a:solidFill>
                <a:latin typeface="Arial"/>
                <a:ea typeface="Arial"/>
                <a:cs typeface="Arial"/>
                <a:sym typeface="Arial"/>
              </a:defRPr>
            </a:lvl7pPr>
            <a:lvl8pPr indent="-304800" lvl="7" marL="3657600" marR="0" rtl="0" algn="l">
              <a:lnSpc>
                <a:spcPct val="100000"/>
              </a:lnSpc>
              <a:spcBef>
                <a:spcPts val="24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40" name="Shape 40"/>
        <p:cNvGrpSpPr/>
        <p:nvPr/>
      </p:nvGrpSpPr>
      <p:grpSpPr>
        <a:xfrm>
          <a:off x="0" y="0"/>
          <a:ext cx="0" cy="0"/>
          <a:chOff x="0" y="0"/>
          <a:chExt cx="0" cy="0"/>
        </a:xfrm>
      </p:grpSpPr>
      <p:cxnSp>
        <p:nvCxnSpPr>
          <p:cNvPr id="41" name="Google Shape;41;p13"/>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42" name="Google Shape;42;p13"/>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43" name="Google Shape;43;p13"/>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44" name="Google Shape;44;p13"/>
          <p:cNvSpPr txBox="1"/>
          <p:nvPr>
            <p:ph idx="2" type="body"/>
          </p:nvPr>
        </p:nvSpPr>
        <p:spPr>
          <a:xfrm>
            <a:off x="272085" y="863428"/>
            <a:ext cx="11589952"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45" name="Shape 45"/>
        <p:cNvGrpSpPr/>
        <p:nvPr/>
      </p:nvGrpSpPr>
      <p:grpSpPr>
        <a:xfrm>
          <a:off x="0" y="0"/>
          <a:ext cx="0" cy="0"/>
          <a:chOff x="0" y="0"/>
          <a:chExt cx="0" cy="0"/>
        </a:xfrm>
      </p:grpSpPr>
      <p:sp>
        <p:nvSpPr>
          <p:cNvPr id="46" name="Google Shape;46;p17"/>
          <p:cNvSpPr/>
          <p:nvPr/>
        </p:nvSpPr>
        <p:spPr>
          <a:xfrm>
            <a:off x="0" y="0"/>
            <a:ext cx="12188952" cy="6858000"/>
          </a:xfrm>
          <a:prstGeom prst="rect">
            <a:avLst/>
          </a:prstGeom>
          <a:solidFill>
            <a:srgbClr val="E461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cxnSp>
        <p:nvCxnSpPr>
          <p:cNvPr id="47" name="Google Shape;47;p17"/>
          <p:cNvCxnSpPr/>
          <p:nvPr/>
        </p:nvCxnSpPr>
        <p:spPr>
          <a:xfrm>
            <a:off x="272085" y="513091"/>
            <a:ext cx="2674747" cy="0"/>
          </a:xfrm>
          <a:prstGeom prst="straightConnector1">
            <a:avLst/>
          </a:prstGeom>
          <a:noFill/>
          <a:ln cap="flat" cmpd="sng" w="25400">
            <a:solidFill>
              <a:schemeClr val="lt1"/>
            </a:solidFill>
            <a:prstDash val="solid"/>
            <a:round/>
            <a:headEnd len="sm" w="sm" type="none"/>
            <a:tailEnd len="sm" w="sm" type="none"/>
          </a:ln>
        </p:spPr>
      </p:cxnSp>
      <p:cxnSp>
        <p:nvCxnSpPr>
          <p:cNvPr id="48" name="Google Shape;48;p17"/>
          <p:cNvCxnSpPr/>
          <p:nvPr/>
        </p:nvCxnSpPr>
        <p:spPr>
          <a:xfrm>
            <a:off x="3376635" y="513091"/>
            <a:ext cx="8485403" cy="0"/>
          </a:xfrm>
          <a:prstGeom prst="straightConnector1">
            <a:avLst/>
          </a:prstGeom>
          <a:noFill/>
          <a:ln cap="flat" cmpd="sng" w="12700">
            <a:solidFill>
              <a:schemeClr val="lt1"/>
            </a:solidFill>
            <a:prstDash val="solid"/>
            <a:round/>
            <a:headEnd len="sm" w="sm" type="none"/>
            <a:tailEnd len="sm" w="sm" type="none"/>
          </a:ln>
        </p:spPr>
      </p:cxnSp>
      <p:sp>
        <p:nvSpPr>
          <p:cNvPr id="49" name="Google Shape;49;p17"/>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440"/>
              </a:spcBef>
              <a:spcAft>
                <a:spcPts val="0"/>
              </a:spcAft>
              <a:buClr>
                <a:schemeClr val="lt1"/>
              </a:buClr>
              <a:buSzPts val="7200"/>
              <a:buFont typeface="Arial"/>
              <a:buNone/>
              <a:defRPr b="1" i="0" sz="7200" u="none" cap="none" strike="noStrike">
                <a:solidFill>
                  <a:schemeClr val="lt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0" name="Google Shape;50;p17"/>
          <p:cNvSpPr txBox="1"/>
          <p:nvPr>
            <p:ph idx="2"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1" name="Google Shape;51;p17"/>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52" name="Shape 52"/>
        <p:cNvGrpSpPr/>
        <p:nvPr/>
      </p:nvGrpSpPr>
      <p:grpSpPr>
        <a:xfrm>
          <a:off x="0" y="0"/>
          <a:ext cx="0" cy="0"/>
          <a:chOff x="0" y="0"/>
          <a:chExt cx="0" cy="0"/>
        </a:xfrm>
      </p:grpSpPr>
      <p:cxnSp>
        <p:nvCxnSpPr>
          <p:cNvPr id="53" name="Google Shape;53;p16"/>
          <p:cNvCxnSpPr/>
          <p:nvPr/>
        </p:nvCxnSpPr>
        <p:spPr>
          <a:xfrm>
            <a:off x="272085" y="513091"/>
            <a:ext cx="2674747" cy="0"/>
          </a:xfrm>
          <a:prstGeom prst="straightConnector1">
            <a:avLst/>
          </a:prstGeom>
          <a:noFill/>
          <a:ln cap="flat" cmpd="sng" w="25400">
            <a:solidFill>
              <a:srgbClr val="E46102"/>
            </a:solidFill>
            <a:prstDash val="solid"/>
            <a:round/>
            <a:headEnd len="sm" w="sm" type="none"/>
            <a:tailEnd len="sm" w="sm" type="none"/>
          </a:ln>
        </p:spPr>
      </p:cxnSp>
      <p:cxnSp>
        <p:nvCxnSpPr>
          <p:cNvPr id="54" name="Google Shape;54;p16"/>
          <p:cNvCxnSpPr/>
          <p:nvPr/>
        </p:nvCxnSpPr>
        <p:spPr>
          <a:xfrm>
            <a:off x="3376635" y="513091"/>
            <a:ext cx="8485403" cy="0"/>
          </a:xfrm>
          <a:prstGeom prst="straightConnector1">
            <a:avLst/>
          </a:prstGeom>
          <a:noFill/>
          <a:ln cap="flat" cmpd="sng" w="12700">
            <a:solidFill>
              <a:srgbClr val="E46102"/>
            </a:solidFill>
            <a:prstDash val="solid"/>
            <a:round/>
            <a:headEnd len="sm" w="sm" type="none"/>
            <a:tailEnd len="sm" w="sm" type="none"/>
          </a:ln>
        </p:spPr>
      </p:cxnSp>
      <p:sp>
        <p:nvSpPr>
          <p:cNvPr id="55" name="Google Shape;55;p16"/>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56" name="Google Shape;56;p16"/>
          <p:cNvSpPr txBox="1"/>
          <p:nvPr>
            <p:ph idx="2" type="body"/>
          </p:nvPr>
        </p:nvSpPr>
        <p:spPr>
          <a:xfrm>
            <a:off x="272085" y="3987800"/>
            <a:ext cx="11589952" cy="152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1067"/>
              </a:spcBef>
              <a:spcAft>
                <a:spcPts val="0"/>
              </a:spcAft>
              <a:buClr>
                <a:schemeClr val="dk1"/>
              </a:buClr>
              <a:buSzPts val="5333"/>
              <a:buFont typeface="Arial"/>
              <a:buNone/>
              <a:defRPr b="1" i="0" sz="5333"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pic>
        <p:nvPicPr>
          <p:cNvPr id="57" name="Google Shape;57;p16"/>
          <p:cNvPicPr preferRelativeResize="0"/>
          <p:nvPr/>
        </p:nvPicPr>
        <p:blipFill rotWithShape="1">
          <a:blip r:embed="rId2">
            <a:alphaModFix/>
          </a:blip>
          <a:srcRect b="0" l="0" r="0" t="0"/>
          <a:stretch/>
        </p:blipFill>
        <p:spPr>
          <a:xfrm>
            <a:off x="324375" y="151925"/>
            <a:ext cx="624309" cy="3121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8" name="Shape 58"/>
        <p:cNvGrpSpPr/>
        <p:nvPr/>
      </p:nvGrpSpPr>
      <p:grpSpPr>
        <a:xfrm>
          <a:off x="0" y="0"/>
          <a:ext cx="0" cy="0"/>
          <a:chOff x="0" y="0"/>
          <a:chExt cx="0" cy="0"/>
        </a:xfrm>
      </p:grpSpPr>
      <p:cxnSp>
        <p:nvCxnSpPr>
          <p:cNvPr id="59" name="Google Shape;59;p14"/>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0" name="Google Shape;60;p14"/>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1" name="Google Shape;61;p14"/>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2" name="Google Shape;62;p14"/>
          <p:cNvSpPr txBox="1"/>
          <p:nvPr>
            <p:ph idx="2" type="body"/>
          </p:nvPr>
        </p:nvSpPr>
        <p:spPr>
          <a:xfrm>
            <a:off x="6256867" y="863692"/>
            <a:ext cx="5604933"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3" name="Google Shape;63;p14"/>
          <p:cNvSpPr txBox="1"/>
          <p:nvPr>
            <p:ph idx="3" type="body"/>
          </p:nvPr>
        </p:nvSpPr>
        <p:spPr>
          <a:xfrm>
            <a:off x="272085" y="863428"/>
            <a:ext cx="5612248" cy="463990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64" name="Shape 64"/>
        <p:cNvGrpSpPr/>
        <p:nvPr/>
      </p:nvGrpSpPr>
      <p:grpSpPr>
        <a:xfrm>
          <a:off x="0" y="0"/>
          <a:ext cx="0" cy="0"/>
          <a:chOff x="0" y="0"/>
          <a:chExt cx="0" cy="0"/>
        </a:xfrm>
      </p:grpSpPr>
      <p:cxnSp>
        <p:nvCxnSpPr>
          <p:cNvPr id="65" name="Google Shape;65;p15"/>
          <p:cNvCxnSpPr/>
          <p:nvPr/>
        </p:nvCxnSpPr>
        <p:spPr>
          <a:xfrm>
            <a:off x="272085" y="513092"/>
            <a:ext cx="2674747" cy="0"/>
          </a:xfrm>
          <a:prstGeom prst="straightConnector1">
            <a:avLst/>
          </a:prstGeom>
          <a:noFill/>
          <a:ln cap="flat" cmpd="sng" w="25400">
            <a:solidFill>
              <a:schemeClr val="dk1"/>
            </a:solidFill>
            <a:prstDash val="solid"/>
            <a:round/>
            <a:headEnd len="sm" w="sm" type="none"/>
            <a:tailEnd len="sm" w="sm" type="none"/>
          </a:ln>
        </p:spPr>
      </p:cxnSp>
      <p:cxnSp>
        <p:nvCxnSpPr>
          <p:cNvPr id="66" name="Google Shape;66;p15"/>
          <p:cNvCxnSpPr/>
          <p:nvPr/>
        </p:nvCxnSpPr>
        <p:spPr>
          <a:xfrm>
            <a:off x="3376635" y="513092"/>
            <a:ext cx="8485403" cy="0"/>
          </a:xfrm>
          <a:prstGeom prst="straightConnector1">
            <a:avLst/>
          </a:prstGeom>
          <a:noFill/>
          <a:ln cap="flat" cmpd="sng" w="12700">
            <a:solidFill>
              <a:schemeClr val="dk1"/>
            </a:solidFill>
            <a:prstDash val="solid"/>
            <a:round/>
            <a:headEnd len="sm" w="sm" type="none"/>
            <a:tailEnd len="sm" w="sm" type="none"/>
          </a:ln>
        </p:spPr>
      </p:cxnSp>
      <p:sp>
        <p:nvSpPr>
          <p:cNvPr id="67" name="Google Shape;67;p15"/>
          <p:cNvSpPr txBox="1"/>
          <p:nvPr>
            <p:ph idx="1" type="body"/>
          </p:nvPr>
        </p:nvSpPr>
        <p:spPr>
          <a:xfrm>
            <a:off x="0" y="5511801"/>
            <a:ext cx="12192000" cy="1401233"/>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853"/>
              </a:spcBef>
              <a:spcAft>
                <a:spcPts val="0"/>
              </a:spcAft>
              <a:buClr>
                <a:srgbClr val="FF0000"/>
              </a:buClr>
              <a:buSzPts val="4267"/>
              <a:buFont typeface="Arial"/>
              <a:buNone/>
              <a:defRPr b="0" i="1" sz="4267" u="none" cap="none" strike="noStrike">
                <a:solidFill>
                  <a:srgbClr val="FF0000"/>
                </a:solidFill>
                <a:latin typeface="MS Gothic"/>
                <a:ea typeface="MS Gothic"/>
                <a:cs typeface="MS Gothic"/>
                <a:sym typeface="MS Gothic"/>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8" name="Google Shape;68;p15"/>
          <p:cNvSpPr txBox="1"/>
          <p:nvPr>
            <p:ph idx="2" type="body"/>
          </p:nvPr>
        </p:nvSpPr>
        <p:spPr>
          <a:xfrm>
            <a:off x="264584" y="862676"/>
            <a:ext cx="3471333" cy="79573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853"/>
              </a:spcBef>
              <a:spcAft>
                <a:spcPts val="0"/>
              </a:spcAft>
              <a:buClr>
                <a:srgbClr val="E46102"/>
              </a:buClr>
              <a:buSzPts val="4267"/>
              <a:buFont typeface="Arial"/>
              <a:buNone/>
              <a:defRPr b="1" i="0" sz="4267" u="none" cap="none" strike="noStrike">
                <a:solidFill>
                  <a:srgbClr val="E46102"/>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69" name="Google Shape;69;p15"/>
          <p:cNvSpPr txBox="1"/>
          <p:nvPr>
            <p:ph idx="3" type="body"/>
          </p:nvPr>
        </p:nvSpPr>
        <p:spPr>
          <a:xfrm>
            <a:off x="264584" y="1873340"/>
            <a:ext cx="3471333" cy="36384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33"/>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
        <p:nvSpPr>
          <p:cNvPr id="70" name="Google Shape;70;p15"/>
          <p:cNvSpPr txBox="1"/>
          <p:nvPr>
            <p:ph idx="4" type="body"/>
          </p:nvPr>
        </p:nvSpPr>
        <p:spPr>
          <a:xfrm>
            <a:off x="4000501" y="863692"/>
            <a:ext cx="7861300" cy="463964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853"/>
              </a:spcBef>
              <a:spcAft>
                <a:spcPts val="0"/>
              </a:spcAft>
              <a:buClr>
                <a:schemeClr val="dk1"/>
              </a:buClr>
              <a:buSzPts val="4267"/>
              <a:buFont typeface="Arial"/>
              <a:buNone/>
              <a:defRPr b="0" i="1" sz="4267" u="none" cap="none" strike="noStrike">
                <a:solidFill>
                  <a:schemeClr val="dk1"/>
                </a:solidFill>
                <a:latin typeface="Arial"/>
                <a:ea typeface="Arial"/>
                <a:cs typeface="Arial"/>
                <a:sym typeface="Arial"/>
              </a:defRPr>
            </a:lvl1pPr>
            <a:lvl2pPr indent="-465645" lvl="1" marL="914400" marR="0" rtl="0" algn="l">
              <a:lnSpc>
                <a:spcPct val="100000"/>
              </a:lnSpc>
              <a:spcBef>
                <a:spcPts val="747"/>
              </a:spcBef>
              <a:spcAft>
                <a:spcPts val="0"/>
              </a:spcAft>
              <a:buClr>
                <a:schemeClr val="dk1"/>
              </a:buClr>
              <a:buSzPts val="3733"/>
              <a:buFont typeface="Arial"/>
              <a:buChar char="–"/>
              <a:defRPr b="0" i="0" sz="3733" u="none" cap="none" strike="noStrike">
                <a:solidFill>
                  <a:schemeClr val="dk1"/>
                </a:solidFill>
                <a:latin typeface="Arial"/>
                <a:ea typeface="Arial"/>
                <a:cs typeface="Arial"/>
                <a:sym typeface="Arial"/>
              </a:defRPr>
            </a:lvl2pPr>
            <a:lvl3pPr indent="-431800" lvl="2" marL="1371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3pPr>
            <a:lvl4pPr indent="-397954" lvl="3" marL="1828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4pPr>
            <a:lvl5pPr indent="-397954" lvl="4" marL="22860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5pPr>
            <a:lvl6pPr indent="-397954" lvl="5" marL="27432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6pPr>
            <a:lvl7pPr indent="-397954" lvl="6" marL="32004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7pPr>
            <a:lvl8pPr indent="-397954" lvl="7" marL="36576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8pPr>
            <a:lvl9pPr indent="-397954" lvl="8" marL="4114800" marR="0" rtl="0" algn="l">
              <a:lnSpc>
                <a:spcPct val="100000"/>
              </a:lnSpc>
              <a:spcBef>
                <a:spcPts val="533"/>
              </a:spcBef>
              <a:spcAft>
                <a:spcPts val="0"/>
              </a:spcAft>
              <a:buClr>
                <a:schemeClr val="dk1"/>
              </a:buClr>
              <a:buSzPts val="2667"/>
              <a:buFont typeface="Arial"/>
              <a:buChar char="•"/>
              <a:defRPr b="0" i="0" sz="2667"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4.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1">
            <a:alphaModFix/>
          </a:blip>
          <a:srcRect b="0" l="0" r="0" t="0"/>
          <a:stretch/>
        </p:blipFill>
        <p:spPr>
          <a:xfrm>
            <a:off x="324375" y="151925"/>
            <a:ext cx="624309" cy="312156"/>
          </a:xfrm>
          <a:prstGeom prst="rect">
            <a:avLst/>
          </a:prstGeom>
          <a:noFill/>
          <a:ln>
            <a:noFill/>
          </a:ln>
        </p:spPr>
      </p:pic>
      <p:sp>
        <p:nvSpPr>
          <p:cNvPr id="11" name="Google Shape;11;p9"/>
          <p:cNvSpPr txBox="1"/>
          <p:nvPr/>
        </p:nvSpPr>
        <p:spPr>
          <a:xfrm>
            <a:off x="10703378" y="257543"/>
            <a:ext cx="1241077" cy="240066"/>
          </a:xfrm>
          <a:prstGeom prst="rect">
            <a:avLst/>
          </a:prstGeom>
          <a:noFill/>
          <a:ln>
            <a:noFill/>
          </a:ln>
        </p:spPr>
        <p:txBody>
          <a:bodyPr anchorCtr="0" anchor="t" bIns="45700" lIns="91425" spcFirstLastPara="1" rIns="91425" wrap="square" tIns="45700">
            <a:spAutoFit/>
          </a:bodyPr>
          <a:lstStyle/>
          <a:p>
            <a:pPr indent="0" lvl="0" marL="0" marR="0" rtl="0" algn="r">
              <a:lnSpc>
                <a:spcPct val="80000"/>
              </a:lnSpc>
              <a:spcBef>
                <a:spcPts val="0"/>
              </a:spcBef>
              <a:spcAft>
                <a:spcPts val="0"/>
              </a:spcAft>
              <a:buClr>
                <a:srgbClr val="000000"/>
              </a:buClr>
              <a:buSzPts val="1200"/>
              <a:buFont typeface="Arial"/>
              <a:buNone/>
            </a:pPr>
            <a:r>
              <a:rPr b="0" i="0" lang="en-US" sz="1200" u="none" cap="none" strike="noStrike">
                <a:solidFill>
                  <a:schemeClr val="dk1"/>
                </a:solidFill>
                <a:latin typeface="Georgia"/>
                <a:ea typeface="Georgia"/>
                <a:cs typeface="Georgia"/>
                <a:sym typeface="Georgia"/>
              </a:rPr>
              <a:t>|  </a:t>
            </a:r>
            <a:fld id="{00000000-1234-1234-1234-123412341234}" type="slidenum">
              <a:rPr b="0" i="0" lang="en-US" sz="1133" u="none" cap="none" strike="noStrike">
                <a:solidFill>
                  <a:schemeClr val="dk1"/>
                </a:solidFill>
                <a:latin typeface="Arial"/>
                <a:ea typeface="Arial"/>
                <a:cs typeface="Arial"/>
                <a:sym typeface="Arial"/>
              </a:rPr>
              <a:t>‹#›</a:t>
            </a:fld>
            <a:endParaRPr b="0" i="0" sz="1133" u="none" cap="none" strike="noStrike">
              <a:solidFill>
                <a:srgbClr val="000000"/>
              </a:solidFill>
              <a:latin typeface="Arial"/>
              <a:ea typeface="Arial"/>
              <a:cs typeface="Arial"/>
              <a:sym typeface="Arial"/>
            </a:endParaRPr>
          </a:p>
        </p:txBody>
      </p:sp>
      <p:pic>
        <p:nvPicPr>
          <p:cNvPr id="12" name="Google Shape;12;p9"/>
          <p:cNvPicPr preferRelativeResize="0"/>
          <p:nvPr/>
        </p:nvPicPr>
        <p:blipFill rotWithShape="1">
          <a:blip r:embed="rId2">
            <a:alphaModFix/>
          </a:blip>
          <a:srcRect b="0" l="0" r="0" t="0"/>
          <a:stretch/>
        </p:blipFill>
        <p:spPr>
          <a:xfrm>
            <a:off x="9189973" y="306146"/>
            <a:ext cx="2218339" cy="1322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6.png"/><Relationship Id="rId7"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HX6M4QunVmA"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
          <p:cNvSpPr txBox="1"/>
          <p:nvPr>
            <p:ph idx="1" type="body"/>
          </p:nvPr>
        </p:nvSpPr>
        <p:spPr>
          <a:xfrm>
            <a:off x="2677530" y="4383205"/>
            <a:ext cx="7724037" cy="4767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t>STEM &amp; Industrial Engineering</a:t>
            </a:r>
            <a:endParaRPr/>
          </a:p>
          <a:p>
            <a:pPr indent="0" lvl="0" marL="0" rtl="0" algn="l">
              <a:lnSpc>
                <a:spcPct val="100000"/>
              </a:lnSpc>
              <a:spcBef>
                <a:spcPts val="0"/>
              </a:spcBef>
              <a:spcAft>
                <a:spcPts val="0"/>
              </a:spcAft>
              <a:buClr>
                <a:schemeClr val="lt1"/>
              </a:buClr>
              <a:buSzPts val="2667"/>
              <a:buNone/>
            </a:pPr>
            <a:r>
              <a:rPr lang="en-US"/>
              <a:t>Toyota Production Systems Lab</a:t>
            </a:r>
            <a:endParaRPr/>
          </a:p>
        </p:txBody>
      </p:sp>
      <p:sp>
        <p:nvSpPr>
          <p:cNvPr id="76" name="Google Shape;76;p1"/>
          <p:cNvSpPr txBox="1"/>
          <p:nvPr>
            <p:ph idx="2" type="body"/>
          </p:nvPr>
        </p:nvSpPr>
        <p:spPr>
          <a:xfrm>
            <a:off x="2677530" y="5373293"/>
            <a:ext cx="7724100" cy="545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67"/>
              <a:buNone/>
            </a:pPr>
            <a:r>
              <a:rPr lang="en-US">
                <a:solidFill>
                  <a:srgbClr val="F76902"/>
                </a:solidFill>
              </a:rPr>
              <a:t>Robotics: Grades 9-12</a:t>
            </a:r>
            <a:endParaRPr>
              <a:solidFill>
                <a:srgbClr val="F76902"/>
              </a:solidFill>
            </a:endParaRPr>
          </a:p>
        </p:txBody>
      </p:sp>
      <p:sp>
        <p:nvSpPr>
          <p:cNvPr id="77" name="Google Shape;77;p1"/>
          <p:cNvSpPr txBox="1"/>
          <p:nvPr>
            <p:ph idx="4" type="body"/>
          </p:nvPr>
        </p:nvSpPr>
        <p:spPr>
          <a:xfrm>
            <a:off x="1006050" y="1275725"/>
            <a:ext cx="9537000" cy="307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7200"/>
              <a:buNone/>
            </a:pPr>
            <a:r>
              <a:rPr lang="en-US"/>
              <a:t>Robots in Manufacturing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c883eba417_1_2"/>
          <p:cNvSpPr txBox="1"/>
          <p:nvPr>
            <p:ph idx="2" type="body"/>
          </p:nvPr>
        </p:nvSpPr>
        <p:spPr>
          <a:xfrm>
            <a:off x="130350" y="483350"/>
            <a:ext cx="119313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4:</a:t>
            </a:r>
            <a:r>
              <a:rPr lang="en-US" sz="2767"/>
              <a:t> </a:t>
            </a:r>
            <a:r>
              <a:rPr lang="en-US" sz="2767">
                <a:solidFill>
                  <a:schemeClr val="dk2"/>
                </a:solidFill>
              </a:rPr>
              <a:t>How do robots move?</a:t>
            </a:r>
            <a:endParaRPr sz="2767"/>
          </a:p>
        </p:txBody>
      </p:sp>
      <p:pic>
        <p:nvPicPr>
          <p:cNvPr id="144" name="Google Shape;144;gc883eba417_1_2"/>
          <p:cNvPicPr preferRelativeResize="0"/>
          <p:nvPr/>
        </p:nvPicPr>
        <p:blipFill rotWithShape="1">
          <a:blip r:embed="rId3">
            <a:alphaModFix/>
          </a:blip>
          <a:srcRect b="0" l="0" r="0" t="0"/>
          <a:stretch/>
        </p:blipFill>
        <p:spPr>
          <a:xfrm>
            <a:off x="165250" y="949775"/>
            <a:ext cx="6147425" cy="5908225"/>
          </a:xfrm>
          <a:prstGeom prst="rect">
            <a:avLst/>
          </a:prstGeom>
          <a:noFill/>
          <a:ln>
            <a:noFill/>
          </a:ln>
        </p:spPr>
      </p:pic>
      <p:sp>
        <p:nvSpPr>
          <p:cNvPr id="145" name="Google Shape;145;gc883eba417_1_2"/>
          <p:cNvSpPr txBox="1"/>
          <p:nvPr/>
        </p:nvSpPr>
        <p:spPr>
          <a:xfrm>
            <a:off x="6444750" y="1984790"/>
            <a:ext cx="5616900" cy="383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E36102"/>
                </a:solidFill>
                <a:latin typeface="Arial"/>
                <a:ea typeface="Arial"/>
                <a:cs typeface="Arial"/>
                <a:sym typeface="Arial"/>
              </a:rPr>
              <a:t>Analysis:</a:t>
            </a:r>
            <a:endParaRPr b="0" i="0" sz="2400" u="sng" cap="none" strike="noStrike">
              <a:solidFill>
                <a:srgbClr val="E36102"/>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Now you’ve learned about some ways robots can move!</a:t>
            </a:r>
            <a:endParaRPr b="0" i="0" sz="2400" u="none" cap="none" strike="noStrike">
              <a:solidFill>
                <a:srgbClr val="000000"/>
              </a:solidFill>
              <a:latin typeface="Arial"/>
              <a:ea typeface="Arial"/>
              <a:cs typeface="Arial"/>
              <a:sym typeface="Arial"/>
            </a:endParaRPr>
          </a:p>
          <a:p>
            <a:pPr indent="-381000" lvl="1" marL="9144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What are some other ways/designs that can allow robots to move?</a:t>
            </a:r>
            <a:endParaRPr b="0" i="0" sz="2400" u="none" cap="none" strike="noStrike">
              <a:solidFill>
                <a:srgbClr val="000000"/>
              </a:solidFill>
              <a:latin typeface="Arial"/>
              <a:ea typeface="Arial"/>
              <a:cs typeface="Arial"/>
              <a:sym typeface="Arial"/>
            </a:endParaRPr>
          </a:p>
          <a:p>
            <a:pPr indent="-381000" lvl="2" marL="13716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Example = tracks</a:t>
            </a:r>
            <a:endParaRPr b="0" i="0" sz="2400" u="none" cap="none" strike="noStrike">
              <a:solidFill>
                <a:srgbClr val="000000"/>
              </a:solidFill>
              <a:latin typeface="Arial"/>
              <a:ea typeface="Arial"/>
              <a:cs typeface="Arial"/>
              <a:sym typeface="Arial"/>
            </a:endParaRPr>
          </a:p>
          <a:p>
            <a:pPr indent="-381000" lvl="1" marL="9144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If you were to make a robot that could move in all of these places, what would it need to move?</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c883eba417_1_10"/>
          <p:cNvSpPr txBox="1"/>
          <p:nvPr>
            <p:ph idx="2" type="body"/>
          </p:nvPr>
        </p:nvSpPr>
        <p:spPr>
          <a:xfrm>
            <a:off x="0" y="532925"/>
            <a:ext cx="121920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6:</a:t>
            </a:r>
            <a:r>
              <a:rPr lang="en-US" sz="2767"/>
              <a:t> </a:t>
            </a:r>
            <a:r>
              <a:rPr lang="en-US" sz="2767">
                <a:solidFill>
                  <a:schemeClr val="dk2"/>
                </a:solidFill>
              </a:rPr>
              <a:t>Create your own robot in the scenario!</a:t>
            </a:r>
            <a:endParaRPr sz="2767"/>
          </a:p>
          <a:p>
            <a:pPr indent="0" lvl="0" marL="457200" rtl="0" algn="ctr">
              <a:lnSpc>
                <a:spcPct val="100000"/>
              </a:lnSpc>
              <a:spcBef>
                <a:spcPts val="0"/>
              </a:spcBef>
              <a:spcAft>
                <a:spcPts val="0"/>
              </a:spcAft>
              <a:buSzPts val="4267"/>
              <a:buNone/>
            </a:pPr>
            <a:r>
              <a:rPr lang="en-US" sz="2767"/>
              <a:t>-</a:t>
            </a:r>
            <a:r>
              <a:rPr lang="en-US" sz="2267"/>
              <a:t>Now that you’ve learned about robots, it’s time to make your own! The production floor below is a dessert-making factory. As you can see, a lot of their product/material is sitting around, &amp; the workers have to transport each of the items.</a:t>
            </a:r>
            <a:endParaRPr sz="2267"/>
          </a:p>
          <a:p>
            <a:pPr indent="0" lvl="0" marL="457200" rtl="0" algn="ctr">
              <a:lnSpc>
                <a:spcPct val="100000"/>
              </a:lnSpc>
              <a:spcBef>
                <a:spcPts val="0"/>
              </a:spcBef>
              <a:spcAft>
                <a:spcPts val="0"/>
              </a:spcAft>
              <a:buSzPts val="4267"/>
              <a:buNone/>
            </a:pPr>
            <a:r>
              <a:rPr lang="en-US" sz="2267"/>
              <a:t>-Design a robot that once loaded, can store and transport products around the facility</a:t>
            </a:r>
            <a:endParaRPr sz="2267"/>
          </a:p>
        </p:txBody>
      </p:sp>
      <p:pic>
        <p:nvPicPr>
          <p:cNvPr id="151" name="Google Shape;151;gc883eba417_1_10"/>
          <p:cNvPicPr preferRelativeResize="0"/>
          <p:nvPr/>
        </p:nvPicPr>
        <p:blipFill rotWithShape="1">
          <a:blip r:embed="rId3">
            <a:alphaModFix/>
          </a:blip>
          <a:srcRect b="0" l="0" r="0" t="0"/>
          <a:stretch/>
        </p:blipFill>
        <p:spPr>
          <a:xfrm>
            <a:off x="4627097" y="2445724"/>
            <a:ext cx="4931928" cy="4412276"/>
          </a:xfrm>
          <a:prstGeom prst="rect">
            <a:avLst/>
          </a:prstGeom>
          <a:noFill/>
          <a:ln>
            <a:noFill/>
          </a:ln>
        </p:spPr>
      </p:pic>
      <p:pic>
        <p:nvPicPr>
          <p:cNvPr id="152" name="Google Shape;152;gc883eba417_1_10"/>
          <p:cNvPicPr preferRelativeResize="0"/>
          <p:nvPr/>
        </p:nvPicPr>
        <p:blipFill rotWithShape="1">
          <a:blip r:embed="rId4">
            <a:alphaModFix/>
          </a:blip>
          <a:srcRect b="0" l="0" r="0" t="0"/>
          <a:stretch/>
        </p:blipFill>
        <p:spPr>
          <a:xfrm>
            <a:off x="214825" y="2445726"/>
            <a:ext cx="4412275" cy="4412275"/>
          </a:xfrm>
          <a:prstGeom prst="rect">
            <a:avLst/>
          </a:prstGeom>
          <a:noFill/>
          <a:ln>
            <a:noFill/>
          </a:ln>
        </p:spPr>
      </p:pic>
      <p:sp>
        <p:nvSpPr>
          <p:cNvPr id="153" name="Google Shape;153;gc883eba417_1_10"/>
          <p:cNvSpPr txBox="1"/>
          <p:nvPr/>
        </p:nvSpPr>
        <p:spPr>
          <a:xfrm>
            <a:off x="9559025" y="2842350"/>
            <a:ext cx="2633100" cy="2908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E36102"/>
                </a:solidFill>
                <a:latin typeface="Arial"/>
                <a:ea typeface="Arial"/>
                <a:cs typeface="Arial"/>
                <a:sym typeface="Arial"/>
              </a:rPr>
              <a:t>Analysis:</a:t>
            </a:r>
            <a:endParaRPr b="0" i="0" sz="2400" u="sng" cap="none" strike="noStrike">
              <a:solidFill>
                <a:srgbClr val="E36102"/>
              </a:solidFill>
              <a:latin typeface="Arial"/>
              <a:ea typeface="Arial"/>
              <a:cs typeface="Arial"/>
              <a:sym typeface="Arial"/>
            </a:endParaRPr>
          </a:p>
          <a:p>
            <a:pPr indent="-374650" lvl="0" marL="457200"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Arial"/>
                <a:ea typeface="Arial"/>
                <a:cs typeface="Arial"/>
                <a:sym typeface="Arial"/>
              </a:rPr>
              <a:t>How does your robot help the workers?</a:t>
            </a:r>
            <a:endParaRPr b="0" i="0" sz="2300" u="none" cap="none" strike="noStrike">
              <a:solidFill>
                <a:srgbClr val="000000"/>
              </a:solidFill>
              <a:latin typeface="Arial"/>
              <a:ea typeface="Arial"/>
              <a:cs typeface="Arial"/>
              <a:sym typeface="Arial"/>
            </a:endParaRPr>
          </a:p>
          <a:p>
            <a:pPr indent="-374650" lvl="0" marL="457200"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Arial"/>
                <a:ea typeface="Arial"/>
                <a:cs typeface="Arial"/>
                <a:sym typeface="Arial"/>
              </a:rPr>
              <a:t>Where would you make the robot’s home on the floor when it’s not working?</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cbed60812b_0_8"/>
          <p:cNvSpPr txBox="1"/>
          <p:nvPr>
            <p:ph idx="2" type="body"/>
          </p:nvPr>
        </p:nvSpPr>
        <p:spPr>
          <a:xfrm>
            <a:off x="-231350" y="516400"/>
            <a:ext cx="121920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6 cont.:</a:t>
            </a:r>
            <a:r>
              <a:rPr lang="en-US" sz="2767"/>
              <a:t> </a:t>
            </a:r>
            <a:r>
              <a:rPr lang="en-US" sz="2767">
                <a:solidFill>
                  <a:schemeClr val="dk2"/>
                </a:solidFill>
              </a:rPr>
              <a:t>Create your own robot in the scenario!</a:t>
            </a:r>
            <a:endParaRPr sz="2767"/>
          </a:p>
          <a:p>
            <a:pPr indent="0" lvl="0" marL="457200" rtl="0" algn="ctr">
              <a:lnSpc>
                <a:spcPct val="100000"/>
              </a:lnSpc>
              <a:spcBef>
                <a:spcPts val="0"/>
              </a:spcBef>
              <a:spcAft>
                <a:spcPts val="0"/>
              </a:spcAft>
              <a:buSzPts val="4267"/>
              <a:buNone/>
            </a:pPr>
            <a:r>
              <a:rPr lang="en-US" sz="2767"/>
              <a:t>-</a:t>
            </a:r>
            <a:r>
              <a:rPr lang="en-US" sz="2267"/>
              <a:t>There is a new layout to design for. The production floor below is making parts for a spaceship. The workstations are far apart, and the parts are heavy for the workers to carry.</a:t>
            </a:r>
            <a:endParaRPr sz="2267"/>
          </a:p>
          <a:p>
            <a:pPr indent="0" lvl="0" marL="457200" rtl="0" algn="ctr">
              <a:lnSpc>
                <a:spcPct val="100000"/>
              </a:lnSpc>
              <a:spcBef>
                <a:spcPts val="0"/>
              </a:spcBef>
              <a:spcAft>
                <a:spcPts val="0"/>
              </a:spcAft>
              <a:buSzPts val="4267"/>
              <a:buNone/>
            </a:pPr>
            <a:r>
              <a:rPr lang="en-US" sz="2267"/>
              <a:t>-Design a robot to work at each assembly step to help transfer the parts between them</a:t>
            </a:r>
            <a:endParaRPr sz="2267"/>
          </a:p>
        </p:txBody>
      </p:sp>
      <p:pic>
        <p:nvPicPr>
          <p:cNvPr id="159" name="Google Shape;159;gcbed60812b_0_8"/>
          <p:cNvPicPr preferRelativeResize="0"/>
          <p:nvPr/>
        </p:nvPicPr>
        <p:blipFill rotWithShape="1">
          <a:blip r:embed="rId3">
            <a:alphaModFix/>
          </a:blip>
          <a:srcRect b="38574" l="0" r="0" t="0"/>
          <a:stretch/>
        </p:blipFill>
        <p:spPr>
          <a:xfrm>
            <a:off x="6492575" y="2113387"/>
            <a:ext cx="4788299" cy="2631225"/>
          </a:xfrm>
          <a:prstGeom prst="rect">
            <a:avLst/>
          </a:prstGeom>
          <a:noFill/>
          <a:ln>
            <a:noFill/>
          </a:ln>
        </p:spPr>
      </p:pic>
      <p:sp>
        <p:nvSpPr>
          <p:cNvPr id="160" name="Google Shape;160;gcbed60812b_0_8"/>
          <p:cNvSpPr txBox="1"/>
          <p:nvPr/>
        </p:nvSpPr>
        <p:spPr>
          <a:xfrm>
            <a:off x="5717700" y="4660400"/>
            <a:ext cx="6474300" cy="203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E36102"/>
                </a:solidFill>
                <a:latin typeface="Arial"/>
                <a:ea typeface="Arial"/>
                <a:cs typeface="Arial"/>
                <a:sym typeface="Arial"/>
              </a:rPr>
              <a:t>Analysis:</a:t>
            </a:r>
            <a:endParaRPr b="0" i="0" sz="2400" u="sng" cap="none" strike="noStrike">
              <a:solidFill>
                <a:srgbClr val="E36102"/>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Did you include many robots?</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Did your robots stay in one place or move?</a:t>
            </a:r>
            <a:endParaRPr b="0" i="0" sz="2400" u="none" cap="none" strike="noStrike">
              <a:solidFill>
                <a:srgbClr val="000000"/>
              </a:solidFill>
              <a:latin typeface="Arial"/>
              <a:ea typeface="Arial"/>
              <a:cs typeface="Arial"/>
              <a:sym typeface="Arial"/>
            </a:endParaRPr>
          </a:p>
          <a:p>
            <a:pPr indent="-381000" lvl="0" marL="4572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Do you think changing the layout of production would help solve their problem?</a:t>
            </a:r>
            <a:endParaRPr b="0" i="0" sz="2400" u="none" cap="none" strike="noStrike">
              <a:solidFill>
                <a:srgbClr val="000000"/>
              </a:solidFill>
              <a:latin typeface="Arial"/>
              <a:ea typeface="Arial"/>
              <a:cs typeface="Arial"/>
              <a:sym typeface="Arial"/>
            </a:endParaRPr>
          </a:p>
        </p:txBody>
      </p:sp>
      <p:pic>
        <p:nvPicPr>
          <p:cNvPr id="161" name="Google Shape;161;gcbed60812b_0_8"/>
          <p:cNvPicPr preferRelativeResize="0"/>
          <p:nvPr/>
        </p:nvPicPr>
        <p:blipFill rotWithShape="1">
          <a:blip r:embed="rId4">
            <a:alphaModFix/>
          </a:blip>
          <a:srcRect b="10293" l="3901" r="0" t="16066"/>
          <a:stretch/>
        </p:blipFill>
        <p:spPr>
          <a:xfrm>
            <a:off x="0" y="2307887"/>
            <a:ext cx="5717701" cy="43850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c7d6d829d5_0_0"/>
          <p:cNvSpPr txBox="1"/>
          <p:nvPr>
            <p:ph idx="2" type="body"/>
          </p:nvPr>
        </p:nvSpPr>
        <p:spPr>
          <a:xfrm>
            <a:off x="-301200" y="532925"/>
            <a:ext cx="124932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7:</a:t>
            </a:r>
            <a:r>
              <a:rPr lang="en-US" sz="2767"/>
              <a:t> </a:t>
            </a:r>
            <a:r>
              <a:rPr lang="en-US" sz="2767">
                <a:solidFill>
                  <a:schemeClr val="dk2"/>
                </a:solidFill>
              </a:rPr>
              <a:t>Build one of your robots using household items!</a:t>
            </a:r>
            <a:endParaRPr sz="2767"/>
          </a:p>
          <a:p>
            <a:pPr indent="0" lvl="0" marL="457200" rtl="0" algn="ctr">
              <a:lnSpc>
                <a:spcPct val="100000"/>
              </a:lnSpc>
              <a:spcBef>
                <a:spcPts val="0"/>
              </a:spcBef>
              <a:spcAft>
                <a:spcPts val="0"/>
              </a:spcAft>
              <a:buSzPts val="4267"/>
              <a:buNone/>
            </a:pPr>
            <a:r>
              <a:rPr lang="en-US" sz="2767"/>
              <a:t>-</a:t>
            </a:r>
            <a:r>
              <a:rPr lang="en-US" sz="2267"/>
              <a:t>Now that you have spent time designing your robots, pick one of them to build as a miniature version of your design! Remember when we learned about robot parts: use those main parts to focus on in your build. This will resemble putting your plan into action!</a:t>
            </a:r>
            <a:endParaRPr sz="2267"/>
          </a:p>
          <a:p>
            <a:pPr indent="0" lvl="0" marL="457200" rtl="0" algn="ctr">
              <a:lnSpc>
                <a:spcPct val="100000"/>
              </a:lnSpc>
              <a:spcBef>
                <a:spcPts val="0"/>
              </a:spcBef>
              <a:spcAft>
                <a:spcPts val="0"/>
              </a:spcAft>
              <a:buSzPts val="4267"/>
              <a:buNone/>
            </a:pPr>
            <a:r>
              <a:rPr lang="en-US" sz="2267"/>
              <a:t>-You can use items like: rubber bands, toilet paper rolls, writing utensils, paper clips, &amp; more!</a:t>
            </a:r>
            <a:endParaRPr sz="2267"/>
          </a:p>
        </p:txBody>
      </p:sp>
      <p:pic>
        <p:nvPicPr>
          <p:cNvPr id="167" name="Google Shape;167;gc7d6d829d5_0_0"/>
          <p:cNvPicPr preferRelativeResize="0"/>
          <p:nvPr/>
        </p:nvPicPr>
        <p:blipFill rotWithShape="1">
          <a:blip r:embed="rId3">
            <a:alphaModFix/>
          </a:blip>
          <a:srcRect b="0" l="13732" r="13147" t="14784"/>
          <a:stretch/>
        </p:blipFill>
        <p:spPr>
          <a:xfrm>
            <a:off x="1673325" y="2501750"/>
            <a:ext cx="2857500" cy="2216066"/>
          </a:xfrm>
          <a:prstGeom prst="rect">
            <a:avLst/>
          </a:prstGeom>
          <a:noFill/>
          <a:ln>
            <a:noFill/>
          </a:ln>
        </p:spPr>
      </p:pic>
      <p:pic>
        <p:nvPicPr>
          <p:cNvPr id="168" name="Google Shape;168;gc7d6d829d5_0_0"/>
          <p:cNvPicPr preferRelativeResize="0"/>
          <p:nvPr/>
        </p:nvPicPr>
        <p:blipFill rotWithShape="1">
          <a:blip r:embed="rId4">
            <a:alphaModFix/>
          </a:blip>
          <a:srcRect b="9354" l="17219" r="12382" t="0"/>
          <a:stretch/>
        </p:blipFill>
        <p:spPr>
          <a:xfrm>
            <a:off x="8664350" y="4821175"/>
            <a:ext cx="2820495" cy="2033675"/>
          </a:xfrm>
          <a:prstGeom prst="rect">
            <a:avLst/>
          </a:prstGeom>
          <a:noFill/>
          <a:ln>
            <a:noFill/>
          </a:ln>
        </p:spPr>
      </p:pic>
      <p:pic>
        <p:nvPicPr>
          <p:cNvPr id="169" name="Google Shape;169;gc7d6d829d5_0_0"/>
          <p:cNvPicPr preferRelativeResize="0"/>
          <p:nvPr/>
        </p:nvPicPr>
        <p:blipFill>
          <a:blip r:embed="rId5">
            <a:alphaModFix/>
          </a:blip>
          <a:stretch>
            <a:fillRect/>
          </a:stretch>
        </p:blipFill>
        <p:spPr>
          <a:xfrm>
            <a:off x="0" y="4717822"/>
            <a:ext cx="3211400" cy="2137041"/>
          </a:xfrm>
          <a:prstGeom prst="rect">
            <a:avLst/>
          </a:prstGeom>
          <a:noFill/>
          <a:ln>
            <a:noFill/>
          </a:ln>
        </p:spPr>
      </p:pic>
      <p:pic>
        <p:nvPicPr>
          <p:cNvPr id="170" name="Google Shape;170;gc7d6d829d5_0_0"/>
          <p:cNvPicPr preferRelativeResize="0"/>
          <p:nvPr/>
        </p:nvPicPr>
        <p:blipFill>
          <a:blip r:embed="rId6">
            <a:alphaModFix/>
          </a:blip>
          <a:stretch>
            <a:fillRect/>
          </a:stretch>
        </p:blipFill>
        <p:spPr>
          <a:xfrm>
            <a:off x="7035300" y="2501750"/>
            <a:ext cx="3957271" cy="2216075"/>
          </a:xfrm>
          <a:prstGeom prst="rect">
            <a:avLst/>
          </a:prstGeom>
          <a:noFill/>
          <a:ln>
            <a:noFill/>
          </a:ln>
        </p:spPr>
      </p:pic>
      <p:pic>
        <p:nvPicPr>
          <p:cNvPr id="171" name="Google Shape;171;gc7d6d829d5_0_0"/>
          <p:cNvPicPr preferRelativeResize="0"/>
          <p:nvPr/>
        </p:nvPicPr>
        <p:blipFill>
          <a:blip r:embed="rId7">
            <a:alphaModFix/>
          </a:blip>
          <a:stretch>
            <a:fillRect/>
          </a:stretch>
        </p:blipFill>
        <p:spPr>
          <a:xfrm>
            <a:off x="4600025" y="4546877"/>
            <a:ext cx="2857500" cy="23079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c883eba417_1_27"/>
          <p:cNvSpPr txBox="1"/>
          <p:nvPr>
            <p:ph idx="2" type="body"/>
          </p:nvPr>
        </p:nvSpPr>
        <p:spPr>
          <a:xfrm>
            <a:off x="165250" y="665125"/>
            <a:ext cx="11931300" cy="6093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8:</a:t>
            </a:r>
            <a:r>
              <a:rPr lang="en-US" sz="2767"/>
              <a:t> </a:t>
            </a:r>
            <a:r>
              <a:rPr lang="en-US" sz="2767">
                <a:solidFill>
                  <a:schemeClr val="dk2"/>
                </a:solidFill>
              </a:rPr>
              <a:t>Reflection: what did we learn from today’s activity?</a:t>
            </a:r>
            <a:endParaRPr sz="2767"/>
          </a:p>
          <a:p>
            <a:pPr indent="-391604" lvl="0" marL="457200" rtl="0" algn="l">
              <a:lnSpc>
                <a:spcPct val="100000"/>
              </a:lnSpc>
              <a:spcBef>
                <a:spcPts val="0"/>
              </a:spcBef>
              <a:spcAft>
                <a:spcPts val="0"/>
              </a:spcAft>
              <a:buSzPts val="2567"/>
              <a:buChar char="●"/>
            </a:pPr>
            <a:r>
              <a:rPr lang="en-US" sz="2567"/>
              <a:t>Today, you learned about robots, and have designed your own! There many different ways robots can be used and designed! Robots come from our thoughts, so you can imagine them to do many things! Below are some examples of robots in industry:</a:t>
            </a:r>
            <a:endParaRPr sz="2567"/>
          </a:p>
          <a:p>
            <a:pPr indent="0" lvl="0" marL="1371600" rtl="0" algn="l">
              <a:lnSpc>
                <a:spcPct val="100000"/>
              </a:lnSpc>
              <a:spcBef>
                <a:spcPts val="0"/>
              </a:spcBef>
              <a:spcAft>
                <a:spcPts val="0"/>
              </a:spcAft>
              <a:buSzPts val="4267"/>
              <a:buNone/>
            </a:pPr>
            <a:r>
              <a:t/>
            </a:r>
            <a:endParaRPr i="0" sz="2567"/>
          </a:p>
          <a:p>
            <a:pPr indent="0" lvl="0" marL="1371600" rtl="0" algn="l">
              <a:lnSpc>
                <a:spcPct val="100000"/>
              </a:lnSpc>
              <a:spcBef>
                <a:spcPts val="0"/>
              </a:spcBef>
              <a:spcAft>
                <a:spcPts val="0"/>
              </a:spcAft>
              <a:buSzPts val="4267"/>
              <a:buNone/>
            </a:pPr>
            <a:r>
              <a:t/>
            </a:r>
            <a:endParaRPr i="0" sz="2567"/>
          </a:p>
          <a:p>
            <a:pPr indent="0" lvl="0" marL="1371600" rtl="0" algn="l">
              <a:lnSpc>
                <a:spcPct val="100000"/>
              </a:lnSpc>
              <a:spcBef>
                <a:spcPts val="0"/>
              </a:spcBef>
              <a:spcAft>
                <a:spcPts val="0"/>
              </a:spcAft>
              <a:buSzPts val="4267"/>
              <a:buNone/>
            </a:pPr>
            <a:r>
              <a:t/>
            </a:r>
            <a:endParaRPr i="0" sz="2567"/>
          </a:p>
          <a:p>
            <a:pPr indent="0" lvl="0" marL="1371600" rtl="0" algn="l">
              <a:lnSpc>
                <a:spcPct val="100000"/>
              </a:lnSpc>
              <a:spcBef>
                <a:spcPts val="0"/>
              </a:spcBef>
              <a:spcAft>
                <a:spcPts val="0"/>
              </a:spcAft>
              <a:buSzPts val="4267"/>
              <a:buNone/>
            </a:pPr>
            <a:r>
              <a:t/>
            </a:r>
            <a:endParaRPr i="0" sz="2567"/>
          </a:p>
          <a:p>
            <a:pPr indent="0" lvl="0" marL="1371600" rtl="0" algn="l">
              <a:lnSpc>
                <a:spcPct val="100000"/>
              </a:lnSpc>
              <a:spcBef>
                <a:spcPts val="0"/>
              </a:spcBef>
              <a:spcAft>
                <a:spcPts val="0"/>
              </a:spcAft>
              <a:buSzPts val="4267"/>
              <a:buNone/>
            </a:pPr>
            <a:r>
              <a:t/>
            </a:r>
            <a:endParaRPr i="0" sz="2567"/>
          </a:p>
          <a:p>
            <a:pPr indent="0" lvl="0" marL="1371600" rtl="0" algn="l">
              <a:lnSpc>
                <a:spcPct val="100000"/>
              </a:lnSpc>
              <a:spcBef>
                <a:spcPts val="0"/>
              </a:spcBef>
              <a:spcAft>
                <a:spcPts val="0"/>
              </a:spcAft>
              <a:buSzPts val="4267"/>
              <a:buNone/>
            </a:pPr>
            <a:r>
              <a:t/>
            </a:r>
            <a:endParaRPr i="0" sz="2567"/>
          </a:p>
          <a:p>
            <a:pPr indent="0" lvl="0" marL="1371600" rtl="0" algn="l">
              <a:lnSpc>
                <a:spcPct val="100000"/>
              </a:lnSpc>
              <a:spcBef>
                <a:spcPts val="0"/>
              </a:spcBef>
              <a:spcAft>
                <a:spcPts val="0"/>
              </a:spcAft>
              <a:buSzPts val="4267"/>
              <a:buNone/>
            </a:pPr>
            <a:r>
              <a:t/>
            </a:r>
            <a:endParaRPr i="0" sz="2567"/>
          </a:p>
          <a:p>
            <a:pPr indent="-391604" lvl="0" marL="457200" rtl="0" algn="l">
              <a:lnSpc>
                <a:spcPct val="100000"/>
              </a:lnSpc>
              <a:spcBef>
                <a:spcPts val="0"/>
              </a:spcBef>
              <a:spcAft>
                <a:spcPts val="0"/>
              </a:spcAft>
              <a:buSzPts val="2567"/>
              <a:buChar char="●"/>
            </a:pPr>
            <a:r>
              <a:rPr lang="en-US" sz="2567"/>
              <a:t>Questions:</a:t>
            </a:r>
            <a:endParaRPr sz="2567"/>
          </a:p>
          <a:p>
            <a:pPr indent="-391604" lvl="1" marL="914400" rtl="0" algn="l">
              <a:lnSpc>
                <a:spcPct val="100000"/>
              </a:lnSpc>
              <a:spcBef>
                <a:spcPts val="0"/>
              </a:spcBef>
              <a:spcAft>
                <a:spcPts val="0"/>
              </a:spcAft>
              <a:buSzPts val="2567"/>
              <a:buChar char="○"/>
            </a:pPr>
            <a:r>
              <a:rPr lang="en-US" sz="2567"/>
              <a:t>How are robots important to helping people?</a:t>
            </a:r>
            <a:endParaRPr sz="2567"/>
          </a:p>
          <a:p>
            <a:pPr indent="-391604" lvl="1" marL="914400" rtl="0" algn="l">
              <a:lnSpc>
                <a:spcPct val="100000"/>
              </a:lnSpc>
              <a:spcBef>
                <a:spcPts val="0"/>
              </a:spcBef>
              <a:spcAft>
                <a:spcPts val="0"/>
              </a:spcAft>
              <a:buSzPts val="2567"/>
              <a:buChar char="○"/>
            </a:pPr>
            <a:r>
              <a:rPr lang="en-US" sz="2567"/>
              <a:t>How would you improve your robots?</a:t>
            </a:r>
            <a:endParaRPr sz="2567"/>
          </a:p>
        </p:txBody>
      </p:sp>
      <p:pic>
        <p:nvPicPr>
          <p:cNvPr id="177" name="Google Shape;177;gc883eba417_1_27"/>
          <p:cNvPicPr preferRelativeResize="0"/>
          <p:nvPr/>
        </p:nvPicPr>
        <p:blipFill rotWithShape="1">
          <a:blip r:embed="rId3">
            <a:alphaModFix/>
          </a:blip>
          <a:srcRect b="4775" l="3988" r="5578" t="6287"/>
          <a:stretch/>
        </p:blipFill>
        <p:spPr>
          <a:xfrm>
            <a:off x="8310002" y="2617650"/>
            <a:ext cx="3804750" cy="2802650"/>
          </a:xfrm>
          <a:prstGeom prst="rect">
            <a:avLst/>
          </a:prstGeom>
          <a:noFill/>
          <a:ln>
            <a:noFill/>
          </a:ln>
        </p:spPr>
      </p:pic>
      <p:pic>
        <p:nvPicPr>
          <p:cNvPr id="178" name="Google Shape;178;gc883eba417_1_27"/>
          <p:cNvPicPr preferRelativeResize="0"/>
          <p:nvPr/>
        </p:nvPicPr>
        <p:blipFill rotWithShape="1">
          <a:blip r:embed="rId4">
            <a:alphaModFix/>
          </a:blip>
          <a:srcRect b="0" l="0" r="0" t="0"/>
          <a:stretch/>
        </p:blipFill>
        <p:spPr>
          <a:xfrm>
            <a:off x="165250" y="2766050"/>
            <a:ext cx="3984451" cy="2654251"/>
          </a:xfrm>
          <a:prstGeom prst="rect">
            <a:avLst/>
          </a:prstGeom>
          <a:noFill/>
          <a:ln>
            <a:noFill/>
          </a:ln>
        </p:spPr>
      </p:pic>
      <p:pic>
        <p:nvPicPr>
          <p:cNvPr id="179" name="Google Shape;179;gc883eba417_1_27"/>
          <p:cNvPicPr preferRelativeResize="0"/>
          <p:nvPr/>
        </p:nvPicPr>
        <p:blipFill rotWithShape="1">
          <a:blip r:embed="rId5">
            <a:alphaModFix/>
          </a:blip>
          <a:srcRect b="8550" l="12793" r="0" t="6371"/>
          <a:stretch/>
        </p:blipFill>
        <p:spPr>
          <a:xfrm>
            <a:off x="4493476" y="2766050"/>
            <a:ext cx="3472743" cy="2654250"/>
          </a:xfrm>
          <a:prstGeom prst="rect">
            <a:avLst/>
          </a:prstGeom>
          <a:noFill/>
          <a:ln>
            <a:noFill/>
          </a:ln>
        </p:spPr>
      </p:pic>
      <p:sp>
        <p:nvSpPr>
          <p:cNvPr id="180" name="Google Shape;180;gc883eba417_1_27"/>
          <p:cNvSpPr/>
          <p:nvPr/>
        </p:nvSpPr>
        <p:spPr>
          <a:xfrm>
            <a:off x="1602950" y="2875400"/>
            <a:ext cx="1536900" cy="1041300"/>
          </a:xfrm>
          <a:prstGeom prst="flowChartConnecto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c883eba417_1_27"/>
          <p:cNvSpPr/>
          <p:nvPr/>
        </p:nvSpPr>
        <p:spPr>
          <a:xfrm>
            <a:off x="5327550" y="4314325"/>
            <a:ext cx="2786400" cy="1041300"/>
          </a:xfrm>
          <a:prstGeom prst="flowChartConnecto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c883eba417_1_27"/>
          <p:cNvSpPr/>
          <p:nvPr/>
        </p:nvSpPr>
        <p:spPr>
          <a:xfrm>
            <a:off x="5618600" y="3109525"/>
            <a:ext cx="1775700" cy="1204800"/>
          </a:xfrm>
          <a:prstGeom prst="flowChartConnecto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c883eba417_1_27"/>
          <p:cNvSpPr/>
          <p:nvPr/>
        </p:nvSpPr>
        <p:spPr>
          <a:xfrm>
            <a:off x="9443925" y="3007600"/>
            <a:ext cx="2437800" cy="1462800"/>
          </a:xfrm>
          <a:prstGeom prst="flowChartConnector">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77e66624e7_0_49"/>
          <p:cNvSpPr txBox="1"/>
          <p:nvPr>
            <p:ph idx="2" type="body"/>
          </p:nvPr>
        </p:nvSpPr>
        <p:spPr>
          <a:xfrm>
            <a:off x="0" y="665125"/>
            <a:ext cx="121920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b="1" lang="en-US" sz="3466">
                <a:solidFill>
                  <a:schemeClr val="dk2"/>
                </a:solidFill>
              </a:rPr>
              <a:t>Congratulations!</a:t>
            </a:r>
            <a:endParaRPr b="1" sz="3466">
              <a:solidFill>
                <a:schemeClr val="dk2"/>
              </a:solidFill>
            </a:endParaRPr>
          </a:p>
          <a:p>
            <a:pPr indent="0" lvl="0" marL="0" rtl="0" algn="ctr">
              <a:lnSpc>
                <a:spcPct val="100000"/>
              </a:lnSpc>
              <a:spcBef>
                <a:spcPts val="0"/>
              </a:spcBef>
              <a:spcAft>
                <a:spcPts val="0"/>
              </a:spcAft>
              <a:buClr>
                <a:schemeClr val="dk1"/>
              </a:buClr>
              <a:buSzPts val="4267"/>
              <a:buNone/>
            </a:pPr>
            <a:r>
              <a:rPr lang="en-US" sz="3466">
                <a:solidFill>
                  <a:schemeClr val="dk2"/>
                </a:solidFill>
              </a:rPr>
              <a:t>You have learned about robots in manufacturing!</a:t>
            </a:r>
            <a:endParaRPr sz="3466">
              <a:solidFill>
                <a:schemeClr val="dk2"/>
              </a:solidFill>
            </a:endParaRPr>
          </a:p>
        </p:txBody>
      </p:sp>
      <p:pic>
        <p:nvPicPr>
          <p:cNvPr id="189" name="Google Shape;189;g77e66624e7_0_49"/>
          <p:cNvPicPr preferRelativeResize="0"/>
          <p:nvPr/>
        </p:nvPicPr>
        <p:blipFill rotWithShape="1">
          <a:blip r:embed="rId3">
            <a:alphaModFix/>
          </a:blip>
          <a:srcRect b="0" l="0" r="0" t="0"/>
          <a:stretch/>
        </p:blipFill>
        <p:spPr>
          <a:xfrm>
            <a:off x="2544900" y="1937525"/>
            <a:ext cx="7102201" cy="4572650"/>
          </a:xfrm>
          <a:prstGeom prst="rect">
            <a:avLst/>
          </a:prstGeom>
          <a:noFill/>
          <a:ln>
            <a:noFill/>
          </a:ln>
        </p:spPr>
      </p:pic>
      <p:pic>
        <p:nvPicPr>
          <p:cNvPr id="190" name="Google Shape;190;g77e66624e7_0_49"/>
          <p:cNvPicPr preferRelativeResize="0"/>
          <p:nvPr/>
        </p:nvPicPr>
        <p:blipFill rotWithShape="1">
          <a:blip r:embed="rId4">
            <a:alphaModFix/>
          </a:blip>
          <a:srcRect b="0" l="0" r="0" t="0"/>
          <a:stretch/>
        </p:blipFill>
        <p:spPr>
          <a:xfrm>
            <a:off x="326725" y="1746975"/>
            <a:ext cx="1682025" cy="1682025"/>
          </a:xfrm>
          <a:prstGeom prst="rect">
            <a:avLst/>
          </a:prstGeom>
          <a:noFill/>
          <a:ln>
            <a:noFill/>
          </a:ln>
        </p:spPr>
      </p:pic>
      <p:pic>
        <p:nvPicPr>
          <p:cNvPr id="191" name="Google Shape;191;g77e66624e7_0_49"/>
          <p:cNvPicPr preferRelativeResize="0"/>
          <p:nvPr/>
        </p:nvPicPr>
        <p:blipFill rotWithShape="1">
          <a:blip r:embed="rId4">
            <a:alphaModFix/>
          </a:blip>
          <a:srcRect b="0" l="0" r="0" t="0"/>
          <a:stretch/>
        </p:blipFill>
        <p:spPr>
          <a:xfrm>
            <a:off x="9836225" y="4490301"/>
            <a:ext cx="2240101" cy="22401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8"/>
          <p:cNvSpPr txBox="1"/>
          <p:nvPr>
            <p:ph idx="1" type="body"/>
          </p:nvPr>
        </p:nvSpPr>
        <p:spPr>
          <a:xfrm>
            <a:off x="272085" y="4258733"/>
            <a:ext cx="11589952" cy="12530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7200"/>
              <a:buNone/>
            </a:pPr>
            <a:r>
              <a:rPr lang="en-US"/>
              <a:t>Thank you!</a:t>
            </a:r>
            <a:endParaRPr/>
          </a:p>
        </p:txBody>
      </p:sp>
      <p:pic>
        <p:nvPicPr>
          <p:cNvPr id="197" name="Google Shape;197;p8"/>
          <p:cNvPicPr preferRelativeResize="0"/>
          <p:nvPr/>
        </p:nvPicPr>
        <p:blipFill rotWithShape="1">
          <a:blip r:embed="rId3">
            <a:alphaModFix/>
          </a:blip>
          <a:srcRect b="0" l="0" r="0" t="0"/>
          <a:stretch/>
        </p:blipFill>
        <p:spPr>
          <a:xfrm>
            <a:off x="4155765" y="1288977"/>
            <a:ext cx="3822576" cy="286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2"/>
          <p:cNvSpPr txBox="1"/>
          <p:nvPr>
            <p:ph idx="2" type="body"/>
          </p:nvPr>
        </p:nvSpPr>
        <p:spPr>
          <a:xfrm>
            <a:off x="719854" y="683387"/>
            <a:ext cx="7525200" cy="62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200"/>
              <a:buNone/>
            </a:pPr>
            <a:r>
              <a:rPr lang="en-US"/>
              <a:t>Industrial Engineering!</a:t>
            </a:r>
            <a:endParaRPr/>
          </a:p>
        </p:txBody>
      </p:sp>
      <p:sp>
        <p:nvSpPr>
          <p:cNvPr id="83" name="Google Shape;83;p2"/>
          <p:cNvSpPr txBox="1"/>
          <p:nvPr>
            <p:ph idx="3" type="body"/>
          </p:nvPr>
        </p:nvSpPr>
        <p:spPr>
          <a:xfrm>
            <a:off x="5419575" y="479700"/>
            <a:ext cx="6772500" cy="2949300"/>
          </a:xfrm>
          <a:prstGeom prst="rect">
            <a:avLst/>
          </a:prstGeom>
          <a:noFill/>
          <a:ln>
            <a:noFill/>
          </a:ln>
        </p:spPr>
        <p:txBody>
          <a:bodyPr anchorCtr="0" anchor="t" bIns="45700" lIns="91425" spcFirstLastPara="1" rIns="91425" wrap="square" tIns="45700">
            <a:noAutofit/>
          </a:bodyPr>
          <a:lstStyle/>
          <a:p>
            <a:pPr indent="-126971" lvl="0" marL="304792" rtl="0" algn="l">
              <a:lnSpc>
                <a:spcPct val="100000"/>
              </a:lnSpc>
              <a:spcBef>
                <a:spcPts val="0"/>
              </a:spcBef>
              <a:spcAft>
                <a:spcPts val="0"/>
              </a:spcAft>
              <a:buClr>
                <a:srgbClr val="E46102"/>
              </a:buClr>
              <a:buSzPts val="2667"/>
              <a:buFont typeface="Noto Sans Symbols"/>
              <a:buNone/>
            </a:pPr>
            <a:r>
              <a:rPr lang="en-US" sz="2467"/>
              <a:t>These are all areas of Industrial Engineering. Where do robots &amp; robotics fit in this?</a:t>
            </a:r>
            <a:endParaRPr sz="2467"/>
          </a:p>
        </p:txBody>
      </p:sp>
      <p:pic>
        <p:nvPicPr>
          <p:cNvPr id="84" name="Google Shape;84;p2"/>
          <p:cNvPicPr preferRelativeResize="0"/>
          <p:nvPr/>
        </p:nvPicPr>
        <p:blipFill rotWithShape="1">
          <a:blip r:embed="rId3">
            <a:alphaModFix/>
          </a:blip>
          <a:srcRect b="0" l="0" r="0" t="0"/>
          <a:stretch/>
        </p:blipFill>
        <p:spPr>
          <a:xfrm>
            <a:off x="719850" y="1306175"/>
            <a:ext cx="10752298" cy="5436151"/>
          </a:xfrm>
          <a:prstGeom prst="rect">
            <a:avLst/>
          </a:prstGeom>
          <a:noFill/>
          <a:ln>
            <a:noFill/>
          </a:ln>
        </p:spPr>
      </p:pic>
      <p:sp>
        <p:nvSpPr>
          <p:cNvPr id="85" name="Google Shape;85;p2"/>
          <p:cNvSpPr/>
          <p:nvPr/>
        </p:nvSpPr>
        <p:spPr>
          <a:xfrm rot="1979408">
            <a:off x="682229" y="2869348"/>
            <a:ext cx="6770316" cy="3189654"/>
          </a:xfrm>
          <a:prstGeom prst="ellipse">
            <a:avLst/>
          </a:prstGeom>
          <a:no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1000"/>
                                        <p:tgtEl>
                                          <p:spTgt spid="8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caac081927_0_11"/>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So what are robots?</a:t>
            </a:r>
            <a:endParaRPr/>
          </a:p>
        </p:txBody>
      </p:sp>
      <p:sp>
        <p:nvSpPr>
          <p:cNvPr id="91" name="Google Shape;91;gcaac081927_0_11"/>
          <p:cNvSpPr txBox="1"/>
          <p:nvPr>
            <p:ph idx="3" type="body"/>
          </p:nvPr>
        </p:nvSpPr>
        <p:spPr>
          <a:xfrm>
            <a:off x="272076" y="1744225"/>
            <a:ext cx="4173300" cy="37677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2500"/>
              <a:t>A robot is a machine capable of carrying out a complex series of actions automatically, especially computer programmed ones. Robots are not just the ones you see in movies!</a:t>
            </a:r>
            <a:endParaRPr sz="2500"/>
          </a:p>
          <a:p>
            <a:pPr indent="-101592" lvl="0" marL="304792" rtl="0" algn="l">
              <a:lnSpc>
                <a:spcPct val="100000"/>
              </a:lnSpc>
              <a:spcBef>
                <a:spcPts val="0"/>
              </a:spcBef>
              <a:spcAft>
                <a:spcPts val="0"/>
              </a:spcAft>
              <a:buClr>
                <a:srgbClr val="E46102"/>
              </a:buClr>
              <a:buSzPts val="3200"/>
              <a:buFont typeface="Noto Sans Symbols"/>
              <a:buNone/>
            </a:pPr>
            <a:r>
              <a:t/>
            </a:r>
            <a:endParaRPr sz="2500"/>
          </a:p>
          <a:p>
            <a:pPr indent="-101592" lvl="0" marL="304792" rtl="0" algn="l">
              <a:lnSpc>
                <a:spcPct val="100000"/>
              </a:lnSpc>
              <a:spcBef>
                <a:spcPts val="0"/>
              </a:spcBef>
              <a:spcAft>
                <a:spcPts val="0"/>
              </a:spcAft>
              <a:buClr>
                <a:srgbClr val="E46102"/>
              </a:buClr>
              <a:buSzPts val="3200"/>
              <a:buFont typeface="Noto Sans Symbols"/>
              <a:buNone/>
            </a:pPr>
            <a:r>
              <a:rPr lang="en-US" sz="2500"/>
              <a:t>Click on the image to watch the video!</a:t>
            </a:r>
            <a:endParaRPr sz="2500"/>
          </a:p>
        </p:txBody>
      </p:sp>
      <p:sp>
        <p:nvSpPr>
          <p:cNvPr id="92" name="Google Shape;92;gcaac081927_0_11"/>
          <p:cNvSpPr/>
          <p:nvPr/>
        </p:nvSpPr>
        <p:spPr>
          <a:xfrm>
            <a:off x="1569900" y="5982150"/>
            <a:ext cx="975000" cy="396600"/>
          </a:xfrm>
          <a:prstGeom prst="rightArrow">
            <a:avLst>
              <a:gd fmla="val 50000" name="adj1"/>
              <a:gd fmla="val 50000" name="adj2"/>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3" name="Google Shape;93;gcaac081927_0_11">
            <a:hlinkClick r:id="rId3"/>
          </p:cNvPr>
          <p:cNvPicPr preferRelativeResize="0"/>
          <p:nvPr/>
        </p:nvPicPr>
        <p:blipFill rotWithShape="1">
          <a:blip r:embed="rId4">
            <a:alphaModFix/>
          </a:blip>
          <a:srcRect b="0" l="0" r="0" t="0"/>
          <a:stretch/>
        </p:blipFill>
        <p:spPr>
          <a:xfrm>
            <a:off x="4445375" y="1744225"/>
            <a:ext cx="7415249" cy="46905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caac081927_0_0"/>
          <p:cNvSpPr txBox="1"/>
          <p:nvPr>
            <p:ph idx="2" type="body"/>
          </p:nvPr>
        </p:nvSpPr>
        <p:spPr>
          <a:xfrm>
            <a:off x="272085" y="958452"/>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So what are robots in manufacturing?</a:t>
            </a:r>
            <a:endParaRPr/>
          </a:p>
        </p:txBody>
      </p:sp>
      <p:sp>
        <p:nvSpPr>
          <p:cNvPr id="99" name="Google Shape;99;gcaac081927_0_0"/>
          <p:cNvSpPr txBox="1"/>
          <p:nvPr>
            <p:ph idx="3" type="body"/>
          </p:nvPr>
        </p:nvSpPr>
        <p:spPr>
          <a:xfrm>
            <a:off x="272073" y="1744225"/>
            <a:ext cx="11589900" cy="3767700"/>
          </a:xfrm>
          <a:prstGeom prst="rect">
            <a:avLst/>
          </a:prstGeom>
          <a:noFill/>
          <a:ln>
            <a:noFill/>
          </a:ln>
        </p:spPr>
        <p:txBody>
          <a:bodyPr anchorCtr="0" anchor="t" bIns="45700" lIns="91425" spcFirstLastPara="1" rIns="91425" wrap="square" tIns="45700">
            <a:noAutofit/>
          </a:bodyPr>
          <a:lstStyle/>
          <a:p>
            <a:pPr indent="-374650" lvl="0" marL="457200" rtl="0" algn="l">
              <a:lnSpc>
                <a:spcPct val="100000"/>
              </a:lnSpc>
              <a:spcBef>
                <a:spcPts val="0"/>
              </a:spcBef>
              <a:spcAft>
                <a:spcPts val="0"/>
              </a:spcAft>
              <a:buSzPts val="2300"/>
              <a:buChar char="▪"/>
            </a:pPr>
            <a:r>
              <a:rPr lang="en-US" sz="2300"/>
              <a:t>Robots in manufacturing can take on repetitive tasks, which streamlines overall assembly workflow</a:t>
            </a:r>
            <a:endParaRPr sz="2300"/>
          </a:p>
          <a:p>
            <a:pPr indent="-374650" lvl="0" marL="457200" rtl="0" algn="l">
              <a:lnSpc>
                <a:spcPct val="100000"/>
              </a:lnSpc>
              <a:spcBef>
                <a:spcPts val="0"/>
              </a:spcBef>
              <a:spcAft>
                <a:spcPts val="0"/>
              </a:spcAft>
              <a:buSzPts val="2300"/>
              <a:buChar char="▪"/>
            </a:pPr>
            <a:r>
              <a:rPr lang="en-US" sz="2300"/>
              <a:t>Robots also collaborate with humans for product production</a:t>
            </a:r>
            <a:endParaRPr sz="2300"/>
          </a:p>
          <a:p>
            <a:pPr indent="-374650" lvl="1" marL="914400" rtl="0" algn="l">
              <a:lnSpc>
                <a:spcPct val="100000"/>
              </a:lnSpc>
              <a:spcBef>
                <a:spcPts val="0"/>
              </a:spcBef>
              <a:spcAft>
                <a:spcPts val="0"/>
              </a:spcAft>
              <a:buSzPts val="2300"/>
              <a:buChar char="•"/>
            </a:pPr>
            <a:r>
              <a:rPr lang="en-US" sz="2300"/>
              <a:t>Many jobs are dangerous or include high volumes of materials, which can be harmful to human workers, so the robots can help out!</a:t>
            </a:r>
            <a:endParaRPr sz="2300"/>
          </a:p>
          <a:p>
            <a:pPr indent="-374650" lvl="0" marL="457200" rtl="0" algn="l">
              <a:lnSpc>
                <a:spcPct val="100000"/>
              </a:lnSpc>
              <a:spcBef>
                <a:spcPts val="0"/>
              </a:spcBef>
              <a:spcAft>
                <a:spcPts val="0"/>
              </a:spcAft>
              <a:buSzPts val="2300"/>
              <a:buChar char="▪"/>
            </a:pPr>
            <a:r>
              <a:rPr lang="en-US" sz="2300"/>
              <a:t>Robots also help productivity in time it takes to complete tasks &amp; take the load off human workers for other tasks</a:t>
            </a:r>
            <a:endParaRPr sz="2300"/>
          </a:p>
          <a:p>
            <a:pPr indent="-374650" lvl="0" marL="457200" rtl="0" algn="l">
              <a:lnSpc>
                <a:spcPct val="100000"/>
              </a:lnSpc>
              <a:spcBef>
                <a:spcPts val="0"/>
              </a:spcBef>
              <a:spcAft>
                <a:spcPts val="0"/>
              </a:spcAft>
              <a:buSzPts val="2300"/>
              <a:buChar char="▪"/>
            </a:pPr>
            <a:r>
              <a:rPr lang="en-US" sz="2300"/>
              <a:t>Perform tasks such as: welding, assembly, shipping, &amp; handling raw materials!</a:t>
            </a:r>
            <a:endParaRPr sz="2300"/>
          </a:p>
        </p:txBody>
      </p:sp>
      <p:pic>
        <p:nvPicPr>
          <p:cNvPr id="100" name="Google Shape;100;gcaac081927_0_0"/>
          <p:cNvPicPr preferRelativeResize="0"/>
          <p:nvPr/>
        </p:nvPicPr>
        <p:blipFill rotWithShape="1">
          <a:blip r:embed="rId3">
            <a:alphaModFix/>
          </a:blip>
          <a:srcRect b="0" l="0" r="0" t="0"/>
          <a:stretch/>
        </p:blipFill>
        <p:spPr>
          <a:xfrm>
            <a:off x="3745225" y="4824075"/>
            <a:ext cx="3056415" cy="2033925"/>
          </a:xfrm>
          <a:prstGeom prst="rect">
            <a:avLst/>
          </a:prstGeom>
          <a:noFill/>
          <a:ln>
            <a:noFill/>
          </a:ln>
        </p:spPr>
      </p:pic>
      <p:pic>
        <p:nvPicPr>
          <p:cNvPr id="101" name="Google Shape;101;gcaac081927_0_0"/>
          <p:cNvPicPr preferRelativeResize="0"/>
          <p:nvPr/>
        </p:nvPicPr>
        <p:blipFill rotWithShape="1">
          <a:blip r:embed="rId4">
            <a:alphaModFix/>
          </a:blip>
          <a:srcRect b="9255" l="0" r="0" t="18264"/>
          <a:stretch/>
        </p:blipFill>
        <p:spPr>
          <a:xfrm>
            <a:off x="7242500" y="4824087"/>
            <a:ext cx="2806100" cy="20339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77e66624e7_0_30"/>
          <p:cNvSpPr txBox="1"/>
          <p:nvPr>
            <p:ph idx="2" type="body"/>
          </p:nvPr>
        </p:nvSpPr>
        <p:spPr>
          <a:xfrm>
            <a:off x="3680100" y="818825"/>
            <a:ext cx="48318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sz="4533"/>
              <a:t>Today’s Activity!</a:t>
            </a:r>
            <a:endParaRPr sz="4533"/>
          </a:p>
        </p:txBody>
      </p:sp>
      <p:sp>
        <p:nvSpPr>
          <p:cNvPr id="107" name="Google Shape;107;g77e66624e7_0_30"/>
          <p:cNvSpPr txBox="1"/>
          <p:nvPr>
            <p:ph idx="3" type="body"/>
          </p:nvPr>
        </p:nvSpPr>
        <p:spPr>
          <a:xfrm>
            <a:off x="1320150" y="5908625"/>
            <a:ext cx="9551700" cy="784200"/>
          </a:xfrm>
          <a:prstGeom prst="rect">
            <a:avLst/>
          </a:prstGeom>
          <a:noFill/>
          <a:ln>
            <a:noFill/>
          </a:ln>
        </p:spPr>
        <p:txBody>
          <a:bodyPr anchorCtr="0" anchor="t" bIns="45700" lIns="91425" spcFirstLastPara="1" rIns="91425" wrap="square" tIns="45700">
            <a:noAutofit/>
          </a:bodyPr>
          <a:lstStyle/>
          <a:p>
            <a:pPr indent="-101592" lvl="0" marL="304792" rtl="0" algn="l">
              <a:lnSpc>
                <a:spcPct val="100000"/>
              </a:lnSpc>
              <a:spcBef>
                <a:spcPts val="0"/>
              </a:spcBef>
              <a:spcAft>
                <a:spcPts val="0"/>
              </a:spcAft>
              <a:buClr>
                <a:srgbClr val="E46102"/>
              </a:buClr>
              <a:buSzPts val="3200"/>
              <a:buFont typeface="Noto Sans Symbols"/>
              <a:buNone/>
            </a:pPr>
            <a:r>
              <a:rPr lang="en-US" sz="3500">
                <a:solidFill>
                  <a:schemeClr val="accent3"/>
                </a:solidFill>
              </a:rPr>
              <a:t>The world of robots: designing your own!</a:t>
            </a:r>
            <a:endParaRPr sz="3500">
              <a:solidFill>
                <a:schemeClr val="accent3"/>
              </a:solidFill>
            </a:endParaRPr>
          </a:p>
        </p:txBody>
      </p:sp>
      <p:pic>
        <p:nvPicPr>
          <p:cNvPr id="108" name="Google Shape;108;g77e66624e7_0_30"/>
          <p:cNvPicPr preferRelativeResize="0"/>
          <p:nvPr/>
        </p:nvPicPr>
        <p:blipFill rotWithShape="1">
          <a:blip r:embed="rId3">
            <a:alphaModFix/>
          </a:blip>
          <a:srcRect b="0" l="0" r="0" t="0"/>
          <a:stretch/>
        </p:blipFill>
        <p:spPr>
          <a:xfrm>
            <a:off x="3111250" y="1639963"/>
            <a:ext cx="5969492" cy="41438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c669ef0f18_0_1"/>
          <p:cNvSpPr txBox="1"/>
          <p:nvPr>
            <p:ph idx="2" type="body"/>
          </p:nvPr>
        </p:nvSpPr>
        <p:spPr>
          <a:xfrm>
            <a:off x="272085" y="644452"/>
            <a:ext cx="11589900" cy="69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E46102"/>
              </a:buClr>
              <a:buSzPts val="3733"/>
              <a:buNone/>
            </a:pPr>
            <a:r>
              <a:rPr lang="en-US"/>
              <a:t>These steps come from our worksheet provided, which you will use after to check your answers!</a:t>
            </a:r>
            <a:endParaRPr/>
          </a:p>
        </p:txBody>
      </p:sp>
      <p:sp>
        <p:nvSpPr>
          <p:cNvPr id="114" name="Google Shape;114;gc669ef0f18_0_1"/>
          <p:cNvSpPr txBox="1"/>
          <p:nvPr>
            <p:ph idx="3" type="body"/>
          </p:nvPr>
        </p:nvSpPr>
        <p:spPr>
          <a:xfrm>
            <a:off x="301050" y="1863950"/>
            <a:ext cx="11589900" cy="43497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en-US" sz="2400"/>
              <a:t>Our activities today build on some concepts from IEEE Robots</a:t>
            </a:r>
            <a:endParaRPr sz="2400"/>
          </a:p>
          <a:p>
            <a:pPr indent="-381000" lvl="0" marL="457200" rtl="0" algn="l">
              <a:lnSpc>
                <a:spcPct val="100000"/>
              </a:lnSpc>
              <a:spcBef>
                <a:spcPts val="0"/>
              </a:spcBef>
              <a:spcAft>
                <a:spcPts val="0"/>
              </a:spcAft>
              <a:buSzPts val="2400"/>
              <a:buChar char="▪"/>
            </a:pPr>
            <a:r>
              <a:rPr lang="en-US" sz="2400"/>
              <a:t>You will need a piece of paper and pen or pencil to begin!</a:t>
            </a:r>
            <a:endParaRPr sz="2400"/>
          </a:p>
          <a:p>
            <a:pPr indent="-381000" lvl="0" marL="457200" rtl="0" algn="l">
              <a:lnSpc>
                <a:spcPct val="100000"/>
              </a:lnSpc>
              <a:spcBef>
                <a:spcPts val="0"/>
              </a:spcBef>
              <a:spcAft>
                <a:spcPts val="0"/>
              </a:spcAft>
              <a:buSzPts val="2400"/>
              <a:buChar char="▪"/>
            </a:pPr>
            <a:r>
              <a:rPr lang="en-US" sz="2400"/>
              <a:t>There will be some activities we won’t do here, so feel free to do them on your own for fun after today’s presentation!</a:t>
            </a:r>
            <a:endParaRPr sz="2400"/>
          </a:p>
          <a:p>
            <a:pPr indent="-381000" lvl="0" marL="457200" rtl="0" algn="l">
              <a:lnSpc>
                <a:spcPct val="100000"/>
              </a:lnSpc>
              <a:spcBef>
                <a:spcPts val="0"/>
              </a:spcBef>
              <a:spcAft>
                <a:spcPts val="0"/>
              </a:spcAft>
              <a:buSzPts val="2400"/>
              <a:buChar char="▪"/>
            </a:pPr>
            <a:r>
              <a:rPr lang="en-US" sz="2400"/>
              <a:t>Here is an example robot like the ones we will talk about today:</a:t>
            </a:r>
            <a:endParaRPr sz="2400"/>
          </a:p>
          <a:p>
            <a:pPr indent="-381000" lvl="1" marL="914400" rtl="0" algn="l">
              <a:lnSpc>
                <a:spcPct val="100000"/>
              </a:lnSpc>
              <a:spcBef>
                <a:spcPts val="0"/>
              </a:spcBef>
              <a:spcAft>
                <a:spcPts val="0"/>
              </a:spcAft>
              <a:buSzPts val="2400"/>
              <a:buChar char="•"/>
            </a:pPr>
            <a:r>
              <a:rPr lang="en-US" sz="2400"/>
              <a:t>This is called a Cobot!</a:t>
            </a:r>
            <a:endParaRPr sz="2400"/>
          </a:p>
          <a:p>
            <a:pPr indent="-381000" lvl="1" marL="914400" rtl="0" algn="l">
              <a:lnSpc>
                <a:spcPct val="100000"/>
              </a:lnSpc>
              <a:spcBef>
                <a:spcPts val="0"/>
              </a:spcBef>
              <a:spcAft>
                <a:spcPts val="0"/>
              </a:spcAft>
              <a:buSzPts val="2400"/>
              <a:buChar char="•"/>
            </a:pPr>
            <a:r>
              <a:rPr lang="en-US" sz="2400"/>
              <a:t>These are used in manufacturing and test facilities to help workers in production, and give people a collaborative touch</a:t>
            </a:r>
            <a:endParaRPr sz="2400"/>
          </a:p>
        </p:txBody>
      </p:sp>
      <p:pic>
        <p:nvPicPr>
          <p:cNvPr id="115" name="Google Shape;115;gc669ef0f18_0_1"/>
          <p:cNvPicPr preferRelativeResize="0"/>
          <p:nvPr/>
        </p:nvPicPr>
        <p:blipFill rotWithShape="1">
          <a:blip r:embed="rId3">
            <a:alphaModFix/>
          </a:blip>
          <a:srcRect b="0" l="0" r="0" t="0"/>
          <a:stretch/>
        </p:blipFill>
        <p:spPr>
          <a:xfrm>
            <a:off x="8090200" y="4560975"/>
            <a:ext cx="4101800" cy="2297025"/>
          </a:xfrm>
          <a:prstGeom prst="rect">
            <a:avLst/>
          </a:prstGeom>
          <a:noFill/>
          <a:ln>
            <a:noFill/>
          </a:ln>
        </p:spPr>
      </p:pic>
      <p:sp>
        <p:nvSpPr>
          <p:cNvPr id="116" name="Google Shape;116;gc669ef0f18_0_1"/>
          <p:cNvSpPr/>
          <p:nvPr/>
        </p:nvSpPr>
        <p:spPr>
          <a:xfrm rot="5400000">
            <a:off x="5250825" y="4903838"/>
            <a:ext cx="1305600" cy="1611300"/>
          </a:xfrm>
          <a:prstGeom prst="bentUpArrow">
            <a:avLst>
              <a:gd fmla="val 25000" name="adj1"/>
              <a:gd fmla="val 25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idx="2" type="body"/>
          </p:nvPr>
        </p:nvSpPr>
        <p:spPr>
          <a:xfrm>
            <a:off x="301050" y="565976"/>
            <a:ext cx="11589900" cy="657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1:</a:t>
            </a:r>
            <a:r>
              <a:rPr lang="en-US" sz="2767"/>
              <a:t> Getting to know robot parts - use the list to label the PR2 robot</a:t>
            </a:r>
            <a:endParaRPr sz="2767"/>
          </a:p>
        </p:txBody>
      </p:sp>
      <p:pic>
        <p:nvPicPr>
          <p:cNvPr id="122" name="Google Shape;122;p4"/>
          <p:cNvPicPr preferRelativeResize="0"/>
          <p:nvPr/>
        </p:nvPicPr>
        <p:blipFill rotWithShape="1">
          <a:blip r:embed="rId3">
            <a:alphaModFix/>
          </a:blip>
          <a:srcRect b="0" l="0" r="0" t="0"/>
          <a:stretch/>
        </p:blipFill>
        <p:spPr>
          <a:xfrm>
            <a:off x="152400" y="1121350"/>
            <a:ext cx="7498824" cy="5587925"/>
          </a:xfrm>
          <a:prstGeom prst="rect">
            <a:avLst/>
          </a:prstGeom>
          <a:noFill/>
          <a:ln>
            <a:noFill/>
          </a:ln>
        </p:spPr>
      </p:pic>
      <p:pic>
        <p:nvPicPr>
          <p:cNvPr id="123" name="Google Shape;123;p4"/>
          <p:cNvPicPr preferRelativeResize="0"/>
          <p:nvPr/>
        </p:nvPicPr>
        <p:blipFill rotWithShape="1">
          <a:blip r:embed="rId4">
            <a:alphaModFix/>
          </a:blip>
          <a:srcRect b="0" l="0" r="0" t="0"/>
          <a:stretch/>
        </p:blipFill>
        <p:spPr>
          <a:xfrm>
            <a:off x="7568600" y="1290775"/>
            <a:ext cx="4623400" cy="1075200"/>
          </a:xfrm>
          <a:prstGeom prst="rect">
            <a:avLst/>
          </a:prstGeom>
          <a:noFill/>
          <a:ln>
            <a:noFill/>
          </a:ln>
        </p:spPr>
      </p:pic>
      <p:sp>
        <p:nvSpPr>
          <p:cNvPr id="124" name="Google Shape;124;p4"/>
          <p:cNvSpPr txBox="1"/>
          <p:nvPr/>
        </p:nvSpPr>
        <p:spPr>
          <a:xfrm>
            <a:off x="7758025" y="2511850"/>
            <a:ext cx="4434000" cy="299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E36102"/>
                </a:solidFill>
                <a:latin typeface="Arial"/>
                <a:ea typeface="Arial"/>
                <a:cs typeface="Arial"/>
                <a:sym typeface="Arial"/>
              </a:rPr>
              <a:t>Analysis:</a:t>
            </a:r>
            <a:endParaRPr b="0" i="0" sz="2400" u="sng" cap="none" strike="noStrike">
              <a:solidFill>
                <a:srgbClr val="E36102"/>
              </a:solidFill>
              <a:latin typeface="Arial"/>
              <a:ea typeface="Arial"/>
              <a:cs typeface="Arial"/>
              <a:sym typeface="Arial"/>
            </a:endParaRPr>
          </a:p>
          <a:p>
            <a:pPr indent="-374650" lvl="0" marL="457200"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Arial"/>
                <a:ea typeface="Arial"/>
                <a:cs typeface="Arial"/>
                <a:sym typeface="Arial"/>
              </a:rPr>
              <a:t>Now you have learned some basic robot parts!</a:t>
            </a:r>
            <a:endParaRPr b="0" i="0" sz="2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Arial"/>
                <a:ea typeface="Arial"/>
                <a:cs typeface="Arial"/>
                <a:sym typeface="Arial"/>
              </a:rPr>
              <a:t>Why do you think a robot has these parts?</a:t>
            </a:r>
            <a:endParaRPr b="0" i="0" sz="2300" u="none" cap="none" strike="noStrike">
              <a:solidFill>
                <a:srgbClr val="000000"/>
              </a:solidFill>
              <a:latin typeface="Arial"/>
              <a:ea typeface="Arial"/>
              <a:cs typeface="Arial"/>
              <a:sym typeface="Arial"/>
            </a:endParaRPr>
          </a:p>
          <a:p>
            <a:pPr indent="-374650" lvl="1" marL="914400"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Arial"/>
                <a:ea typeface="Arial"/>
                <a:cs typeface="Arial"/>
                <a:sym typeface="Arial"/>
              </a:rPr>
              <a:t>If the robot’s goal is to help with household chores, what is something you would add that would allow the robot to do a new chore?</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77e66624e7_0_10"/>
          <p:cNvSpPr txBox="1"/>
          <p:nvPr>
            <p:ph idx="2" type="body"/>
          </p:nvPr>
        </p:nvSpPr>
        <p:spPr>
          <a:xfrm>
            <a:off x="165250" y="665125"/>
            <a:ext cx="119313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2:</a:t>
            </a:r>
            <a:r>
              <a:rPr lang="en-US" sz="2767"/>
              <a:t> </a:t>
            </a:r>
            <a:r>
              <a:rPr lang="en-US" sz="2767">
                <a:solidFill>
                  <a:schemeClr val="dk2"/>
                </a:solidFill>
              </a:rPr>
              <a:t>Improving the PR2 Robot</a:t>
            </a:r>
            <a:endParaRPr sz="2767">
              <a:solidFill>
                <a:schemeClr val="dk2"/>
              </a:solidFill>
            </a:endParaRPr>
          </a:p>
          <a:p>
            <a:pPr indent="0" lvl="0" marL="0" rtl="0" algn="ctr">
              <a:lnSpc>
                <a:spcPct val="100000"/>
              </a:lnSpc>
              <a:spcBef>
                <a:spcPts val="0"/>
              </a:spcBef>
              <a:spcAft>
                <a:spcPts val="0"/>
              </a:spcAft>
              <a:buClr>
                <a:schemeClr val="dk1"/>
              </a:buClr>
              <a:buSzPts val="4267"/>
              <a:buNone/>
            </a:pPr>
            <a:r>
              <a:rPr lang="en-US" sz="2767"/>
              <a:t>-Using your answers from step 1, draw your robot with the new parts you would like included to perform a new chore job you’ve given it!</a:t>
            </a:r>
            <a:endParaRPr sz="2767"/>
          </a:p>
        </p:txBody>
      </p:sp>
      <p:pic>
        <p:nvPicPr>
          <p:cNvPr id="130" name="Google Shape;130;g77e66624e7_0_10"/>
          <p:cNvPicPr preferRelativeResize="0"/>
          <p:nvPr/>
        </p:nvPicPr>
        <p:blipFill rotWithShape="1">
          <a:blip r:embed="rId3">
            <a:alphaModFix/>
          </a:blip>
          <a:srcRect b="0" l="0" r="0" t="0"/>
          <a:stretch/>
        </p:blipFill>
        <p:spPr>
          <a:xfrm>
            <a:off x="3279323" y="2012450"/>
            <a:ext cx="5633352" cy="4845550"/>
          </a:xfrm>
          <a:prstGeom prst="rect">
            <a:avLst/>
          </a:prstGeom>
          <a:noFill/>
          <a:ln>
            <a:noFill/>
          </a:ln>
        </p:spPr>
      </p:pic>
      <p:pic>
        <p:nvPicPr>
          <p:cNvPr id="131" name="Google Shape;131;g77e66624e7_0_10"/>
          <p:cNvPicPr preferRelativeResize="0"/>
          <p:nvPr/>
        </p:nvPicPr>
        <p:blipFill rotWithShape="1">
          <a:blip r:embed="rId4">
            <a:alphaModFix/>
          </a:blip>
          <a:srcRect b="32237" l="0" r="0" t="26623"/>
          <a:stretch/>
        </p:blipFill>
        <p:spPr>
          <a:xfrm>
            <a:off x="5007150" y="2200325"/>
            <a:ext cx="991525" cy="311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c87246447b_0_7"/>
          <p:cNvSpPr txBox="1"/>
          <p:nvPr>
            <p:ph idx="2" type="body"/>
          </p:nvPr>
        </p:nvSpPr>
        <p:spPr>
          <a:xfrm>
            <a:off x="165250" y="665125"/>
            <a:ext cx="11931300" cy="221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267"/>
              <a:buNone/>
            </a:pPr>
            <a:r>
              <a:rPr lang="en-US" sz="2767" u="sng"/>
              <a:t>Step 3:</a:t>
            </a:r>
            <a:r>
              <a:rPr lang="en-US" sz="2767"/>
              <a:t> </a:t>
            </a:r>
            <a:r>
              <a:rPr lang="en-US" sz="2767">
                <a:solidFill>
                  <a:schemeClr val="dk2"/>
                </a:solidFill>
              </a:rPr>
              <a:t>Robot jobs - connect the robot on the left to the job you think it does</a:t>
            </a:r>
            <a:endParaRPr sz="2767"/>
          </a:p>
        </p:txBody>
      </p:sp>
      <p:pic>
        <p:nvPicPr>
          <p:cNvPr id="137" name="Google Shape;137;gc87246447b_0_7"/>
          <p:cNvPicPr preferRelativeResize="0"/>
          <p:nvPr/>
        </p:nvPicPr>
        <p:blipFill rotWithShape="1">
          <a:blip r:embed="rId3">
            <a:alphaModFix/>
          </a:blip>
          <a:srcRect b="0" l="0" r="0" t="0"/>
          <a:stretch/>
        </p:blipFill>
        <p:spPr>
          <a:xfrm>
            <a:off x="400275" y="1232163"/>
            <a:ext cx="5943600" cy="5625838"/>
          </a:xfrm>
          <a:prstGeom prst="rect">
            <a:avLst/>
          </a:prstGeom>
          <a:noFill/>
          <a:ln>
            <a:noFill/>
          </a:ln>
        </p:spPr>
      </p:pic>
      <p:sp>
        <p:nvSpPr>
          <p:cNvPr id="138" name="Google Shape;138;gc87246447b_0_7"/>
          <p:cNvSpPr txBox="1"/>
          <p:nvPr>
            <p:ph idx="1" type="body"/>
          </p:nvPr>
        </p:nvSpPr>
        <p:spPr>
          <a:xfrm>
            <a:off x="6775375" y="1850825"/>
            <a:ext cx="5235000" cy="3668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267"/>
              <a:buNone/>
            </a:pPr>
            <a:r>
              <a:rPr i="0" lang="en-US" sz="2400" u="sng">
                <a:solidFill>
                  <a:schemeClr val="dk2"/>
                </a:solidFill>
                <a:latin typeface="Arial"/>
                <a:ea typeface="Arial"/>
                <a:cs typeface="Arial"/>
                <a:sym typeface="Arial"/>
              </a:rPr>
              <a:t>Analysis:</a:t>
            </a:r>
            <a:endParaRPr i="0" sz="2400" u="sng">
              <a:solidFill>
                <a:schemeClr val="dk2"/>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Char char="▪"/>
            </a:pPr>
            <a:r>
              <a:rPr i="0" lang="en-US" sz="2400">
                <a:solidFill>
                  <a:srgbClr val="000000"/>
                </a:solidFill>
                <a:latin typeface="Arial"/>
                <a:ea typeface="Arial"/>
                <a:cs typeface="Arial"/>
                <a:sym typeface="Arial"/>
              </a:rPr>
              <a:t>Now you’ve learned some jobs robots can do!</a:t>
            </a:r>
            <a:endParaRPr i="0" sz="2400">
              <a:solidFill>
                <a:srgbClr val="000000"/>
              </a:solidFill>
              <a:latin typeface="Arial"/>
              <a:ea typeface="Arial"/>
              <a:cs typeface="Arial"/>
              <a:sym typeface="Arial"/>
            </a:endParaRPr>
          </a:p>
          <a:p>
            <a:pPr indent="-381000" lvl="0" marL="457200" rtl="0" algn="l">
              <a:lnSpc>
                <a:spcPct val="100000"/>
              </a:lnSpc>
              <a:spcBef>
                <a:spcPts val="0"/>
              </a:spcBef>
              <a:spcAft>
                <a:spcPts val="0"/>
              </a:spcAft>
              <a:buClr>
                <a:srgbClr val="000000"/>
              </a:buClr>
              <a:buSzPts val="2400"/>
              <a:buChar char="▪"/>
            </a:pPr>
            <a:r>
              <a:rPr i="0" lang="en-US" sz="2400">
                <a:solidFill>
                  <a:srgbClr val="000000"/>
                </a:solidFill>
                <a:latin typeface="Arial"/>
                <a:ea typeface="Arial"/>
                <a:cs typeface="Arial"/>
                <a:sym typeface="Arial"/>
              </a:rPr>
              <a:t>Based on these job examples, brainstorm a list of other jobs where you think robots can be used:</a:t>
            </a:r>
            <a:endParaRPr i="0" sz="2400">
              <a:solidFill>
                <a:srgbClr val="000000"/>
              </a:solidFill>
              <a:latin typeface="Arial"/>
              <a:ea typeface="Arial"/>
              <a:cs typeface="Arial"/>
              <a:sym typeface="Arial"/>
            </a:endParaRPr>
          </a:p>
          <a:p>
            <a:pPr indent="0" lvl="0" marL="914400" rtl="0" algn="l">
              <a:lnSpc>
                <a:spcPct val="100000"/>
              </a:lnSpc>
              <a:spcBef>
                <a:spcPts val="0"/>
              </a:spcBef>
              <a:spcAft>
                <a:spcPts val="0"/>
              </a:spcAft>
              <a:buSzPts val="4267"/>
              <a:buNone/>
            </a:pPr>
            <a:r>
              <a:rPr i="0" lang="en-US" sz="2400">
                <a:solidFill>
                  <a:srgbClr val="000000"/>
                </a:solidFill>
                <a:latin typeface="Arial"/>
                <a:ea typeface="Arial"/>
                <a:cs typeface="Arial"/>
                <a:sym typeface="Arial"/>
              </a:rPr>
              <a:t>1.</a:t>
            </a:r>
            <a:endParaRPr i="0" sz="2400">
              <a:solidFill>
                <a:srgbClr val="000000"/>
              </a:solidFill>
              <a:latin typeface="Arial"/>
              <a:ea typeface="Arial"/>
              <a:cs typeface="Arial"/>
              <a:sym typeface="Arial"/>
            </a:endParaRPr>
          </a:p>
          <a:p>
            <a:pPr indent="0" lvl="0" marL="914400" rtl="0" algn="l">
              <a:lnSpc>
                <a:spcPct val="100000"/>
              </a:lnSpc>
              <a:spcBef>
                <a:spcPts val="0"/>
              </a:spcBef>
              <a:spcAft>
                <a:spcPts val="0"/>
              </a:spcAft>
              <a:buSzPts val="4267"/>
              <a:buNone/>
            </a:pPr>
            <a:r>
              <a:rPr i="0" lang="en-US" sz="2400">
                <a:solidFill>
                  <a:srgbClr val="000000"/>
                </a:solidFill>
                <a:latin typeface="Arial"/>
                <a:ea typeface="Arial"/>
                <a:cs typeface="Arial"/>
                <a:sym typeface="Arial"/>
              </a:rPr>
              <a:t>2.</a:t>
            </a:r>
            <a:endParaRPr i="0" sz="2400">
              <a:solidFill>
                <a:srgbClr val="000000"/>
              </a:solidFill>
              <a:latin typeface="Arial"/>
              <a:ea typeface="Arial"/>
              <a:cs typeface="Arial"/>
              <a:sym typeface="Arial"/>
            </a:endParaRPr>
          </a:p>
          <a:p>
            <a:pPr indent="0" lvl="0" marL="914400" rtl="0" algn="l">
              <a:lnSpc>
                <a:spcPct val="100000"/>
              </a:lnSpc>
              <a:spcBef>
                <a:spcPts val="0"/>
              </a:spcBef>
              <a:spcAft>
                <a:spcPts val="0"/>
              </a:spcAft>
              <a:buSzPts val="4267"/>
              <a:buNone/>
            </a:pPr>
            <a:r>
              <a:rPr i="0" lang="en-US" sz="2400">
                <a:solidFill>
                  <a:srgbClr val="000000"/>
                </a:solidFill>
                <a:latin typeface="Arial"/>
                <a:ea typeface="Arial"/>
                <a:cs typeface="Arial"/>
                <a:sym typeface="Arial"/>
              </a:rPr>
              <a:t>3.</a:t>
            </a:r>
            <a:endParaRPr i="0" sz="2400">
              <a:solidFill>
                <a:srgbClr val="000000"/>
              </a:solidFill>
              <a:latin typeface="Arial"/>
              <a:ea typeface="Arial"/>
              <a:cs typeface="Arial"/>
              <a:sym typeface="Arial"/>
            </a:endParaRPr>
          </a:p>
          <a:p>
            <a:pPr indent="0" lvl="0" marL="914400" rtl="0" algn="l">
              <a:lnSpc>
                <a:spcPct val="100000"/>
              </a:lnSpc>
              <a:spcBef>
                <a:spcPts val="0"/>
              </a:spcBef>
              <a:spcAft>
                <a:spcPts val="0"/>
              </a:spcAft>
              <a:buSzPts val="4267"/>
              <a:buNone/>
            </a:pPr>
            <a:r>
              <a:rPr i="0" lang="en-US" sz="2400">
                <a:solidFill>
                  <a:srgbClr val="000000"/>
                </a:solidFill>
                <a:latin typeface="Arial"/>
                <a:ea typeface="Arial"/>
                <a:cs typeface="Arial"/>
                <a:sym typeface="Arial"/>
              </a:rPr>
              <a:t>4.</a:t>
            </a:r>
            <a:endParaRPr i="0" sz="24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2020-05-07T17:34:33Z</dcterms:created>
  <dc:creator>Jenna Levitt</dc:creator>
</cp:coreProperties>
</file>