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ipmmtniHMFmseUstRfScSkodRC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ebo.com/machine-learning-ai-manufacturing/" TargetMode="External"/><Relationship Id="rId3" Type="http://schemas.openxmlformats.org/officeDocument/2006/relationships/hyperlink" Target="https://towardsdatascience.com/why-machine-learning-is-important-for-smarter-manufacturing-27da545de779"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kzFI9rgwfU" TargetMode="External"/><Relationship Id="rId3" Type="http://schemas.openxmlformats.org/officeDocument/2006/relationships/hyperlink" Target="https://www.youtube.com/watch?v=IQvH6NZOJNo" TargetMode="External"/><Relationship Id="rId4" Type="http://schemas.openxmlformats.org/officeDocument/2006/relationships/hyperlink" Target="https://www.youtube.com/watch?v=F1wlCerC40E" TargetMode="External"/><Relationship Id="rId5" Type="http://schemas.openxmlformats.org/officeDocument/2006/relationships/hyperlink" Target="https://www.youtube.com/watch?v=QghjaS0WQQ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studios/1891366/" TargetMode="External"/><Relationship Id="rId3" Type="http://schemas.openxmlformats.org/officeDocument/2006/relationships/hyperlink" Target="https://scratch.mit.edu/projects/501934586/editor" TargetMode="External"/><Relationship Id="rId4" Type="http://schemas.openxmlformats.org/officeDocument/2006/relationships/hyperlink" Target="https://www.iste.org/explore/Computer-Science/3-unplugged-activities-for-teaching-about-AI" TargetMode="External"/><Relationship Id="rId5" Type="http://schemas.openxmlformats.org/officeDocument/2006/relationships/hyperlink" Target="http://www.cs4fn.org/teachers/activities/intelligentpaper/intelligentpaper.pdf" TargetMode="External"/><Relationship Id="rId6" Type="http://schemas.openxmlformats.org/officeDocument/2006/relationships/hyperlink" Target="https://www.teachermagazine.com/sea_en/articles/ai-classroom-activity-facial-recognition#:~:text=The%20facial%20recognition%20task%20was,the%20person%20inside%20the%20photo"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kzFI9rgwfU" TargetMode="External"/><Relationship Id="rId3" Type="http://schemas.openxmlformats.org/officeDocument/2006/relationships/hyperlink" Target="https://www.youtube.com/watch?v=IQvH6NZOJNo" TargetMode="External"/><Relationship Id="rId4" Type="http://schemas.openxmlformats.org/officeDocument/2006/relationships/hyperlink" Target="https://www.youtube.com/watch?v=F1wlCerC40E" TargetMode="External"/><Relationship Id="rId5" Type="http://schemas.openxmlformats.org/officeDocument/2006/relationships/hyperlink" Target="https://www.youtube.com/watch?v=QghjaS0WQQ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87246447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c87246447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c883eba417_1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c883eba417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883eba417_1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c883eba417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883eba417_1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c883eba417_1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883eba417_1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Ask middle school students to list pros and cons of the tech and how it impacts the world besides your phones</a:t>
            </a:r>
            <a:endParaRPr/>
          </a:p>
          <a:p>
            <a:pPr indent="0" lvl="0" marL="0" rtl="0" algn="l">
              <a:lnSpc>
                <a:spcPct val="100000"/>
              </a:lnSpc>
              <a:spcBef>
                <a:spcPts val="0"/>
              </a:spcBef>
              <a:spcAft>
                <a:spcPts val="0"/>
              </a:spcAft>
              <a:buClr>
                <a:schemeClr val="dk1"/>
              </a:buClr>
              <a:buSzPts val="1400"/>
              <a:buFont typeface="Arial"/>
              <a:buNone/>
            </a:pPr>
            <a:r>
              <a:rPr lang="en-US"/>
              <a:t>Ask high school students to also do that, and then come up with changes</a:t>
            </a:r>
            <a:endParaRPr/>
          </a:p>
        </p:txBody>
      </p:sp>
      <p:sp>
        <p:nvSpPr>
          <p:cNvPr id="177" name="Google Shape;177;gc883eba417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possible definitions and explanations: </a:t>
            </a:r>
            <a:r>
              <a:rPr lang="en-US" u="sng">
                <a:solidFill>
                  <a:schemeClr val="hlink"/>
                </a:solidFill>
                <a:hlinkClick r:id="rId2"/>
              </a:rPr>
              <a:t>https://www.seebo.com/machine-learning-ai-manufacturing/</a:t>
            </a:r>
            <a:r>
              <a:rPr lang="en-US"/>
              <a:t> and </a:t>
            </a:r>
            <a:r>
              <a:rPr lang="en-US" u="sng">
                <a:solidFill>
                  <a:schemeClr val="hlink"/>
                </a:solidFill>
                <a:hlinkClick r:id="rId3"/>
              </a:rPr>
              <a:t>https://towardsdatascience.com/why-machine-learning-is-important-for-smarter-manufacturing-27da545de779</a:t>
            </a:r>
            <a:r>
              <a:rPr lang="en-US"/>
              <a:t> </a:t>
            </a:r>
            <a:endParaRPr/>
          </a:p>
          <a:p>
            <a:pPr indent="0" lvl="0" marL="0" rtl="0" algn="l">
              <a:lnSpc>
                <a:spcPct val="100000"/>
              </a:lnSpc>
              <a:spcBef>
                <a:spcPts val="0"/>
              </a:spcBef>
              <a:spcAft>
                <a:spcPts val="0"/>
              </a:spcAft>
              <a:buSzPts val="1400"/>
              <a:buNone/>
            </a:pPr>
            <a:r>
              <a:rPr lang="en-US"/>
              <a:t>Need to have a slide that defines manufacturing before this, and then what machine learning is, and then how it is related to manufacturing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video possibility: </a:t>
            </a:r>
            <a:r>
              <a:rPr lang="en-US" u="sng">
                <a:solidFill>
                  <a:schemeClr val="hlink"/>
                </a:solidFill>
                <a:hlinkClick r:id="rId2"/>
              </a:rPr>
              <a:t>https://www.youtube.com/watch?v=ukzFI9rgwfU</a:t>
            </a:r>
            <a:r>
              <a:rPr lang="en-US"/>
              <a:t> should be for older kids</a:t>
            </a:r>
            <a:endParaRPr/>
          </a:p>
          <a:p>
            <a:pPr indent="0" lvl="0" marL="0" rtl="0" algn="l">
              <a:lnSpc>
                <a:spcPct val="100000"/>
              </a:lnSpc>
              <a:spcBef>
                <a:spcPts val="0"/>
              </a:spcBef>
              <a:spcAft>
                <a:spcPts val="0"/>
              </a:spcAft>
              <a:buSzPts val="1400"/>
              <a:buNone/>
            </a:pPr>
            <a:r>
              <a:rPr lang="en-US"/>
              <a:t>back - up: </a:t>
            </a:r>
            <a:r>
              <a:rPr lang="en-US" u="sng">
                <a:solidFill>
                  <a:schemeClr val="hlink"/>
                </a:solidFill>
                <a:hlinkClick r:id="rId3"/>
              </a:rPr>
              <a:t>https://www.youtube.com/watch?v=IQvH6NZOJNo</a:t>
            </a:r>
            <a:r>
              <a:rPr lang="en-US"/>
              <a:t> </a:t>
            </a:r>
            <a:endParaRPr/>
          </a:p>
          <a:p>
            <a:pPr indent="0" lvl="0" marL="0" rtl="0" algn="l">
              <a:lnSpc>
                <a:spcPct val="100000"/>
              </a:lnSpc>
              <a:spcBef>
                <a:spcPts val="0"/>
              </a:spcBef>
              <a:spcAft>
                <a:spcPts val="0"/>
              </a:spcAft>
              <a:buSzPts val="1400"/>
              <a:buNone/>
            </a:pPr>
            <a:r>
              <a:rPr lang="en-US"/>
              <a:t>vid for younger kids: </a:t>
            </a:r>
            <a:r>
              <a:rPr lang="en-US" u="sng">
                <a:solidFill>
                  <a:schemeClr val="hlink"/>
                </a:solidFill>
                <a:hlinkClick r:id="rId4"/>
              </a:rPr>
              <a:t>https://www.youtube.com/watch?v=F1wlCerC40E</a:t>
            </a:r>
            <a:r>
              <a:rPr lang="en-US"/>
              <a:t> or this one </a:t>
            </a:r>
            <a:r>
              <a:rPr lang="en-US" u="sng">
                <a:solidFill>
                  <a:schemeClr val="hlink"/>
                </a:solidFill>
                <a:hlinkClick r:id="rId5"/>
              </a:rPr>
              <a:t>https://www.youtube.com/watch?v=QghjaS0WQQU</a:t>
            </a:r>
            <a:r>
              <a:rPr lang="en-US"/>
              <a:t> </a:t>
            </a:r>
            <a:endParaRPr/>
          </a:p>
        </p:txBody>
      </p:sp>
      <p:sp>
        <p:nvSpPr>
          <p:cNvPr id="88" name="Google Shape;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Possible activity: </a:t>
            </a:r>
            <a:r>
              <a:rPr lang="en-US" u="sng">
                <a:solidFill>
                  <a:schemeClr val="hlink"/>
                </a:solidFill>
                <a:hlinkClick r:id="rId2"/>
              </a:rPr>
              <a:t>https://scratch.mit.edu/studios/1891366/</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3"/>
              </a:rPr>
              <a:t>https://scratch.mit.edu/projects/501934586/editor</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4"/>
              </a:rPr>
              <a:t>https://www.iste.org/explore/Computer-Science/3-unplugged-activities-for-teaching-about-AI</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5"/>
              </a:rPr>
              <a:t>http://www.cs4fn.org/teachers/activities/intelligentpaper/intelligentpaper.pdf</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6"/>
              </a:rPr>
              <a:t>https://www.teachermagazine.com/sea_en/articles/ai-classroom-activity-facial-recognition#:~:text=The%20facial%20recognition%20task%20was,the%20person%20inside%20the%20photo</a:t>
            </a:r>
            <a:r>
              <a:rPr lang="en-US"/>
              <a:t>. </a:t>
            </a:r>
            <a:endParaRPr/>
          </a:p>
        </p:txBody>
      </p:sp>
      <p:sp>
        <p:nvSpPr>
          <p:cNvPr id="96" name="Google Shape;96;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42fab501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video possibility: </a:t>
            </a:r>
            <a:r>
              <a:rPr lang="en-US" u="sng">
                <a:solidFill>
                  <a:schemeClr val="hlink"/>
                </a:solidFill>
                <a:hlinkClick r:id="rId2"/>
              </a:rPr>
              <a:t>https://www.youtube.com/watch?v=ukzFI9rgwfU</a:t>
            </a:r>
            <a:r>
              <a:rPr lang="en-US"/>
              <a:t> should be for older kids</a:t>
            </a:r>
            <a:endParaRPr/>
          </a:p>
          <a:p>
            <a:pPr indent="0" lvl="0" marL="0" rtl="0" algn="l">
              <a:lnSpc>
                <a:spcPct val="100000"/>
              </a:lnSpc>
              <a:spcBef>
                <a:spcPts val="0"/>
              </a:spcBef>
              <a:spcAft>
                <a:spcPts val="0"/>
              </a:spcAft>
              <a:buSzPts val="1400"/>
              <a:buNone/>
            </a:pPr>
            <a:r>
              <a:rPr lang="en-US"/>
              <a:t>back - up: </a:t>
            </a:r>
            <a:r>
              <a:rPr lang="en-US" u="sng">
                <a:solidFill>
                  <a:schemeClr val="hlink"/>
                </a:solidFill>
                <a:hlinkClick r:id="rId3"/>
              </a:rPr>
              <a:t>https://www.youtube.com/watch?v=IQvH6NZOJNo</a:t>
            </a:r>
            <a:r>
              <a:rPr lang="en-US"/>
              <a:t> </a:t>
            </a:r>
            <a:endParaRPr/>
          </a:p>
          <a:p>
            <a:pPr indent="0" lvl="0" marL="0" rtl="0" algn="l">
              <a:lnSpc>
                <a:spcPct val="100000"/>
              </a:lnSpc>
              <a:spcBef>
                <a:spcPts val="0"/>
              </a:spcBef>
              <a:spcAft>
                <a:spcPts val="0"/>
              </a:spcAft>
              <a:buSzPts val="1400"/>
              <a:buNone/>
            </a:pPr>
            <a:r>
              <a:rPr lang="en-US"/>
              <a:t>vid for younger kids: </a:t>
            </a:r>
            <a:r>
              <a:rPr lang="en-US" u="sng">
                <a:solidFill>
                  <a:schemeClr val="hlink"/>
                </a:solidFill>
                <a:hlinkClick r:id="rId4"/>
              </a:rPr>
              <a:t>https://www.youtube.com/watch?v=F1wlCerC40E</a:t>
            </a:r>
            <a:r>
              <a:rPr lang="en-US"/>
              <a:t> or this one </a:t>
            </a:r>
            <a:r>
              <a:rPr lang="en-US" u="sng">
                <a:solidFill>
                  <a:schemeClr val="hlink"/>
                </a:solidFill>
                <a:hlinkClick r:id="rId5"/>
              </a:rPr>
              <a:t>https://www.youtube.com/watch?v=QghjaS0WQQU</a:t>
            </a:r>
            <a:r>
              <a:rPr lang="en-US"/>
              <a:t> </a:t>
            </a:r>
            <a:endParaRPr/>
          </a:p>
        </p:txBody>
      </p:sp>
      <p:sp>
        <p:nvSpPr>
          <p:cNvPr id="103" name="Google Shape;103;gc642fab501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669ef0f18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c669ef0f1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212fed06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d212fed06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 with smiley faces, one round one oval, and ask if the machine going to open up for that face?</a:t>
            </a:r>
            <a:endParaRPr/>
          </a:p>
          <a:p>
            <a:pPr indent="0" lvl="0" marL="0" rtl="0" algn="l">
              <a:lnSpc>
                <a:spcPct val="100000"/>
              </a:lnSpc>
              <a:spcBef>
                <a:spcPts val="0"/>
              </a:spcBef>
              <a:spcAft>
                <a:spcPts val="0"/>
              </a:spcAft>
              <a:buSzPts val="1400"/>
              <a:buNone/>
            </a:pPr>
            <a:r>
              <a:rPr lang="en-US"/>
              <a:t>Use analogy of key to unlock one door, needs key to turn on and that’s your face</a:t>
            </a:r>
            <a:endParaRPr/>
          </a:p>
          <a:p>
            <a:pPr indent="0" lvl="0" marL="0" rtl="0" algn="l">
              <a:lnSpc>
                <a:spcPct val="100000"/>
              </a:lnSpc>
              <a:spcBef>
                <a:spcPts val="0"/>
              </a:spcBef>
              <a:spcAft>
                <a:spcPts val="0"/>
              </a:spcAft>
              <a:buSzPts val="1400"/>
              <a:buNone/>
            </a:pPr>
            <a:r>
              <a:rPr lang="en-US"/>
              <a:t>Don’t use normal terminology</a:t>
            </a:r>
            <a:endParaRPr/>
          </a:p>
        </p:txBody>
      </p:sp>
      <p:sp>
        <p:nvSpPr>
          <p:cNvPr id="135" name="Google Shape;135;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QghjaS0WQQU"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76" name="Google Shape;76;p1"/>
          <p:cNvSpPr txBox="1"/>
          <p:nvPr>
            <p:ph idx="2" type="body"/>
          </p:nvPr>
        </p:nvSpPr>
        <p:spPr>
          <a:xfrm>
            <a:off x="2677530" y="5373293"/>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Machine Learning: Grades K-5</a:t>
            </a:r>
            <a:endParaRPr>
              <a:solidFill>
                <a:srgbClr val="F76902"/>
              </a:solidFill>
            </a:endParaRPr>
          </a:p>
        </p:txBody>
      </p:sp>
      <p:sp>
        <p:nvSpPr>
          <p:cNvPr id="77" name="Google Shape;77;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Machine Learning in Manufacturing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c87246447b_0_7"/>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3a:</a:t>
            </a:r>
            <a:r>
              <a:rPr lang="en-US" sz="2767"/>
              <a:t> </a:t>
            </a:r>
            <a:r>
              <a:rPr lang="en-US" sz="2767">
                <a:solidFill>
                  <a:schemeClr val="dk2"/>
                </a:solidFill>
              </a:rPr>
              <a:t>Testing the smiley faces to our system</a:t>
            </a:r>
            <a:r>
              <a:rPr lang="en-US" sz="2767">
                <a:solidFill>
                  <a:schemeClr val="dk2"/>
                </a:solidFill>
              </a:rPr>
              <a:t>: filling in the sheet</a:t>
            </a:r>
            <a:endParaRPr sz="2767"/>
          </a:p>
          <a:p>
            <a:pPr indent="0" lvl="0" marL="0" rtl="0" algn="ctr">
              <a:lnSpc>
                <a:spcPct val="100000"/>
              </a:lnSpc>
              <a:spcBef>
                <a:spcPts val="0"/>
              </a:spcBef>
              <a:spcAft>
                <a:spcPts val="0"/>
              </a:spcAft>
              <a:buClr>
                <a:schemeClr val="dk1"/>
              </a:buClr>
              <a:buSzPts val="4267"/>
              <a:buNone/>
            </a:pPr>
            <a:r>
              <a:rPr lang="en-US" sz="2767"/>
              <a:t>- Use the sheet given to answer these questions accordingly in the following slides</a:t>
            </a:r>
            <a:endParaRPr sz="2767"/>
          </a:p>
        </p:txBody>
      </p:sp>
      <p:pic>
        <p:nvPicPr>
          <p:cNvPr id="144" name="Google Shape;144;gc87246447b_0_7"/>
          <p:cNvPicPr preferRelativeResize="0"/>
          <p:nvPr/>
        </p:nvPicPr>
        <p:blipFill>
          <a:blip r:embed="rId3">
            <a:alphaModFix/>
          </a:blip>
          <a:stretch>
            <a:fillRect/>
          </a:stretch>
        </p:blipFill>
        <p:spPr>
          <a:xfrm>
            <a:off x="1560900" y="1966500"/>
            <a:ext cx="9070200" cy="480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77e66624e7_0_19"/>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3b: </a:t>
            </a:r>
            <a:r>
              <a:rPr lang="en-US" sz="2767">
                <a:solidFill>
                  <a:schemeClr val="dk2"/>
                </a:solidFill>
              </a:rPr>
              <a:t>Comparison of smiley faces to the mystery owner</a:t>
            </a:r>
            <a:endParaRPr sz="2767">
              <a:solidFill>
                <a:schemeClr val="dk2"/>
              </a:solidFill>
            </a:endParaRPr>
          </a:p>
          <a:p>
            <a:pPr indent="0" lvl="0" marL="0" rtl="0" algn="l">
              <a:lnSpc>
                <a:spcPct val="100000"/>
              </a:lnSpc>
              <a:spcBef>
                <a:spcPts val="0"/>
              </a:spcBef>
              <a:spcAft>
                <a:spcPts val="0"/>
              </a:spcAft>
              <a:buClr>
                <a:schemeClr val="dk1"/>
              </a:buClr>
              <a:buSzPts val="4267"/>
              <a:buNone/>
            </a:pPr>
            <a:r>
              <a:rPr lang="en-US" sz="2767"/>
              <a:t>-Compare the answers to our questions with the answers that describe the mystery </a:t>
            </a:r>
            <a:r>
              <a:rPr lang="en-US" sz="2767"/>
              <a:t>smiley face who owns the phone and can unlock it</a:t>
            </a:r>
            <a:endParaRPr sz="2767"/>
          </a:p>
          <a:p>
            <a:pPr indent="0" lvl="0" marL="0" rtl="0" algn="l">
              <a:lnSpc>
                <a:spcPct val="100000"/>
              </a:lnSpc>
              <a:spcBef>
                <a:spcPts val="0"/>
              </a:spcBef>
              <a:spcAft>
                <a:spcPts val="0"/>
              </a:spcAft>
              <a:buClr>
                <a:schemeClr val="dk1"/>
              </a:buClr>
              <a:buSzPts val="4267"/>
              <a:buNone/>
            </a:pPr>
            <a:r>
              <a:rPr lang="en-US" sz="2767"/>
              <a:t>-Which smiley face has all the same answers as the mystery smiley?</a:t>
            </a:r>
            <a:endParaRPr sz="2767"/>
          </a:p>
        </p:txBody>
      </p:sp>
      <p:pic>
        <p:nvPicPr>
          <p:cNvPr id="150" name="Google Shape;150;g77e66624e7_0_19"/>
          <p:cNvPicPr preferRelativeResize="0"/>
          <p:nvPr/>
        </p:nvPicPr>
        <p:blipFill>
          <a:blip r:embed="rId3">
            <a:alphaModFix/>
          </a:blip>
          <a:stretch>
            <a:fillRect/>
          </a:stretch>
        </p:blipFill>
        <p:spPr>
          <a:xfrm>
            <a:off x="1887438" y="2379650"/>
            <a:ext cx="8417124" cy="4462625"/>
          </a:xfrm>
          <a:prstGeom prst="rect">
            <a:avLst/>
          </a:prstGeom>
          <a:noFill/>
          <a:ln>
            <a:noFill/>
          </a:ln>
        </p:spPr>
      </p:pic>
      <p:sp>
        <p:nvSpPr>
          <p:cNvPr id="151" name="Google Shape;151;g77e66624e7_0_19"/>
          <p:cNvSpPr/>
          <p:nvPr/>
        </p:nvSpPr>
        <p:spPr>
          <a:xfrm>
            <a:off x="1887450" y="6345775"/>
            <a:ext cx="8417100" cy="4965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c883eba417_1_2"/>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4:</a:t>
            </a:r>
            <a:r>
              <a:rPr lang="en-US" sz="2767"/>
              <a:t> </a:t>
            </a:r>
            <a:r>
              <a:rPr lang="en-US" sz="2767">
                <a:solidFill>
                  <a:schemeClr val="dk2"/>
                </a:solidFill>
              </a:rPr>
              <a:t>Based on your answers, who is the mystery smiley face?</a:t>
            </a:r>
            <a:endParaRPr sz="2767"/>
          </a:p>
          <a:p>
            <a:pPr indent="0" lvl="0" marL="0" rtl="0" algn="ctr">
              <a:lnSpc>
                <a:spcPct val="100000"/>
              </a:lnSpc>
              <a:spcBef>
                <a:spcPts val="0"/>
              </a:spcBef>
              <a:spcAft>
                <a:spcPts val="0"/>
              </a:spcAft>
              <a:buClr>
                <a:schemeClr val="dk1"/>
              </a:buClr>
              <a:buSzPts val="4267"/>
              <a:buNone/>
            </a:pPr>
            <a:r>
              <a:rPr lang="en-US" sz="2767"/>
              <a:t>- Remember, this is based on which smiley face with your answers best matched the </a:t>
            </a:r>
            <a:r>
              <a:rPr lang="en-US" sz="2767"/>
              <a:t>mystery</a:t>
            </a:r>
            <a:r>
              <a:rPr lang="en-US" sz="2767"/>
              <a:t> smiley face description</a:t>
            </a:r>
            <a:endParaRPr sz="2767"/>
          </a:p>
          <a:p>
            <a:pPr indent="0" lvl="0" marL="0" rtl="0" algn="ctr">
              <a:lnSpc>
                <a:spcPct val="100000"/>
              </a:lnSpc>
              <a:spcBef>
                <a:spcPts val="0"/>
              </a:spcBef>
              <a:spcAft>
                <a:spcPts val="0"/>
              </a:spcAft>
              <a:buClr>
                <a:schemeClr val="dk1"/>
              </a:buClr>
              <a:buSzPts val="4267"/>
              <a:buNone/>
            </a:pPr>
            <a:r>
              <a:rPr lang="en-US" sz="2767"/>
              <a:t>So, who is your guess?</a:t>
            </a:r>
            <a:endParaRPr sz="2767"/>
          </a:p>
        </p:txBody>
      </p:sp>
      <p:pic>
        <p:nvPicPr>
          <p:cNvPr id="157" name="Google Shape;157;gc883eba417_1_2"/>
          <p:cNvPicPr preferRelativeResize="0"/>
          <p:nvPr/>
        </p:nvPicPr>
        <p:blipFill rotWithShape="1">
          <a:blip r:embed="rId3">
            <a:alphaModFix/>
          </a:blip>
          <a:srcRect b="0" l="0" r="0" t="0"/>
          <a:stretch/>
        </p:blipFill>
        <p:spPr>
          <a:xfrm>
            <a:off x="7007463" y="3651113"/>
            <a:ext cx="2143125" cy="2143125"/>
          </a:xfrm>
          <a:prstGeom prst="rect">
            <a:avLst/>
          </a:prstGeom>
          <a:noFill/>
          <a:ln>
            <a:noFill/>
          </a:ln>
        </p:spPr>
      </p:pic>
      <p:pic>
        <p:nvPicPr>
          <p:cNvPr id="158" name="Google Shape;158;gc883eba417_1_2"/>
          <p:cNvPicPr preferRelativeResize="0"/>
          <p:nvPr/>
        </p:nvPicPr>
        <p:blipFill rotWithShape="1">
          <a:blip r:embed="rId4">
            <a:alphaModFix/>
          </a:blip>
          <a:srcRect b="0" l="0" r="0" t="0"/>
          <a:stretch/>
        </p:blipFill>
        <p:spPr>
          <a:xfrm>
            <a:off x="3341775" y="3655888"/>
            <a:ext cx="2143125"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c883eba417_1_10"/>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5:</a:t>
            </a:r>
            <a:r>
              <a:rPr lang="en-US" sz="2767"/>
              <a:t> </a:t>
            </a:r>
            <a:r>
              <a:rPr lang="en-US" sz="2767">
                <a:solidFill>
                  <a:schemeClr val="dk2"/>
                </a:solidFill>
              </a:rPr>
              <a:t>Face Reveal!</a:t>
            </a:r>
            <a:endParaRPr sz="2767"/>
          </a:p>
          <a:p>
            <a:pPr indent="0" lvl="0" marL="0" rtl="0" algn="ctr">
              <a:lnSpc>
                <a:spcPct val="100000"/>
              </a:lnSpc>
              <a:spcBef>
                <a:spcPts val="0"/>
              </a:spcBef>
              <a:spcAft>
                <a:spcPts val="0"/>
              </a:spcAft>
              <a:buClr>
                <a:schemeClr val="dk1"/>
              </a:buClr>
              <a:buSzPts val="4267"/>
              <a:buNone/>
            </a:pPr>
            <a:r>
              <a:rPr lang="en-US" sz="2767"/>
              <a:t>- The mystery smiley face was...</a:t>
            </a:r>
            <a:r>
              <a:rPr lang="en-US" sz="2767">
                <a:solidFill>
                  <a:schemeClr val="dk2"/>
                </a:solidFill>
              </a:rPr>
              <a:t>Smiley face #3</a:t>
            </a:r>
            <a:r>
              <a:rPr lang="en-US" sz="2767">
                <a:solidFill>
                  <a:schemeClr val="dk2"/>
                </a:solidFill>
              </a:rPr>
              <a:t>!</a:t>
            </a:r>
            <a:endParaRPr sz="2767">
              <a:solidFill>
                <a:schemeClr val="dk2"/>
              </a:solidFill>
            </a:endParaRPr>
          </a:p>
          <a:p>
            <a:pPr indent="0" lvl="0" marL="0" rtl="0" algn="ctr">
              <a:lnSpc>
                <a:spcPct val="100000"/>
              </a:lnSpc>
              <a:spcBef>
                <a:spcPts val="0"/>
              </a:spcBef>
              <a:spcAft>
                <a:spcPts val="0"/>
              </a:spcAft>
              <a:buClr>
                <a:schemeClr val="dk1"/>
              </a:buClr>
              <a:buSzPts val="4267"/>
              <a:buNone/>
            </a:pPr>
            <a:r>
              <a:rPr lang="en-US" sz="2767">
                <a:solidFill>
                  <a:srgbClr val="000000"/>
                </a:solidFill>
              </a:rPr>
              <a:t>- This is the happy blushing smiley face, and owner of our phone! So, the phone only unlocks for them!</a:t>
            </a:r>
            <a:endParaRPr sz="2767">
              <a:solidFill>
                <a:srgbClr val="000000"/>
              </a:solidFill>
            </a:endParaRPr>
          </a:p>
          <a:p>
            <a:pPr indent="0" lvl="0" marL="0" rtl="0" algn="ctr">
              <a:lnSpc>
                <a:spcPct val="100000"/>
              </a:lnSpc>
              <a:spcBef>
                <a:spcPts val="0"/>
              </a:spcBef>
              <a:spcAft>
                <a:spcPts val="0"/>
              </a:spcAft>
              <a:buClr>
                <a:schemeClr val="dk1"/>
              </a:buClr>
              <a:buSzPts val="4267"/>
              <a:buNone/>
            </a:pPr>
            <a:r>
              <a:rPr lang="en-US" sz="2767">
                <a:solidFill>
                  <a:srgbClr val="000000"/>
                </a:solidFill>
              </a:rPr>
              <a:t>- Were you correct?</a:t>
            </a:r>
            <a:endParaRPr sz="2767">
              <a:solidFill>
                <a:srgbClr val="000000"/>
              </a:solidFill>
            </a:endParaRPr>
          </a:p>
        </p:txBody>
      </p:sp>
      <p:pic>
        <p:nvPicPr>
          <p:cNvPr id="164" name="Google Shape;164;gc883eba417_1_10"/>
          <p:cNvPicPr preferRelativeResize="0"/>
          <p:nvPr/>
        </p:nvPicPr>
        <p:blipFill rotWithShape="1">
          <a:blip r:embed="rId3">
            <a:alphaModFix/>
          </a:blip>
          <a:srcRect b="0" l="0" r="0" t="0"/>
          <a:stretch/>
        </p:blipFill>
        <p:spPr>
          <a:xfrm>
            <a:off x="2231638" y="3204800"/>
            <a:ext cx="2143125" cy="2143125"/>
          </a:xfrm>
          <a:prstGeom prst="rect">
            <a:avLst/>
          </a:prstGeom>
          <a:noFill/>
          <a:ln>
            <a:noFill/>
          </a:ln>
        </p:spPr>
      </p:pic>
      <p:sp>
        <p:nvSpPr>
          <p:cNvPr id="165" name="Google Shape;165;gc883eba417_1_10"/>
          <p:cNvSpPr/>
          <p:nvPr/>
        </p:nvSpPr>
        <p:spPr>
          <a:xfrm>
            <a:off x="5079388" y="3925513"/>
            <a:ext cx="1652400" cy="7017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c883eba417_1_10"/>
          <p:cNvPicPr preferRelativeResize="0"/>
          <p:nvPr/>
        </p:nvPicPr>
        <p:blipFill>
          <a:blip r:embed="rId4">
            <a:alphaModFix/>
          </a:blip>
          <a:stretch>
            <a:fillRect/>
          </a:stretch>
        </p:blipFill>
        <p:spPr>
          <a:xfrm>
            <a:off x="7436425" y="3429675"/>
            <a:ext cx="1791550" cy="1693375"/>
          </a:xfrm>
          <a:prstGeom prst="rect">
            <a:avLst/>
          </a:prstGeom>
          <a:noFill/>
          <a:ln>
            <a:noFill/>
          </a:ln>
        </p:spPr>
      </p:pic>
      <p:pic>
        <p:nvPicPr>
          <p:cNvPr id="167" name="Google Shape;167;gc883eba417_1_10"/>
          <p:cNvPicPr preferRelativeResize="0"/>
          <p:nvPr/>
        </p:nvPicPr>
        <p:blipFill>
          <a:blip r:embed="rId5">
            <a:alphaModFix/>
          </a:blip>
          <a:stretch>
            <a:fillRect/>
          </a:stretch>
        </p:blipFill>
        <p:spPr>
          <a:xfrm>
            <a:off x="5177975" y="4854050"/>
            <a:ext cx="1455250" cy="152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c883eba417_1_18"/>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6:</a:t>
            </a:r>
            <a:r>
              <a:rPr lang="en-US" sz="2767"/>
              <a:t> </a:t>
            </a:r>
            <a:r>
              <a:rPr lang="en-US" sz="2767">
                <a:solidFill>
                  <a:schemeClr val="dk2"/>
                </a:solidFill>
              </a:rPr>
              <a:t>Redesign stage</a:t>
            </a:r>
            <a:endParaRPr sz="2767"/>
          </a:p>
          <a:p>
            <a:pPr indent="0" lvl="0" marL="0" rtl="0" algn="ctr">
              <a:lnSpc>
                <a:spcPct val="100000"/>
              </a:lnSpc>
              <a:spcBef>
                <a:spcPts val="0"/>
              </a:spcBef>
              <a:spcAft>
                <a:spcPts val="0"/>
              </a:spcAft>
              <a:buClr>
                <a:schemeClr val="dk1"/>
              </a:buClr>
              <a:buSzPts val="4267"/>
              <a:buNone/>
            </a:pPr>
            <a:r>
              <a:rPr lang="en-US" sz="2767"/>
              <a:t>- At the bottom of your table, come up with two more questions that your facial recognition program in the shone should use to identify the owner. Answer these new questions for your smiley faces</a:t>
            </a:r>
            <a:endParaRPr sz="2767"/>
          </a:p>
          <a:p>
            <a:pPr indent="0" lvl="0" marL="0" rtl="0" algn="ctr">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t/>
            </a:r>
            <a:endParaRPr sz="2767"/>
          </a:p>
          <a:p>
            <a:pPr indent="0" lvl="0" marL="0" rtl="0" algn="l">
              <a:lnSpc>
                <a:spcPct val="100000"/>
              </a:lnSpc>
              <a:spcBef>
                <a:spcPts val="0"/>
              </a:spcBef>
              <a:spcAft>
                <a:spcPts val="0"/>
              </a:spcAft>
              <a:buClr>
                <a:schemeClr val="dk1"/>
              </a:buClr>
              <a:buSzPts val="4267"/>
              <a:buNone/>
            </a:pPr>
            <a:r>
              <a:t/>
            </a:r>
            <a:endParaRPr sz="2767"/>
          </a:p>
          <a:p>
            <a:pPr indent="0" lvl="0" marL="0" rtl="0" algn="ctr">
              <a:lnSpc>
                <a:spcPct val="100000"/>
              </a:lnSpc>
              <a:spcBef>
                <a:spcPts val="0"/>
              </a:spcBef>
              <a:spcAft>
                <a:spcPts val="0"/>
              </a:spcAft>
              <a:buClr>
                <a:schemeClr val="dk1"/>
              </a:buClr>
              <a:buSzPts val="4267"/>
              <a:buNone/>
            </a:pPr>
            <a:r>
              <a:rPr lang="en-US" sz="2767"/>
              <a:t>- Once you’ve completed this, ask a family member or friend to pick a smiley face from your list and not tell you who it is!</a:t>
            </a:r>
            <a:endParaRPr sz="2767"/>
          </a:p>
          <a:p>
            <a:pPr indent="0" lvl="0" marL="0" rtl="0" algn="ctr">
              <a:lnSpc>
                <a:spcPct val="100000"/>
              </a:lnSpc>
              <a:spcBef>
                <a:spcPts val="0"/>
              </a:spcBef>
              <a:spcAft>
                <a:spcPts val="0"/>
              </a:spcAft>
              <a:buClr>
                <a:schemeClr val="dk1"/>
              </a:buClr>
              <a:buSzPts val="4267"/>
              <a:buNone/>
            </a:pPr>
            <a:r>
              <a:rPr lang="en-US" sz="2767"/>
              <a:t>- This person should use the questions from your table to describe the smiley face, which you will try to guess based on the information you have</a:t>
            </a:r>
            <a:endParaRPr sz="2767"/>
          </a:p>
        </p:txBody>
      </p:sp>
      <p:pic>
        <p:nvPicPr>
          <p:cNvPr id="173" name="Google Shape;173;gc883eba417_1_18"/>
          <p:cNvPicPr preferRelativeResize="0"/>
          <p:nvPr/>
        </p:nvPicPr>
        <p:blipFill rotWithShape="1">
          <a:blip r:embed="rId3">
            <a:alphaModFix/>
          </a:blip>
          <a:srcRect b="0" l="18289" r="18792" t="8617"/>
          <a:stretch/>
        </p:blipFill>
        <p:spPr>
          <a:xfrm>
            <a:off x="6791900" y="2719100"/>
            <a:ext cx="1801250" cy="1763275"/>
          </a:xfrm>
          <a:prstGeom prst="rect">
            <a:avLst/>
          </a:prstGeom>
          <a:noFill/>
          <a:ln>
            <a:noFill/>
          </a:ln>
        </p:spPr>
      </p:pic>
      <p:pic>
        <p:nvPicPr>
          <p:cNvPr id="174" name="Google Shape;174;gc883eba417_1_18"/>
          <p:cNvPicPr preferRelativeResize="0"/>
          <p:nvPr/>
        </p:nvPicPr>
        <p:blipFill rotWithShape="1">
          <a:blip r:embed="rId4">
            <a:alphaModFix/>
          </a:blip>
          <a:srcRect b="0" l="0" r="0" t="0"/>
          <a:stretch/>
        </p:blipFill>
        <p:spPr>
          <a:xfrm>
            <a:off x="4461800" y="2875515"/>
            <a:ext cx="1450426" cy="1450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c883eba417_1_27"/>
          <p:cNvSpPr txBox="1"/>
          <p:nvPr>
            <p:ph idx="2" type="body"/>
          </p:nvPr>
        </p:nvSpPr>
        <p:spPr>
          <a:xfrm>
            <a:off x="165250" y="665125"/>
            <a:ext cx="11931300" cy="609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7:</a:t>
            </a:r>
            <a:r>
              <a:rPr lang="en-US" sz="2767"/>
              <a:t> </a:t>
            </a:r>
            <a:r>
              <a:rPr lang="en-US" sz="2767">
                <a:solidFill>
                  <a:schemeClr val="dk2"/>
                </a:solidFill>
              </a:rPr>
              <a:t>Reflection: answer the questions about today’s activity</a:t>
            </a:r>
            <a:endParaRPr sz="2767"/>
          </a:p>
          <a:p>
            <a:pPr indent="-404304" lvl="0" marL="457200" rtl="0" algn="l">
              <a:lnSpc>
                <a:spcPct val="100000"/>
              </a:lnSpc>
              <a:spcBef>
                <a:spcPts val="0"/>
              </a:spcBef>
              <a:spcAft>
                <a:spcPts val="0"/>
              </a:spcAft>
              <a:buSzPts val="2767"/>
              <a:buAutoNum type="arabicParenR"/>
            </a:pPr>
            <a:r>
              <a:rPr lang="en-US" sz="2767"/>
              <a:t>What do you like or dislike about this technology?</a:t>
            </a:r>
            <a:endParaRPr sz="2767"/>
          </a:p>
          <a:p>
            <a:pPr indent="-404304" lvl="1" marL="914400" rtl="0" algn="l">
              <a:lnSpc>
                <a:spcPct val="100000"/>
              </a:lnSpc>
              <a:spcBef>
                <a:spcPts val="0"/>
              </a:spcBef>
              <a:spcAft>
                <a:spcPts val="0"/>
              </a:spcAft>
              <a:buSzPts val="2767"/>
              <a:buAutoNum type="alphaLcParenR"/>
            </a:pPr>
            <a:r>
              <a:rPr lang="en-US" sz="2767"/>
              <a:t>List here:</a:t>
            </a:r>
            <a:endParaRPr sz="2767"/>
          </a:p>
          <a:p>
            <a:pPr indent="0" lvl="0" marL="2743200" rtl="0" algn="l">
              <a:lnSpc>
                <a:spcPct val="100000"/>
              </a:lnSpc>
              <a:spcBef>
                <a:spcPts val="0"/>
              </a:spcBef>
              <a:spcAft>
                <a:spcPts val="0"/>
              </a:spcAft>
              <a:buNone/>
            </a:pPr>
            <a:r>
              <a:rPr lang="en-US" sz="2767"/>
              <a:t>Likes:					Dislikes:</a:t>
            </a:r>
            <a:endParaRPr sz="2767"/>
          </a:p>
          <a:p>
            <a:pPr indent="0" lvl="0" marL="2743200" rtl="0" algn="l">
              <a:lnSpc>
                <a:spcPct val="100000"/>
              </a:lnSpc>
              <a:spcBef>
                <a:spcPts val="0"/>
              </a:spcBef>
              <a:spcAft>
                <a:spcPts val="0"/>
              </a:spcAft>
              <a:buNone/>
            </a:pPr>
            <a:r>
              <a:rPr lang="en-US" sz="2767"/>
              <a:t>1]							1]</a:t>
            </a:r>
            <a:endParaRPr sz="2767"/>
          </a:p>
          <a:p>
            <a:pPr indent="0" lvl="0" marL="2743200" rtl="0" algn="l">
              <a:lnSpc>
                <a:spcPct val="100000"/>
              </a:lnSpc>
              <a:spcBef>
                <a:spcPts val="0"/>
              </a:spcBef>
              <a:spcAft>
                <a:spcPts val="0"/>
              </a:spcAft>
              <a:buNone/>
            </a:pPr>
            <a:r>
              <a:rPr lang="en-US" sz="2767"/>
              <a:t>2]							2]</a:t>
            </a:r>
            <a:endParaRPr sz="2767"/>
          </a:p>
          <a:p>
            <a:pPr indent="0" lvl="0" marL="2743200" rtl="0" algn="l">
              <a:lnSpc>
                <a:spcPct val="100000"/>
              </a:lnSpc>
              <a:spcBef>
                <a:spcPts val="0"/>
              </a:spcBef>
              <a:spcAft>
                <a:spcPts val="0"/>
              </a:spcAft>
              <a:buNone/>
            </a:pPr>
            <a:r>
              <a:rPr lang="en-US" sz="2767"/>
              <a:t>3]							3]</a:t>
            </a:r>
            <a:endParaRPr sz="2767"/>
          </a:p>
          <a:p>
            <a:pPr indent="0" lvl="0" marL="914400" rtl="0" algn="l">
              <a:lnSpc>
                <a:spcPct val="100000"/>
              </a:lnSpc>
              <a:spcBef>
                <a:spcPts val="0"/>
              </a:spcBef>
              <a:spcAft>
                <a:spcPts val="0"/>
              </a:spcAft>
              <a:buNone/>
            </a:pPr>
            <a:r>
              <a:t/>
            </a:r>
            <a:endParaRPr sz="2767"/>
          </a:p>
          <a:p>
            <a:pPr indent="0" lvl="0" marL="914400" rtl="0" algn="l">
              <a:lnSpc>
                <a:spcPct val="100000"/>
              </a:lnSpc>
              <a:spcBef>
                <a:spcPts val="0"/>
              </a:spcBef>
              <a:spcAft>
                <a:spcPts val="0"/>
              </a:spcAft>
              <a:buNone/>
            </a:pPr>
            <a:r>
              <a:t/>
            </a:r>
            <a:endParaRPr sz="2767"/>
          </a:p>
          <a:p>
            <a:pPr indent="0" lvl="0" marL="457200" rtl="0" algn="l">
              <a:lnSpc>
                <a:spcPct val="100000"/>
              </a:lnSpc>
              <a:spcBef>
                <a:spcPts val="0"/>
              </a:spcBef>
              <a:spcAft>
                <a:spcPts val="0"/>
              </a:spcAft>
              <a:buNone/>
            </a:pPr>
            <a:r>
              <a:t/>
            </a:r>
            <a:endParaRPr sz="2767"/>
          </a:p>
          <a:p>
            <a:pPr indent="-404304" lvl="0" marL="457200" rtl="0" algn="l">
              <a:lnSpc>
                <a:spcPct val="100000"/>
              </a:lnSpc>
              <a:spcBef>
                <a:spcPts val="0"/>
              </a:spcBef>
              <a:spcAft>
                <a:spcPts val="0"/>
              </a:spcAft>
              <a:buSzPts val="2767"/>
              <a:buAutoNum type="arabicParenR"/>
            </a:pPr>
            <a:r>
              <a:rPr lang="en-US" sz="2767"/>
              <a:t>Where else do you see facial recognition &amp; machine</a:t>
            </a:r>
            <a:endParaRPr sz="2767"/>
          </a:p>
          <a:p>
            <a:pPr indent="0" lvl="0" marL="457200" rtl="0" algn="l">
              <a:lnSpc>
                <a:spcPct val="100000"/>
              </a:lnSpc>
              <a:spcBef>
                <a:spcPts val="0"/>
              </a:spcBef>
              <a:spcAft>
                <a:spcPts val="0"/>
              </a:spcAft>
              <a:buNone/>
            </a:pPr>
            <a:r>
              <a:rPr lang="en-US" sz="2767"/>
              <a:t>learning in your daily life?</a:t>
            </a:r>
            <a:endParaRPr sz="2767"/>
          </a:p>
          <a:p>
            <a:pPr indent="-404304" lvl="0" marL="457200" rtl="0" algn="l">
              <a:lnSpc>
                <a:spcPct val="100000"/>
              </a:lnSpc>
              <a:spcBef>
                <a:spcPts val="0"/>
              </a:spcBef>
              <a:spcAft>
                <a:spcPts val="0"/>
              </a:spcAft>
              <a:buSzPts val="2767"/>
              <a:buAutoNum type="arabicParenR"/>
            </a:pPr>
            <a:r>
              <a:rPr lang="en-US" sz="2767"/>
              <a:t>How would you make the activity better?</a:t>
            </a:r>
            <a:endParaRPr sz="2767"/>
          </a:p>
        </p:txBody>
      </p:sp>
      <p:pic>
        <p:nvPicPr>
          <p:cNvPr id="180" name="Google Shape;180;gc883eba417_1_27"/>
          <p:cNvPicPr preferRelativeResize="0"/>
          <p:nvPr/>
        </p:nvPicPr>
        <p:blipFill rotWithShape="1">
          <a:blip r:embed="rId3">
            <a:alphaModFix/>
          </a:blip>
          <a:srcRect b="0" l="0" r="0" t="0"/>
          <a:stretch/>
        </p:blipFill>
        <p:spPr>
          <a:xfrm>
            <a:off x="9880730" y="4684925"/>
            <a:ext cx="1624920" cy="1932550"/>
          </a:xfrm>
          <a:prstGeom prst="rect">
            <a:avLst/>
          </a:prstGeom>
          <a:noFill/>
          <a:ln>
            <a:noFill/>
          </a:ln>
        </p:spPr>
      </p:pic>
      <p:pic>
        <p:nvPicPr>
          <p:cNvPr id="181" name="Google Shape;181;gc883eba417_1_27"/>
          <p:cNvPicPr preferRelativeResize="0"/>
          <p:nvPr/>
        </p:nvPicPr>
        <p:blipFill rotWithShape="1">
          <a:blip r:embed="rId4">
            <a:alphaModFix/>
          </a:blip>
          <a:srcRect b="11582" l="7408" r="8116" t="7537"/>
          <a:stretch/>
        </p:blipFill>
        <p:spPr>
          <a:xfrm>
            <a:off x="9588000" y="1656525"/>
            <a:ext cx="2210366" cy="2210399"/>
          </a:xfrm>
          <a:prstGeom prst="rect">
            <a:avLst/>
          </a:prstGeom>
          <a:noFill/>
          <a:ln>
            <a:noFill/>
          </a:ln>
        </p:spPr>
      </p:pic>
      <p:sp>
        <p:nvSpPr>
          <p:cNvPr id="182" name="Google Shape;182;gc883eba417_1_27"/>
          <p:cNvSpPr/>
          <p:nvPr/>
        </p:nvSpPr>
        <p:spPr>
          <a:xfrm rot="5400000">
            <a:off x="10391224" y="4101577"/>
            <a:ext cx="541500" cy="33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machine learning!</a:t>
            </a:r>
            <a:endParaRPr sz="3466">
              <a:solidFill>
                <a:schemeClr val="dk2"/>
              </a:solidFill>
            </a:endParaRPr>
          </a:p>
        </p:txBody>
      </p:sp>
      <p:pic>
        <p:nvPicPr>
          <p:cNvPr id="188" name="Google Shape;188;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189" name="Google Shape;189;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190" name="Google Shape;190;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196" name="Google Shape;196;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83" name="Google Shape;83;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machine learning fit in this?</a:t>
            </a:r>
            <a:endParaRPr sz="2467"/>
          </a:p>
        </p:txBody>
      </p:sp>
      <p:pic>
        <p:nvPicPr>
          <p:cNvPr id="84" name="Google Shape;84;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85" name="Google Shape;85;p2"/>
          <p:cNvSpPr/>
          <p:nvPr/>
        </p:nvSpPr>
        <p:spPr>
          <a:xfrm rot="273">
            <a:off x="3037482" y="4767873"/>
            <a:ext cx="3782400" cy="19743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is Machine Learning?</a:t>
            </a:r>
            <a:endParaRPr/>
          </a:p>
        </p:txBody>
      </p:sp>
      <p:sp>
        <p:nvSpPr>
          <p:cNvPr id="91" name="Google Shape;91;p3"/>
          <p:cNvSpPr txBox="1"/>
          <p:nvPr>
            <p:ph idx="3" type="body"/>
          </p:nvPr>
        </p:nvSpPr>
        <p:spPr>
          <a:xfrm>
            <a:off x="272076" y="1744225"/>
            <a:ext cx="4173300" cy="37677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2500"/>
              <a:t>Machines can use data &amp; information to find problems, keep an eye on them, and check on machines during a manufacturing process, &amp; make real-time decisions.</a:t>
            </a:r>
            <a:endParaRPr sz="2500"/>
          </a:p>
          <a:p>
            <a:pPr indent="-101592" lvl="0" marL="304792" rtl="0" algn="l">
              <a:lnSpc>
                <a:spcPct val="100000"/>
              </a:lnSpc>
              <a:spcBef>
                <a:spcPts val="0"/>
              </a:spcBef>
              <a:spcAft>
                <a:spcPts val="0"/>
              </a:spcAft>
              <a:buClr>
                <a:srgbClr val="E46102"/>
              </a:buClr>
              <a:buSzPts val="3200"/>
              <a:buFont typeface="Noto Sans Symbols"/>
              <a:buNone/>
            </a:pPr>
            <a:r>
              <a:t/>
            </a:r>
            <a:endParaRPr sz="2500"/>
          </a:p>
          <a:p>
            <a:pPr indent="-101592" lvl="0" marL="304792" rtl="0" algn="l">
              <a:lnSpc>
                <a:spcPct val="100000"/>
              </a:lnSpc>
              <a:spcBef>
                <a:spcPts val="0"/>
              </a:spcBef>
              <a:spcAft>
                <a:spcPts val="0"/>
              </a:spcAft>
              <a:buClr>
                <a:srgbClr val="E46102"/>
              </a:buClr>
              <a:buSzPts val="3200"/>
              <a:buFont typeface="Noto Sans Symbols"/>
              <a:buNone/>
            </a:pPr>
            <a:r>
              <a:rPr lang="en-US" sz="2500"/>
              <a:t>Click on the image to watch the video!</a:t>
            </a:r>
            <a:endParaRPr sz="2500"/>
          </a:p>
        </p:txBody>
      </p:sp>
      <p:sp>
        <p:nvSpPr>
          <p:cNvPr id="92" name="Google Shape;92;p3"/>
          <p:cNvSpPr/>
          <p:nvPr/>
        </p:nvSpPr>
        <p:spPr>
          <a:xfrm>
            <a:off x="1569900" y="5982150"/>
            <a:ext cx="975000" cy="39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3">
            <a:hlinkClick r:id="rId3"/>
          </p:cNvPr>
          <p:cNvPicPr preferRelativeResize="0"/>
          <p:nvPr/>
        </p:nvPicPr>
        <p:blipFill>
          <a:blip r:embed="rId4">
            <a:alphaModFix/>
          </a:blip>
          <a:stretch>
            <a:fillRect/>
          </a:stretch>
        </p:blipFill>
        <p:spPr>
          <a:xfrm>
            <a:off x="4445375" y="1789163"/>
            <a:ext cx="7415251" cy="45895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99" name="Google Shape;99;g77e66624e7_0_30"/>
          <p:cNvSpPr txBox="1"/>
          <p:nvPr>
            <p:ph idx="3" type="body"/>
          </p:nvPr>
        </p:nvSpPr>
        <p:spPr>
          <a:xfrm>
            <a:off x="2191500" y="5908600"/>
            <a:ext cx="78090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How does facial recognition work?</a:t>
            </a:r>
            <a:endParaRPr sz="3500">
              <a:solidFill>
                <a:schemeClr val="accent3"/>
              </a:solidFill>
            </a:endParaRPr>
          </a:p>
        </p:txBody>
      </p:sp>
      <p:pic>
        <p:nvPicPr>
          <p:cNvPr id="100" name="Google Shape;100;g77e66624e7_0_30"/>
          <p:cNvPicPr preferRelativeResize="0"/>
          <p:nvPr/>
        </p:nvPicPr>
        <p:blipFill rotWithShape="1">
          <a:blip r:embed="rId3">
            <a:alphaModFix/>
          </a:blip>
          <a:srcRect b="0" l="0" r="0" t="0"/>
          <a:stretch/>
        </p:blipFill>
        <p:spPr>
          <a:xfrm>
            <a:off x="4130288" y="1667525"/>
            <a:ext cx="3931418" cy="4088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c642fab501_0_3"/>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What is facial recognition and how does it relate to Machine Learning?</a:t>
            </a:r>
            <a:endParaRPr/>
          </a:p>
        </p:txBody>
      </p:sp>
      <p:sp>
        <p:nvSpPr>
          <p:cNvPr id="106" name="Google Shape;106;gc642fab501_0_3"/>
          <p:cNvSpPr txBox="1"/>
          <p:nvPr>
            <p:ph idx="3" type="body"/>
          </p:nvPr>
        </p:nvSpPr>
        <p:spPr>
          <a:xfrm>
            <a:off x="272075" y="2293625"/>
            <a:ext cx="11589900" cy="4349700"/>
          </a:xfrm>
          <a:prstGeom prst="rect">
            <a:avLst/>
          </a:prstGeom>
          <a:noFill/>
          <a:ln>
            <a:noFill/>
          </a:ln>
        </p:spPr>
        <p:txBody>
          <a:bodyPr anchorCtr="0" anchor="t" bIns="45700" lIns="91425" spcFirstLastPara="1" rIns="91425" wrap="square" tIns="45700">
            <a:noAutofit/>
          </a:bodyPr>
          <a:lstStyle/>
          <a:p>
            <a:pPr indent="-400050" lvl="0" marL="457200" rtl="0" algn="l">
              <a:lnSpc>
                <a:spcPct val="100000"/>
              </a:lnSpc>
              <a:spcBef>
                <a:spcPts val="0"/>
              </a:spcBef>
              <a:spcAft>
                <a:spcPts val="0"/>
              </a:spcAft>
              <a:buSzPts val="2700"/>
              <a:buChar char="▪"/>
            </a:pPr>
            <a:r>
              <a:rPr lang="en-US" sz="2700"/>
              <a:t>Facial recognition = this means a computer is able to know it’s you based on what you look like!</a:t>
            </a:r>
            <a:endParaRPr sz="2700"/>
          </a:p>
          <a:p>
            <a:pPr indent="-400050" lvl="1" marL="914400" rtl="0" algn="l">
              <a:lnSpc>
                <a:spcPct val="100000"/>
              </a:lnSpc>
              <a:spcBef>
                <a:spcPts val="0"/>
              </a:spcBef>
              <a:spcAft>
                <a:spcPts val="0"/>
              </a:spcAft>
              <a:buSzPts val="2700"/>
              <a:buChar char="•"/>
            </a:pPr>
            <a:r>
              <a:rPr lang="en-US" sz="2700"/>
              <a:t>Like iPhones with Apple Face ID to unlock a phone!</a:t>
            </a:r>
            <a:endParaRPr sz="2700"/>
          </a:p>
          <a:p>
            <a:pPr indent="0" lvl="0" marL="914400" rtl="0" algn="l">
              <a:lnSpc>
                <a:spcPct val="100000"/>
              </a:lnSpc>
              <a:spcBef>
                <a:spcPts val="0"/>
              </a:spcBef>
              <a:spcAft>
                <a:spcPts val="0"/>
              </a:spcAft>
              <a:buNone/>
            </a:pPr>
            <a:r>
              <a:t/>
            </a:r>
            <a:endParaRPr sz="2700"/>
          </a:p>
          <a:p>
            <a:pPr indent="0" lvl="0" marL="0" rtl="0" algn="l">
              <a:lnSpc>
                <a:spcPct val="100000"/>
              </a:lnSpc>
              <a:spcBef>
                <a:spcPts val="0"/>
              </a:spcBef>
              <a:spcAft>
                <a:spcPts val="0"/>
              </a:spcAft>
              <a:buSzPts val="3200"/>
              <a:buNone/>
            </a:pPr>
            <a:r>
              <a:t/>
            </a:r>
            <a:endParaRPr sz="2700"/>
          </a:p>
          <a:p>
            <a:pPr indent="0" lvl="0" marL="0" rtl="0" algn="l">
              <a:lnSpc>
                <a:spcPct val="100000"/>
              </a:lnSpc>
              <a:spcBef>
                <a:spcPts val="0"/>
              </a:spcBef>
              <a:spcAft>
                <a:spcPts val="0"/>
              </a:spcAft>
              <a:buSzPts val="3200"/>
              <a:buNone/>
            </a:pPr>
            <a:r>
              <a:t/>
            </a:r>
            <a:endParaRPr sz="2700"/>
          </a:p>
          <a:p>
            <a:pPr indent="0" lvl="0" marL="0" rtl="0" algn="l">
              <a:lnSpc>
                <a:spcPct val="100000"/>
              </a:lnSpc>
              <a:spcBef>
                <a:spcPts val="0"/>
              </a:spcBef>
              <a:spcAft>
                <a:spcPts val="0"/>
              </a:spcAft>
              <a:buSzPts val="3200"/>
              <a:buNone/>
            </a:pPr>
            <a:r>
              <a:t/>
            </a:r>
            <a:endParaRPr sz="2700"/>
          </a:p>
          <a:p>
            <a:pPr indent="-400050" lvl="0" marL="457200" rtl="0" algn="l">
              <a:lnSpc>
                <a:spcPct val="100000"/>
              </a:lnSpc>
              <a:spcBef>
                <a:spcPts val="0"/>
              </a:spcBef>
              <a:spcAft>
                <a:spcPts val="0"/>
              </a:spcAft>
              <a:buSzPts val="2700"/>
              <a:buChar char="▪"/>
            </a:pPr>
            <a:r>
              <a:rPr lang="en-US" sz="2700"/>
              <a:t>This relates to machine learning because:</a:t>
            </a:r>
            <a:endParaRPr sz="2700"/>
          </a:p>
          <a:p>
            <a:pPr indent="-400050" lvl="1" marL="914400" rtl="0" algn="l">
              <a:lnSpc>
                <a:spcPct val="100000"/>
              </a:lnSpc>
              <a:spcBef>
                <a:spcPts val="0"/>
              </a:spcBef>
              <a:spcAft>
                <a:spcPts val="0"/>
              </a:spcAft>
              <a:buSzPts val="2700"/>
              <a:buChar char="•"/>
            </a:pPr>
            <a:r>
              <a:rPr lang="en-US" sz="2700"/>
              <a:t>The computer of the phone needs to be taught how to identify different features of a face on their own, and figure out a match!</a:t>
            </a:r>
            <a:endParaRPr sz="2700"/>
          </a:p>
        </p:txBody>
      </p:sp>
      <p:pic>
        <p:nvPicPr>
          <p:cNvPr id="107" name="Google Shape;107;gc642fab501_0_3"/>
          <p:cNvPicPr preferRelativeResize="0"/>
          <p:nvPr/>
        </p:nvPicPr>
        <p:blipFill rotWithShape="1">
          <a:blip r:embed="rId3">
            <a:alphaModFix/>
          </a:blip>
          <a:srcRect b="0" l="0" r="0" t="0"/>
          <a:stretch/>
        </p:blipFill>
        <p:spPr>
          <a:xfrm>
            <a:off x="4544623" y="3882924"/>
            <a:ext cx="3044824" cy="117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c669ef0f18_0_1"/>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Today’s activity will walk you through how facial recognition works!</a:t>
            </a:r>
            <a:endParaRPr/>
          </a:p>
        </p:txBody>
      </p:sp>
      <p:sp>
        <p:nvSpPr>
          <p:cNvPr id="113" name="Google Shape;113;gc669ef0f18_0_1"/>
          <p:cNvSpPr txBox="1"/>
          <p:nvPr>
            <p:ph idx="3" type="body"/>
          </p:nvPr>
        </p:nvSpPr>
        <p:spPr>
          <a:xfrm>
            <a:off x="272075" y="2293625"/>
            <a:ext cx="11589900" cy="4349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2400"/>
              <a:t>Facial recognition is an example of what machine learning can do</a:t>
            </a:r>
            <a:endParaRPr sz="2400"/>
          </a:p>
          <a:p>
            <a:pPr indent="-381000" lvl="1" marL="914400" rtl="0" algn="l">
              <a:lnSpc>
                <a:spcPct val="100000"/>
              </a:lnSpc>
              <a:spcBef>
                <a:spcPts val="0"/>
              </a:spcBef>
              <a:spcAft>
                <a:spcPts val="0"/>
              </a:spcAft>
              <a:buSzPts val="2400"/>
              <a:buChar char="•"/>
            </a:pPr>
            <a:r>
              <a:rPr lang="en-US" sz="2400"/>
              <a:t>A computer can’t “see” a photo the way you do, so how can it find helpful information from one photo, and compare it to another?</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rPr lang="en-US" sz="2400"/>
              <a:t>		Examples:</a:t>
            </a:r>
            <a:endParaRPr sz="2400"/>
          </a:p>
          <a:p>
            <a:pPr indent="-381000" lvl="0" marL="457200" rtl="0" algn="l">
              <a:lnSpc>
                <a:spcPct val="100000"/>
              </a:lnSpc>
              <a:spcBef>
                <a:spcPts val="0"/>
              </a:spcBef>
              <a:spcAft>
                <a:spcPts val="0"/>
              </a:spcAft>
              <a:buSzPts val="2400"/>
              <a:buChar char="▪"/>
            </a:pPr>
            <a:r>
              <a:rPr lang="en-US" sz="2400"/>
              <a:t>Today, we are going to answer that with our own facial recognition phone!</a:t>
            </a:r>
            <a:endParaRPr sz="2400"/>
          </a:p>
          <a:p>
            <a:pPr indent="-381000" lvl="1" marL="914400" rtl="0" algn="l">
              <a:lnSpc>
                <a:spcPct val="100000"/>
              </a:lnSpc>
              <a:spcBef>
                <a:spcPts val="0"/>
              </a:spcBef>
              <a:spcAft>
                <a:spcPts val="0"/>
              </a:spcAft>
              <a:buSzPts val="2400"/>
              <a:buChar char="•"/>
            </a:pPr>
            <a:r>
              <a:rPr lang="en-US" sz="2400"/>
              <a:t>We will break down pictures of smiley faces into a list of their features that can be used to compare and figure out which smiley face the phone can open for</a:t>
            </a:r>
            <a:endParaRPr sz="2400"/>
          </a:p>
        </p:txBody>
      </p:sp>
      <p:pic>
        <p:nvPicPr>
          <p:cNvPr id="114" name="Google Shape;114;gc669ef0f18_0_1"/>
          <p:cNvPicPr preferRelativeResize="0"/>
          <p:nvPr/>
        </p:nvPicPr>
        <p:blipFill rotWithShape="1">
          <a:blip r:embed="rId3">
            <a:alphaModFix/>
          </a:blip>
          <a:srcRect b="0" l="0" r="0" t="0"/>
          <a:stretch/>
        </p:blipFill>
        <p:spPr>
          <a:xfrm>
            <a:off x="3128101" y="3429013"/>
            <a:ext cx="1543624" cy="1523125"/>
          </a:xfrm>
          <a:prstGeom prst="rect">
            <a:avLst/>
          </a:prstGeom>
          <a:noFill/>
          <a:ln>
            <a:noFill/>
          </a:ln>
        </p:spPr>
      </p:pic>
      <p:pic>
        <p:nvPicPr>
          <p:cNvPr id="115" name="Google Shape;115;gc669ef0f18_0_1"/>
          <p:cNvPicPr preferRelativeResize="0"/>
          <p:nvPr/>
        </p:nvPicPr>
        <p:blipFill rotWithShape="1">
          <a:blip r:embed="rId4">
            <a:alphaModFix/>
          </a:blip>
          <a:srcRect b="0" l="0" r="0" t="0"/>
          <a:stretch/>
        </p:blipFill>
        <p:spPr>
          <a:xfrm>
            <a:off x="7462325" y="3462527"/>
            <a:ext cx="1325950" cy="1456085"/>
          </a:xfrm>
          <a:prstGeom prst="rect">
            <a:avLst/>
          </a:prstGeom>
          <a:noFill/>
          <a:ln>
            <a:noFill/>
          </a:ln>
        </p:spPr>
      </p:pic>
      <p:pic>
        <p:nvPicPr>
          <p:cNvPr id="116" name="Google Shape;116;gc669ef0f18_0_1"/>
          <p:cNvPicPr preferRelativeResize="0"/>
          <p:nvPr/>
        </p:nvPicPr>
        <p:blipFill rotWithShape="1">
          <a:blip r:embed="rId5">
            <a:alphaModFix/>
          </a:blip>
          <a:srcRect b="0" l="0" r="0" t="0"/>
          <a:stretch/>
        </p:blipFill>
        <p:spPr>
          <a:xfrm>
            <a:off x="5550826" y="3501413"/>
            <a:ext cx="1032405" cy="1378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idx="1" type="body"/>
          </p:nvPr>
        </p:nvSpPr>
        <p:spPr>
          <a:xfrm>
            <a:off x="0" y="1090775"/>
            <a:ext cx="12192000" cy="1401300"/>
          </a:xfrm>
          <a:prstGeom prst="rect">
            <a:avLst/>
          </a:prstGeom>
          <a:noFill/>
          <a:ln>
            <a:noFill/>
          </a:ln>
        </p:spPr>
        <p:txBody>
          <a:bodyPr anchorCtr="0" anchor="t" bIns="45700" lIns="91425" spcFirstLastPara="1" rIns="91425" wrap="square" tIns="45700">
            <a:noAutofit/>
          </a:bodyPr>
          <a:lstStyle/>
          <a:p>
            <a:pPr indent="-404304" lvl="0" marL="457200" rtl="0" algn="l">
              <a:lnSpc>
                <a:spcPct val="100000"/>
              </a:lnSpc>
              <a:spcBef>
                <a:spcPts val="0"/>
              </a:spcBef>
              <a:spcAft>
                <a:spcPts val="0"/>
              </a:spcAft>
              <a:buClr>
                <a:schemeClr val="dk1"/>
              </a:buClr>
              <a:buSzPts val="2767"/>
              <a:buFont typeface="Arial"/>
              <a:buChar char="●"/>
            </a:pPr>
            <a:r>
              <a:rPr lang="en-US" sz="2767">
                <a:solidFill>
                  <a:schemeClr val="dk1"/>
                </a:solidFill>
                <a:latin typeface="Arial"/>
                <a:ea typeface="Arial"/>
                <a:cs typeface="Arial"/>
                <a:sym typeface="Arial"/>
              </a:rPr>
              <a:t>Today, we are going to help find the owner of a phone by figuring out who it unlocks for - a specific smiley face!</a:t>
            </a:r>
            <a:endParaRPr sz="2767">
              <a:solidFill>
                <a:schemeClr val="dk1"/>
              </a:solidFill>
              <a:latin typeface="Arial"/>
              <a:ea typeface="Arial"/>
              <a:cs typeface="Arial"/>
              <a:sym typeface="Arial"/>
            </a:endParaRPr>
          </a:p>
          <a:p>
            <a:pPr indent="-404304" lvl="0" marL="457200" rtl="0" algn="l">
              <a:lnSpc>
                <a:spcPct val="100000"/>
              </a:lnSpc>
              <a:spcBef>
                <a:spcPts val="0"/>
              </a:spcBef>
              <a:spcAft>
                <a:spcPts val="0"/>
              </a:spcAft>
              <a:buClr>
                <a:schemeClr val="dk1"/>
              </a:buClr>
              <a:buSzPts val="2767"/>
              <a:buFont typeface="Arial"/>
              <a:buChar char="●"/>
            </a:pPr>
            <a:r>
              <a:rPr lang="en-US" sz="2767">
                <a:solidFill>
                  <a:schemeClr val="dk1"/>
                </a:solidFill>
                <a:latin typeface="Arial"/>
                <a:ea typeface="Arial"/>
                <a:cs typeface="Arial"/>
                <a:sym typeface="Arial"/>
              </a:rPr>
              <a:t>The phone will check all parts of the face to see if there is a match to what it is expecting</a:t>
            </a:r>
            <a:endParaRPr sz="2767">
              <a:solidFill>
                <a:schemeClr val="dk1"/>
              </a:solidFill>
              <a:latin typeface="Arial"/>
              <a:ea typeface="Arial"/>
              <a:cs typeface="Arial"/>
              <a:sym typeface="Arial"/>
            </a:endParaRPr>
          </a:p>
          <a:p>
            <a:pPr indent="-404304" lvl="0" marL="457200" rtl="0" algn="l">
              <a:lnSpc>
                <a:spcPct val="100000"/>
              </a:lnSpc>
              <a:spcBef>
                <a:spcPts val="0"/>
              </a:spcBef>
              <a:spcAft>
                <a:spcPts val="0"/>
              </a:spcAft>
              <a:buClr>
                <a:schemeClr val="dk1"/>
              </a:buClr>
              <a:buSzPts val="2767"/>
              <a:buFont typeface="Arial"/>
              <a:buChar char="●"/>
            </a:pPr>
            <a:r>
              <a:rPr lang="en-US" sz="2767">
                <a:solidFill>
                  <a:schemeClr val="dk1"/>
                </a:solidFill>
                <a:latin typeface="Arial"/>
                <a:ea typeface="Arial"/>
                <a:cs typeface="Arial"/>
                <a:sym typeface="Arial"/>
              </a:rPr>
              <a:t>This allows the phone to behave like a real person in recognizing an individual in each picture!</a:t>
            </a:r>
            <a:endParaRPr sz="3666">
              <a:solidFill>
                <a:srgbClr val="6AA84F"/>
              </a:solidFill>
            </a:endParaRPr>
          </a:p>
        </p:txBody>
      </p:sp>
      <p:sp>
        <p:nvSpPr>
          <p:cNvPr id="122" name="Google Shape;122;p4"/>
          <p:cNvSpPr txBox="1"/>
          <p:nvPr>
            <p:ph idx="2" type="body"/>
          </p:nvPr>
        </p:nvSpPr>
        <p:spPr>
          <a:xfrm>
            <a:off x="301050" y="565976"/>
            <a:ext cx="11589900" cy="657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1:</a:t>
            </a:r>
            <a:r>
              <a:rPr lang="en-US" sz="2767"/>
              <a:t> </a:t>
            </a:r>
            <a:r>
              <a:rPr lang="en-US" sz="2767">
                <a:solidFill>
                  <a:schemeClr val="dk2"/>
                </a:solidFill>
              </a:rPr>
              <a:t>We must understand how a computer can match two photos</a:t>
            </a:r>
            <a:endParaRPr sz="2767">
              <a:solidFill>
                <a:schemeClr val="dk2"/>
              </a:solidFill>
            </a:endParaRPr>
          </a:p>
        </p:txBody>
      </p:sp>
      <p:pic>
        <p:nvPicPr>
          <p:cNvPr id="123" name="Google Shape;123;p4"/>
          <p:cNvPicPr preferRelativeResize="0"/>
          <p:nvPr/>
        </p:nvPicPr>
        <p:blipFill rotWithShape="1">
          <a:blip r:embed="rId3">
            <a:alphaModFix/>
          </a:blip>
          <a:srcRect b="15299" l="0" r="0" t="5547"/>
          <a:stretch/>
        </p:blipFill>
        <p:spPr>
          <a:xfrm>
            <a:off x="5320499" y="3916500"/>
            <a:ext cx="5484000" cy="2710150"/>
          </a:xfrm>
          <a:prstGeom prst="rect">
            <a:avLst/>
          </a:prstGeom>
          <a:noFill/>
          <a:ln>
            <a:noFill/>
          </a:ln>
        </p:spPr>
      </p:pic>
      <p:pic>
        <p:nvPicPr>
          <p:cNvPr id="124" name="Google Shape;124;p4"/>
          <p:cNvPicPr preferRelativeResize="0"/>
          <p:nvPr/>
        </p:nvPicPr>
        <p:blipFill>
          <a:blip r:embed="rId4">
            <a:alphaModFix/>
          </a:blip>
          <a:stretch>
            <a:fillRect/>
          </a:stretch>
        </p:blipFill>
        <p:spPr>
          <a:xfrm>
            <a:off x="1639700" y="4471475"/>
            <a:ext cx="2847975" cy="160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d212fed061_0_0"/>
          <p:cNvSpPr txBox="1"/>
          <p:nvPr>
            <p:ph idx="1" type="body"/>
          </p:nvPr>
        </p:nvSpPr>
        <p:spPr>
          <a:xfrm>
            <a:off x="0" y="1090775"/>
            <a:ext cx="12192000" cy="5453400"/>
          </a:xfrm>
          <a:prstGeom prst="rect">
            <a:avLst/>
          </a:prstGeom>
          <a:noFill/>
          <a:ln>
            <a:noFill/>
          </a:ln>
        </p:spPr>
        <p:txBody>
          <a:bodyPr anchorCtr="0" anchor="t" bIns="45700" lIns="91425" spcFirstLastPara="1" rIns="91425" wrap="square" tIns="45700">
            <a:noAutofit/>
          </a:bodyPr>
          <a:lstStyle/>
          <a:p>
            <a:pPr indent="-404304" lvl="0" marL="457200" rtl="0" algn="l">
              <a:lnSpc>
                <a:spcPct val="100000"/>
              </a:lnSpc>
              <a:spcBef>
                <a:spcPts val="0"/>
              </a:spcBef>
              <a:spcAft>
                <a:spcPts val="0"/>
              </a:spcAft>
              <a:buClr>
                <a:schemeClr val="dk1"/>
              </a:buClr>
              <a:buSzPts val="2767"/>
              <a:buFont typeface="Arial"/>
              <a:buChar char="●"/>
            </a:pPr>
            <a:r>
              <a:rPr lang="en-US" sz="2767">
                <a:solidFill>
                  <a:schemeClr val="dk1"/>
                </a:solidFill>
                <a:latin typeface="Arial"/>
                <a:ea typeface="Arial"/>
                <a:cs typeface="Arial"/>
                <a:sym typeface="Arial"/>
              </a:rPr>
              <a:t>Facial recognition on this phone can only store one smiley face in it’s database, so it can only open for that smiley face</a:t>
            </a:r>
            <a:endParaRPr sz="2767">
              <a:solidFill>
                <a:schemeClr val="dk1"/>
              </a:solidFill>
              <a:latin typeface="Arial"/>
              <a:ea typeface="Arial"/>
              <a:cs typeface="Arial"/>
              <a:sym typeface="Arial"/>
            </a:endParaRPr>
          </a:p>
          <a:p>
            <a:pPr indent="-404304" lvl="1" marL="914400" rtl="0" algn="l">
              <a:lnSpc>
                <a:spcPct val="100000"/>
              </a:lnSpc>
              <a:spcBef>
                <a:spcPts val="0"/>
              </a:spcBef>
              <a:spcAft>
                <a:spcPts val="0"/>
              </a:spcAft>
              <a:buClr>
                <a:schemeClr val="dk2"/>
              </a:buClr>
              <a:buSzPts val="2767"/>
              <a:buFont typeface="Arial"/>
              <a:buChar char="–"/>
            </a:pPr>
            <a:r>
              <a:rPr lang="en-US" sz="2767">
                <a:solidFill>
                  <a:schemeClr val="dk2"/>
                </a:solidFill>
              </a:rPr>
              <a:t>This is like a locked door: it needs a specific key to unlock it, and in this activity, that is the one smiley face</a:t>
            </a:r>
            <a:endParaRPr sz="2767">
              <a:solidFill>
                <a:schemeClr val="dk2"/>
              </a:solidFill>
              <a:latin typeface="Arial"/>
              <a:ea typeface="Arial"/>
              <a:cs typeface="Arial"/>
              <a:sym typeface="Arial"/>
            </a:endParaRPr>
          </a:p>
          <a:p>
            <a:pPr indent="-404304" lvl="0" marL="457200" rtl="0" algn="l">
              <a:lnSpc>
                <a:spcPct val="100000"/>
              </a:lnSpc>
              <a:spcBef>
                <a:spcPts val="0"/>
              </a:spcBef>
              <a:spcAft>
                <a:spcPts val="0"/>
              </a:spcAft>
              <a:buClr>
                <a:schemeClr val="dk1"/>
              </a:buClr>
              <a:buSzPts val="2767"/>
              <a:buFont typeface="Arial"/>
              <a:buChar char="●"/>
            </a:pPr>
            <a:r>
              <a:rPr lang="en-US" sz="2767">
                <a:solidFill>
                  <a:schemeClr val="dk1"/>
                </a:solidFill>
                <a:latin typeface="Arial"/>
                <a:ea typeface="Arial"/>
                <a:cs typeface="Arial"/>
                <a:sym typeface="Arial"/>
              </a:rPr>
              <a:t>So, these are the qualities that the phone has </a:t>
            </a:r>
            <a:r>
              <a:rPr lang="en-US" sz="2767">
                <a:solidFill>
                  <a:schemeClr val="dk1"/>
                </a:solidFill>
                <a:latin typeface="Arial"/>
                <a:ea typeface="Arial"/>
                <a:cs typeface="Arial"/>
                <a:sym typeface="Arial"/>
              </a:rPr>
              <a:t>identified,</a:t>
            </a:r>
            <a:r>
              <a:rPr lang="en-US" sz="2767">
                <a:solidFill>
                  <a:schemeClr val="dk1"/>
                </a:solidFill>
                <a:latin typeface="Arial"/>
                <a:ea typeface="Arial"/>
                <a:cs typeface="Arial"/>
                <a:sym typeface="Arial"/>
              </a:rPr>
              <a:t> and saved in its learned categories to unlock for:</a:t>
            </a:r>
            <a:endParaRPr sz="2767">
              <a:solidFill>
                <a:schemeClr val="dk1"/>
              </a:solidFill>
              <a:latin typeface="Arial"/>
              <a:ea typeface="Arial"/>
              <a:cs typeface="Arial"/>
              <a:sym typeface="Arial"/>
            </a:endParaRPr>
          </a:p>
          <a:p>
            <a:pPr indent="-404304" lvl="1" marL="914400" rtl="0" algn="l">
              <a:lnSpc>
                <a:spcPct val="100000"/>
              </a:lnSpc>
              <a:spcBef>
                <a:spcPts val="0"/>
              </a:spcBef>
              <a:spcAft>
                <a:spcPts val="0"/>
              </a:spcAft>
              <a:buClr>
                <a:schemeClr val="dk1"/>
              </a:buClr>
              <a:buSzPts val="2767"/>
              <a:buFont typeface="Arial"/>
              <a:buChar char="–"/>
            </a:pPr>
            <a:r>
              <a:rPr lang="en-US" sz="2767"/>
              <a:t>Smiley face color = Orange</a:t>
            </a:r>
            <a:endParaRPr sz="2767"/>
          </a:p>
          <a:p>
            <a:pPr indent="-404304" lvl="1" marL="914400" rtl="0" algn="l">
              <a:lnSpc>
                <a:spcPct val="100000"/>
              </a:lnSpc>
              <a:spcBef>
                <a:spcPts val="0"/>
              </a:spcBef>
              <a:spcAft>
                <a:spcPts val="0"/>
              </a:spcAft>
              <a:buSzPts val="2767"/>
              <a:buChar char="–"/>
            </a:pPr>
            <a:r>
              <a:rPr lang="en-US" sz="2767"/>
              <a:t>Eyes (Opened/Closed/Other)= Closed</a:t>
            </a:r>
            <a:endParaRPr sz="2767"/>
          </a:p>
          <a:p>
            <a:pPr indent="-404304" lvl="1" marL="914400" rtl="0" algn="l">
              <a:lnSpc>
                <a:spcPct val="100000"/>
              </a:lnSpc>
              <a:spcBef>
                <a:spcPts val="0"/>
              </a:spcBef>
              <a:spcAft>
                <a:spcPts val="0"/>
              </a:spcAft>
              <a:buSzPts val="2767"/>
              <a:buChar char="–"/>
            </a:pPr>
            <a:r>
              <a:rPr lang="en-US" sz="2767"/>
              <a:t>Something on their cheek (Yes/No)= Yes</a:t>
            </a:r>
            <a:endParaRPr sz="2767"/>
          </a:p>
          <a:p>
            <a:pPr indent="-404304" lvl="1" marL="914400" rtl="0" algn="l">
              <a:lnSpc>
                <a:spcPct val="100000"/>
              </a:lnSpc>
              <a:spcBef>
                <a:spcPts val="0"/>
              </a:spcBef>
              <a:spcAft>
                <a:spcPts val="0"/>
              </a:spcAft>
              <a:buSzPts val="2767"/>
              <a:buChar char="–"/>
            </a:pPr>
            <a:r>
              <a:rPr lang="en-US" sz="2767"/>
              <a:t>Are there eyebrows (Yes/No)= No</a:t>
            </a:r>
            <a:endParaRPr sz="2767"/>
          </a:p>
          <a:p>
            <a:pPr indent="-404304" lvl="1" marL="914400" rtl="0" algn="l">
              <a:lnSpc>
                <a:spcPct val="100000"/>
              </a:lnSpc>
              <a:spcBef>
                <a:spcPts val="0"/>
              </a:spcBef>
              <a:spcAft>
                <a:spcPts val="0"/>
              </a:spcAft>
              <a:buSzPts val="2767"/>
              <a:buChar char="–"/>
            </a:pPr>
            <a:r>
              <a:rPr lang="en-US" sz="2767"/>
              <a:t>Open mouth or closed mouth = Closed</a:t>
            </a:r>
            <a:endParaRPr sz="3666">
              <a:solidFill>
                <a:srgbClr val="6AA84F"/>
              </a:solidFill>
            </a:endParaRPr>
          </a:p>
        </p:txBody>
      </p:sp>
      <p:sp>
        <p:nvSpPr>
          <p:cNvPr id="130" name="Google Shape;130;gd212fed061_0_0"/>
          <p:cNvSpPr txBox="1"/>
          <p:nvPr>
            <p:ph idx="2" type="body"/>
          </p:nvPr>
        </p:nvSpPr>
        <p:spPr>
          <a:xfrm>
            <a:off x="301050" y="565976"/>
            <a:ext cx="11589900" cy="657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2:</a:t>
            </a:r>
            <a:r>
              <a:rPr lang="en-US" sz="2767"/>
              <a:t> </a:t>
            </a:r>
            <a:r>
              <a:rPr lang="en-US" sz="2767">
                <a:solidFill>
                  <a:schemeClr val="dk2"/>
                </a:solidFill>
              </a:rPr>
              <a:t>Who is the phone set to unlock for?</a:t>
            </a:r>
            <a:endParaRPr sz="2767">
              <a:solidFill>
                <a:schemeClr val="dk2"/>
              </a:solidFill>
            </a:endParaRPr>
          </a:p>
        </p:txBody>
      </p:sp>
      <p:pic>
        <p:nvPicPr>
          <p:cNvPr id="131" name="Google Shape;131;gd212fed061_0_0"/>
          <p:cNvPicPr preferRelativeResize="0"/>
          <p:nvPr/>
        </p:nvPicPr>
        <p:blipFill>
          <a:blip r:embed="rId3">
            <a:alphaModFix/>
          </a:blip>
          <a:stretch>
            <a:fillRect/>
          </a:stretch>
        </p:blipFill>
        <p:spPr>
          <a:xfrm>
            <a:off x="8229604" y="3429004"/>
            <a:ext cx="2755325" cy="2755325"/>
          </a:xfrm>
          <a:prstGeom prst="rect">
            <a:avLst/>
          </a:prstGeom>
          <a:noFill/>
          <a:ln>
            <a:noFill/>
          </a:ln>
        </p:spPr>
      </p:pic>
      <p:pic>
        <p:nvPicPr>
          <p:cNvPr id="132" name="Google Shape;132;gd212fed061_0_0"/>
          <p:cNvPicPr preferRelativeResize="0"/>
          <p:nvPr/>
        </p:nvPicPr>
        <p:blipFill>
          <a:blip r:embed="rId4">
            <a:alphaModFix/>
          </a:blip>
          <a:stretch>
            <a:fillRect/>
          </a:stretch>
        </p:blipFill>
        <p:spPr>
          <a:xfrm>
            <a:off x="6808428" y="2347899"/>
            <a:ext cx="560100" cy="519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77e66624e7_0_10"/>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3:</a:t>
            </a:r>
            <a:r>
              <a:rPr lang="en-US" sz="2767"/>
              <a:t> </a:t>
            </a:r>
            <a:r>
              <a:rPr lang="en-US" sz="2767">
                <a:solidFill>
                  <a:schemeClr val="dk2"/>
                </a:solidFill>
              </a:rPr>
              <a:t>Examination Time - Who is the owner of the phone</a:t>
            </a:r>
            <a:endParaRPr sz="2767">
              <a:solidFill>
                <a:schemeClr val="dk2"/>
              </a:solidFill>
            </a:endParaRPr>
          </a:p>
          <a:p>
            <a:pPr indent="0" lvl="0" marL="0" rtl="0" algn="ctr">
              <a:lnSpc>
                <a:spcPct val="100000"/>
              </a:lnSpc>
              <a:spcBef>
                <a:spcPts val="0"/>
              </a:spcBef>
              <a:spcAft>
                <a:spcPts val="0"/>
              </a:spcAft>
              <a:buClr>
                <a:schemeClr val="dk1"/>
              </a:buClr>
              <a:buSzPts val="4267"/>
              <a:buNone/>
            </a:pPr>
            <a:r>
              <a:rPr lang="en-US" sz="2767"/>
              <a:t>-You will answer each of the categories given on the slides following for each smiley face</a:t>
            </a:r>
            <a:endParaRPr sz="2767"/>
          </a:p>
          <a:p>
            <a:pPr indent="0" lvl="0" marL="0" rtl="0" algn="ctr">
              <a:lnSpc>
                <a:spcPct val="100000"/>
              </a:lnSpc>
              <a:spcBef>
                <a:spcPts val="0"/>
              </a:spcBef>
              <a:spcAft>
                <a:spcPts val="0"/>
              </a:spcAft>
              <a:buClr>
                <a:schemeClr val="dk1"/>
              </a:buClr>
              <a:buSzPts val="4267"/>
              <a:buNone/>
            </a:pPr>
            <a:r>
              <a:rPr lang="en-US" sz="2767"/>
              <a:t>- To find the owner of the phone, all of the answers in the rows you answered for need to match the ones given in the previous slide</a:t>
            </a:r>
            <a:endParaRPr sz="2767"/>
          </a:p>
        </p:txBody>
      </p:sp>
      <p:pic>
        <p:nvPicPr>
          <p:cNvPr id="138" name="Google Shape;138;g77e66624e7_0_10"/>
          <p:cNvPicPr preferRelativeResize="0"/>
          <p:nvPr/>
        </p:nvPicPr>
        <p:blipFill rotWithShape="1">
          <a:blip r:embed="rId3">
            <a:alphaModFix/>
          </a:blip>
          <a:srcRect b="8433" l="0" r="0" t="0"/>
          <a:stretch/>
        </p:blipFill>
        <p:spPr>
          <a:xfrm>
            <a:off x="4075300" y="3011400"/>
            <a:ext cx="4041401" cy="3367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