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7" roundtripDataSignature="AMtx7miLyBYVz7G/ArDuuDdYMBATvdqy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s.od.nih.gov/sr/dohs/Documents/Computer%20Workstation%20Ergonomics%20Self%20Assessment%20Checklist.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0a7d441b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80a7d441b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the online link to the checklist if the pdf is not accessible: </a:t>
            </a:r>
            <a:r>
              <a:rPr lang="en-US" u="sng">
                <a:solidFill>
                  <a:schemeClr val="hlink"/>
                </a:solidFill>
                <a:hlinkClick r:id="rId2"/>
              </a:rPr>
              <a:t>https://www.ors.od.nih.gov/sr/dohs/Documents/Computer%20Workstation%20Ergonomics%20Self%20Assessment%20Checklist.pdf</a:t>
            </a:r>
            <a:r>
              <a:rPr lang="en-US"/>
              <a:t> </a:t>
            </a:r>
            <a:endParaRPr/>
          </a:p>
        </p:txBody>
      </p:sp>
      <p:sp>
        <p:nvSpPr>
          <p:cNvPr id="122" name="Google Shape;122;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7e66624e7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77e66624e7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5b04mtriohc"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yNJCe5A-p6w"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42286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Ergonomics: Grades 6-8</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sz="6300"/>
              <a:t>Ergonomics: Hazards and Musculoskeletal Disorders</a:t>
            </a:r>
            <a:endParaRPr sz="6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workspace ergonomics, hazards, and work-related musculoskeletal disorders!</a:t>
            </a:r>
            <a:endParaRPr sz="3466">
              <a:solidFill>
                <a:schemeClr val="dk2"/>
              </a:solidFill>
            </a:endParaRPr>
          </a:p>
        </p:txBody>
      </p:sp>
      <p:pic>
        <p:nvPicPr>
          <p:cNvPr id="147" name="Google Shape;147;g77e66624e7_0_49"/>
          <p:cNvPicPr preferRelativeResize="0"/>
          <p:nvPr/>
        </p:nvPicPr>
        <p:blipFill rotWithShape="1">
          <a:blip r:embed="rId3">
            <a:alphaModFix/>
          </a:blip>
          <a:srcRect b="0" l="0" r="0" t="0"/>
          <a:stretch/>
        </p:blipFill>
        <p:spPr>
          <a:xfrm>
            <a:off x="2966288" y="2480125"/>
            <a:ext cx="6259424" cy="4030050"/>
          </a:xfrm>
          <a:prstGeom prst="rect">
            <a:avLst/>
          </a:prstGeom>
          <a:noFill/>
          <a:ln>
            <a:noFill/>
          </a:ln>
        </p:spPr>
      </p:pic>
      <p:pic>
        <p:nvPicPr>
          <p:cNvPr id="148" name="Google Shape;148;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49" name="Google Shape;149;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55" name="Google Shape;155;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ergonomics fit in this?</a:t>
            </a:r>
            <a:endParaRPr sz="2467"/>
          </a:p>
        </p:txBody>
      </p:sp>
      <p:sp>
        <p:nvSpPr>
          <p:cNvPr id="84" name="Google Shape;84;p2"/>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t/>
            </a:r>
            <a:endParaRPr/>
          </a:p>
        </p:txBody>
      </p:sp>
      <p:pic>
        <p:nvPicPr>
          <p:cNvPr id="85" name="Google Shape;85;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6" name="Google Shape;86;p2"/>
          <p:cNvSpPr/>
          <p:nvPr/>
        </p:nvSpPr>
        <p:spPr>
          <a:xfrm rot="-3260069">
            <a:off x="858383" y="4011908"/>
            <a:ext cx="3782336" cy="1974378"/>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idx="2" type="body"/>
          </p:nvPr>
        </p:nvSpPr>
        <p:spPr>
          <a:xfrm>
            <a:off x="301035" y="5783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Ergonomics: Avoiding workplace hazards</a:t>
            </a:r>
            <a:endParaRPr/>
          </a:p>
        </p:txBody>
      </p:sp>
      <p:sp>
        <p:nvSpPr>
          <p:cNvPr id="92" name="Google Shape;92;p3"/>
          <p:cNvSpPr txBox="1"/>
          <p:nvPr>
            <p:ph idx="3" type="body"/>
          </p:nvPr>
        </p:nvSpPr>
        <p:spPr>
          <a:xfrm>
            <a:off x="132200" y="1843700"/>
            <a:ext cx="4445100" cy="37677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700"/>
              <a:t>-</a:t>
            </a:r>
            <a:r>
              <a:rPr lang="en-US" sz="2600"/>
              <a:t>This part of ergonomics is about making objects and tasks both safe and comfortable for a worker so they are not harmed!</a:t>
            </a:r>
            <a:endParaRPr sz="2600"/>
          </a:p>
          <a:p>
            <a:pPr indent="-101592" lvl="0" marL="304792" rtl="0" algn="l">
              <a:lnSpc>
                <a:spcPct val="100000"/>
              </a:lnSpc>
              <a:spcBef>
                <a:spcPts val="0"/>
              </a:spcBef>
              <a:spcAft>
                <a:spcPts val="0"/>
              </a:spcAft>
              <a:buClr>
                <a:srgbClr val="E46102"/>
              </a:buClr>
              <a:buSzPts val="3200"/>
              <a:buFont typeface="Noto Sans Symbols"/>
              <a:buNone/>
            </a:pPr>
            <a:r>
              <a:t/>
            </a:r>
            <a:endParaRPr sz="2600"/>
          </a:p>
          <a:p>
            <a:pPr indent="-101592" lvl="0" marL="304792" rtl="0" algn="l">
              <a:lnSpc>
                <a:spcPct val="100000"/>
              </a:lnSpc>
              <a:spcBef>
                <a:spcPts val="0"/>
              </a:spcBef>
              <a:spcAft>
                <a:spcPts val="0"/>
              </a:spcAft>
              <a:buClr>
                <a:srgbClr val="E46102"/>
              </a:buClr>
              <a:buSzPts val="3200"/>
              <a:buFont typeface="Noto Sans Symbols"/>
              <a:buNone/>
            </a:pPr>
            <a:r>
              <a:rPr lang="en-US" sz="2600"/>
              <a:t>- Click on the image to learn about some ergonomic hazards that can occur in the workplace, or at home:</a:t>
            </a:r>
            <a:endParaRPr sz="2600"/>
          </a:p>
        </p:txBody>
      </p:sp>
      <p:sp>
        <p:nvSpPr>
          <p:cNvPr id="93" name="Google Shape;93;p3"/>
          <p:cNvSpPr/>
          <p:nvPr/>
        </p:nvSpPr>
        <p:spPr>
          <a:xfrm>
            <a:off x="1937225" y="63787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3">
            <a:hlinkClick r:id="rId3"/>
          </p:cNvPr>
          <p:cNvPicPr preferRelativeResize="0"/>
          <p:nvPr/>
        </p:nvPicPr>
        <p:blipFill rotWithShape="1">
          <a:blip r:embed="rId4">
            <a:alphaModFix/>
          </a:blip>
          <a:srcRect b="0" l="0" r="0" t="0"/>
          <a:stretch/>
        </p:blipFill>
        <p:spPr>
          <a:xfrm>
            <a:off x="4577300" y="1843700"/>
            <a:ext cx="7417375" cy="419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80a7d441bf_0_0"/>
          <p:cNvSpPr txBox="1"/>
          <p:nvPr>
            <p:ph idx="2" type="body"/>
          </p:nvPr>
        </p:nvSpPr>
        <p:spPr>
          <a:xfrm>
            <a:off x="301035" y="5783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Ergonomics: Work-related musculoskeletal disorders</a:t>
            </a:r>
            <a:endParaRPr/>
          </a:p>
        </p:txBody>
      </p:sp>
      <p:sp>
        <p:nvSpPr>
          <p:cNvPr id="100" name="Google Shape;100;g80a7d441bf_0_0"/>
          <p:cNvSpPr txBox="1"/>
          <p:nvPr>
            <p:ph idx="3" type="body"/>
          </p:nvPr>
        </p:nvSpPr>
        <p:spPr>
          <a:xfrm>
            <a:off x="132200" y="1843700"/>
            <a:ext cx="4445100" cy="45351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700"/>
              <a:t>-This part of ergonomics is goes over possible injuries so you know best how to prevent them!</a:t>
            </a:r>
            <a:endParaRPr sz="2700"/>
          </a:p>
          <a:p>
            <a:pPr indent="-101592" lvl="0" marL="304792" rtl="0" algn="l">
              <a:lnSpc>
                <a:spcPct val="100000"/>
              </a:lnSpc>
              <a:spcBef>
                <a:spcPts val="0"/>
              </a:spcBef>
              <a:spcAft>
                <a:spcPts val="0"/>
              </a:spcAft>
              <a:buClr>
                <a:srgbClr val="E46102"/>
              </a:buClr>
              <a:buSzPts val="3200"/>
              <a:buFont typeface="Noto Sans Symbols"/>
              <a:buNone/>
            </a:pPr>
            <a:r>
              <a:t/>
            </a:r>
            <a:endParaRPr sz="2700"/>
          </a:p>
          <a:p>
            <a:pPr indent="-101592" lvl="0" marL="304792" rtl="0" algn="l">
              <a:lnSpc>
                <a:spcPct val="100000"/>
              </a:lnSpc>
              <a:spcBef>
                <a:spcPts val="0"/>
              </a:spcBef>
              <a:spcAft>
                <a:spcPts val="0"/>
              </a:spcAft>
              <a:buClr>
                <a:srgbClr val="E46102"/>
              </a:buClr>
              <a:buSzPts val="3200"/>
              <a:buFont typeface="Noto Sans Symbols"/>
              <a:buNone/>
            </a:pPr>
            <a:r>
              <a:rPr lang="en-US" sz="2700"/>
              <a:t>- Click on the image to learn about anatomy of the human body and its relation to work and home safety:</a:t>
            </a:r>
            <a:endParaRPr sz="2700"/>
          </a:p>
        </p:txBody>
      </p:sp>
      <p:sp>
        <p:nvSpPr>
          <p:cNvPr id="101" name="Google Shape;101;g80a7d441bf_0_0"/>
          <p:cNvSpPr/>
          <p:nvPr/>
        </p:nvSpPr>
        <p:spPr>
          <a:xfrm>
            <a:off x="1937225" y="63787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 name="Google Shape;102;g80a7d441bf_0_0">
            <a:hlinkClick r:id="rId3"/>
          </p:cNvPr>
          <p:cNvPicPr preferRelativeResize="0"/>
          <p:nvPr/>
        </p:nvPicPr>
        <p:blipFill rotWithShape="1">
          <a:blip r:embed="rId4">
            <a:alphaModFix/>
          </a:blip>
          <a:srcRect b="0" l="0" r="0" t="0"/>
          <a:stretch/>
        </p:blipFill>
        <p:spPr>
          <a:xfrm>
            <a:off x="4577300" y="1651498"/>
            <a:ext cx="7462300" cy="415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08" name="Google Shape;108;g77e66624e7_0_30"/>
          <p:cNvSpPr txBox="1"/>
          <p:nvPr>
            <p:ph idx="3" type="body"/>
          </p:nvPr>
        </p:nvSpPr>
        <p:spPr>
          <a:xfrm>
            <a:off x="1696650" y="5958175"/>
            <a:ext cx="87987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Make your workspace more ergonomic!</a:t>
            </a:r>
            <a:endParaRPr sz="3500">
              <a:solidFill>
                <a:schemeClr val="accent3"/>
              </a:solidFill>
            </a:endParaRPr>
          </a:p>
        </p:txBody>
      </p:sp>
      <p:pic>
        <p:nvPicPr>
          <p:cNvPr id="109" name="Google Shape;109;g77e66624e7_0_30"/>
          <p:cNvPicPr preferRelativeResize="0"/>
          <p:nvPr/>
        </p:nvPicPr>
        <p:blipFill rotWithShape="1">
          <a:blip r:embed="rId3">
            <a:alphaModFix/>
          </a:blip>
          <a:srcRect b="0" l="0" r="0" t="0"/>
          <a:stretch/>
        </p:blipFill>
        <p:spPr>
          <a:xfrm>
            <a:off x="1997475" y="1591325"/>
            <a:ext cx="8197062" cy="4290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idx="2" type="body"/>
          </p:nvPr>
        </p:nvSpPr>
        <p:spPr>
          <a:xfrm>
            <a:off x="301050" y="681625"/>
            <a:ext cx="11589900" cy="256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1:</a:t>
            </a:r>
            <a:r>
              <a:rPr lang="en-US" sz="2767"/>
              <a:t> </a:t>
            </a:r>
            <a:endParaRPr sz="2767"/>
          </a:p>
          <a:p>
            <a:pPr indent="-404304" lvl="0" marL="457200" rtl="0" algn="l">
              <a:lnSpc>
                <a:spcPct val="100000"/>
              </a:lnSpc>
              <a:spcBef>
                <a:spcPts val="0"/>
              </a:spcBef>
              <a:spcAft>
                <a:spcPts val="0"/>
              </a:spcAft>
              <a:buSzPts val="2767"/>
              <a:buChar char="-"/>
            </a:pPr>
            <a:r>
              <a:rPr lang="en-US" sz="2767"/>
              <a:t>Based on what you learned in the video, examine your workspace (maybe a desk, couch, or wherever you normally sit to do homework or study). It could look like one of these:</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404304" lvl="0" marL="457200" rtl="0" algn="l">
              <a:lnSpc>
                <a:spcPct val="100000"/>
              </a:lnSpc>
              <a:spcBef>
                <a:spcPts val="0"/>
              </a:spcBef>
              <a:spcAft>
                <a:spcPts val="0"/>
              </a:spcAft>
              <a:buSzPts val="2767"/>
              <a:buChar char="-"/>
            </a:pPr>
            <a:r>
              <a:rPr lang="en-US" sz="2767"/>
              <a:t>Write a list of potential ergonomic hazards associated with your current setup:</a:t>
            </a:r>
            <a:endParaRPr sz="2767"/>
          </a:p>
          <a:p>
            <a:pPr indent="0" lvl="0" marL="914400" rtl="0" algn="l">
              <a:lnSpc>
                <a:spcPct val="100000"/>
              </a:lnSpc>
              <a:spcBef>
                <a:spcPts val="0"/>
              </a:spcBef>
              <a:spcAft>
                <a:spcPts val="0"/>
              </a:spcAft>
              <a:buSzPts val="4267"/>
              <a:buNone/>
            </a:pPr>
            <a:r>
              <a:rPr i="0" lang="en-US" sz="2767"/>
              <a:t>1)</a:t>
            </a:r>
            <a:endParaRPr i="0" sz="2767"/>
          </a:p>
          <a:p>
            <a:pPr indent="0" lvl="0" marL="914400" rtl="0" algn="l">
              <a:lnSpc>
                <a:spcPct val="100000"/>
              </a:lnSpc>
              <a:spcBef>
                <a:spcPts val="0"/>
              </a:spcBef>
              <a:spcAft>
                <a:spcPts val="0"/>
              </a:spcAft>
              <a:buSzPts val="4267"/>
              <a:buNone/>
            </a:pPr>
            <a:r>
              <a:rPr i="0" lang="en-US" sz="2767"/>
              <a:t>2)</a:t>
            </a:r>
            <a:endParaRPr i="0" sz="2767"/>
          </a:p>
          <a:p>
            <a:pPr indent="0" lvl="0" marL="914400" rtl="0" algn="l">
              <a:lnSpc>
                <a:spcPct val="100000"/>
              </a:lnSpc>
              <a:spcBef>
                <a:spcPts val="0"/>
              </a:spcBef>
              <a:spcAft>
                <a:spcPts val="0"/>
              </a:spcAft>
              <a:buSzPts val="4267"/>
              <a:buNone/>
            </a:pPr>
            <a:r>
              <a:rPr i="0" lang="en-US" sz="2767"/>
              <a:t>3)</a:t>
            </a:r>
            <a:endParaRPr i="0" sz="2767"/>
          </a:p>
          <a:p>
            <a:pPr indent="0" lvl="0" marL="914400" rtl="0" algn="l">
              <a:lnSpc>
                <a:spcPct val="100000"/>
              </a:lnSpc>
              <a:spcBef>
                <a:spcPts val="0"/>
              </a:spcBef>
              <a:spcAft>
                <a:spcPts val="0"/>
              </a:spcAft>
              <a:buSzPts val="4267"/>
              <a:buNone/>
            </a:pPr>
            <a:r>
              <a:rPr i="0" lang="en-US" sz="2767"/>
              <a:t>4)</a:t>
            </a:r>
            <a:endParaRPr i="0" sz="2767"/>
          </a:p>
        </p:txBody>
      </p:sp>
      <p:pic>
        <p:nvPicPr>
          <p:cNvPr id="115" name="Google Shape;115;p4"/>
          <p:cNvPicPr preferRelativeResize="0"/>
          <p:nvPr/>
        </p:nvPicPr>
        <p:blipFill rotWithShape="1">
          <a:blip r:embed="rId3">
            <a:alphaModFix/>
          </a:blip>
          <a:srcRect b="10392" l="6399" r="5080" t="14628"/>
          <a:stretch/>
        </p:blipFill>
        <p:spPr>
          <a:xfrm>
            <a:off x="594900" y="2511850"/>
            <a:ext cx="2415924" cy="1562021"/>
          </a:xfrm>
          <a:prstGeom prst="rect">
            <a:avLst/>
          </a:prstGeom>
          <a:noFill/>
          <a:ln>
            <a:noFill/>
          </a:ln>
        </p:spPr>
      </p:pic>
      <p:pic>
        <p:nvPicPr>
          <p:cNvPr id="116" name="Google Shape;116;p4"/>
          <p:cNvPicPr preferRelativeResize="0"/>
          <p:nvPr/>
        </p:nvPicPr>
        <p:blipFill rotWithShape="1">
          <a:blip r:embed="rId4">
            <a:alphaModFix/>
          </a:blip>
          <a:srcRect b="6858" l="7318" r="5229" t="12352"/>
          <a:stretch/>
        </p:blipFill>
        <p:spPr>
          <a:xfrm>
            <a:off x="3010825" y="2647988"/>
            <a:ext cx="2065675" cy="1562025"/>
          </a:xfrm>
          <a:prstGeom prst="rect">
            <a:avLst/>
          </a:prstGeom>
          <a:noFill/>
          <a:ln>
            <a:noFill/>
          </a:ln>
        </p:spPr>
      </p:pic>
      <p:pic>
        <p:nvPicPr>
          <p:cNvPr id="117" name="Google Shape;117;p4"/>
          <p:cNvPicPr preferRelativeResize="0"/>
          <p:nvPr/>
        </p:nvPicPr>
        <p:blipFill rotWithShape="1">
          <a:blip r:embed="rId5">
            <a:alphaModFix/>
          </a:blip>
          <a:srcRect b="15425" l="10998" r="6674" t="0"/>
          <a:stretch/>
        </p:blipFill>
        <p:spPr>
          <a:xfrm>
            <a:off x="9067550" y="2648000"/>
            <a:ext cx="2234650" cy="1425875"/>
          </a:xfrm>
          <a:prstGeom prst="rect">
            <a:avLst/>
          </a:prstGeom>
          <a:noFill/>
          <a:ln>
            <a:noFill/>
          </a:ln>
        </p:spPr>
      </p:pic>
      <p:pic>
        <p:nvPicPr>
          <p:cNvPr id="118" name="Google Shape;118;p4"/>
          <p:cNvPicPr preferRelativeResize="0"/>
          <p:nvPr/>
        </p:nvPicPr>
        <p:blipFill rotWithShape="1">
          <a:blip r:embed="rId6">
            <a:alphaModFix/>
          </a:blip>
          <a:srcRect b="0" l="4923" r="5398" t="7834"/>
          <a:stretch/>
        </p:blipFill>
        <p:spPr>
          <a:xfrm>
            <a:off x="6901101" y="2648000"/>
            <a:ext cx="2166450" cy="1562025"/>
          </a:xfrm>
          <a:prstGeom prst="rect">
            <a:avLst/>
          </a:prstGeom>
          <a:noFill/>
          <a:ln>
            <a:noFill/>
          </a:ln>
        </p:spPr>
      </p:pic>
      <p:pic>
        <p:nvPicPr>
          <p:cNvPr id="119" name="Google Shape;119;p4"/>
          <p:cNvPicPr preferRelativeResize="0"/>
          <p:nvPr/>
        </p:nvPicPr>
        <p:blipFill rotWithShape="1">
          <a:blip r:embed="rId7">
            <a:alphaModFix/>
          </a:blip>
          <a:srcRect b="11831" l="9367" r="6158" t="14114"/>
          <a:stretch/>
        </p:blipFill>
        <p:spPr>
          <a:xfrm>
            <a:off x="4955962" y="2651013"/>
            <a:ext cx="2166451" cy="1555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77e66624e7_0_10"/>
          <p:cNvSpPr txBox="1"/>
          <p:nvPr>
            <p:ph idx="2" type="body"/>
          </p:nvPr>
        </p:nvSpPr>
        <p:spPr>
          <a:xfrm>
            <a:off x="165250" y="665125"/>
            <a:ext cx="11931300" cy="520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2:</a:t>
            </a:r>
            <a:r>
              <a:rPr lang="en-US" sz="2767"/>
              <a:t> </a:t>
            </a:r>
            <a:endParaRPr sz="2767"/>
          </a:p>
          <a:p>
            <a:pPr indent="-404304" lvl="0" marL="457200" rtl="0" algn="l">
              <a:lnSpc>
                <a:spcPct val="100000"/>
              </a:lnSpc>
              <a:spcBef>
                <a:spcPts val="0"/>
              </a:spcBef>
              <a:spcAft>
                <a:spcPts val="0"/>
              </a:spcAft>
              <a:buSzPts val="2767"/>
              <a:buChar char="-"/>
            </a:pPr>
            <a:r>
              <a:rPr lang="en-US" sz="2767"/>
              <a:t>Read through or look over the given checklist (can download from where you find this file) titled, “Computer Workstation Ergonomics: Self-Assessment Checklist”, that you will be using for the next step.</a:t>
            </a:r>
            <a:endParaRPr sz="2767"/>
          </a:p>
          <a:p>
            <a:pPr indent="-404304" lvl="0" marL="457200" rtl="0" algn="l">
              <a:lnSpc>
                <a:spcPct val="100000"/>
              </a:lnSpc>
              <a:spcBef>
                <a:spcPts val="0"/>
              </a:spcBef>
              <a:spcAft>
                <a:spcPts val="0"/>
              </a:spcAft>
              <a:buSzPts val="2767"/>
              <a:buChar char="-"/>
            </a:pPr>
            <a:r>
              <a:rPr lang="en-US" sz="2767"/>
              <a:t>This is from the National Institutes of Health, Office of Research Services, Division of Occupational Health and Safety website, with the goal of helping to set up your workspace for the best comfort and performance.</a:t>
            </a:r>
            <a:endParaRPr sz="2767"/>
          </a:p>
          <a:p>
            <a:pPr indent="-404304" lvl="0" marL="457200" rtl="0" algn="l">
              <a:lnSpc>
                <a:spcPct val="100000"/>
              </a:lnSpc>
              <a:spcBef>
                <a:spcPts val="0"/>
              </a:spcBef>
              <a:spcAft>
                <a:spcPts val="0"/>
              </a:spcAft>
              <a:buSzPts val="2767"/>
              <a:buChar char="-"/>
            </a:pPr>
            <a:r>
              <a:rPr lang="en-US" sz="2767"/>
              <a:t>The 1st page will look like this:</a:t>
            </a:r>
            <a:endParaRPr sz="2767"/>
          </a:p>
        </p:txBody>
      </p:sp>
      <p:pic>
        <p:nvPicPr>
          <p:cNvPr id="125" name="Google Shape;125;g77e66624e7_0_10"/>
          <p:cNvPicPr preferRelativeResize="0"/>
          <p:nvPr/>
        </p:nvPicPr>
        <p:blipFill rotWithShape="1">
          <a:blip r:embed="rId3">
            <a:alphaModFix/>
          </a:blip>
          <a:srcRect b="0" l="0" r="0" t="0"/>
          <a:stretch/>
        </p:blipFill>
        <p:spPr>
          <a:xfrm>
            <a:off x="5579775" y="3619025"/>
            <a:ext cx="4503837" cy="3238975"/>
          </a:xfrm>
          <a:prstGeom prst="rect">
            <a:avLst/>
          </a:prstGeom>
          <a:noFill/>
          <a:ln>
            <a:noFill/>
          </a:ln>
        </p:spPr>
      </p:pic>
      <p:pic>
        <p:nvPicPr>
          <p:cNvPr id="126" name="Google Shape;126;g77e66624e7_0_10"/>
          <p:cNvPicPr preferRelativeResize="0"/>
          <p:nvPr/>
        </p:nvPicPr>
        <p:blipFill rotWithShape="1">
          <a:blip r:embed="rId4">
            <a:alphaModFix/>
          </a:blip>
          <a:srcRect b="12100" l="22580" r="25838" t="14472"/>
          <a:stretch/>
        </p:blipFill>
        <p:spPr>
          <a:xfrm>
            <a:off x="2032600" y="4610550"/>
            <a:ext cx="2561424" cy="2049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77e66624e7_0_19"/>
          <p:cNvSpPr txBox="1"/>
          <p:nvPr>
            <p:ph idx="2" type="body"/>
          </p:nvPr>
        </p:nvSpPr>
        <p:spPr>
          <a:xfrm>
            <a:off x="165250" y="665125"/>
            <a:ext cx="11931300" cy="597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3:</a:t>
            </a:r>
            <a:endParaRPr sz="2767"/>
          </a:p>
          <a:p>
            <a:pPr indent="-404304" lvl="0" marL="457200" rtl="0" algn="l">
              <a:lnSpc>
                <a:spcPct val="100000"/>
              </a:lnSpc>
              <a:spcBef>
                <a:spcPts val="0"/>
              </a:spcBef>
              <a:spcAft>
                <a:spcPts val="0"/>
              </a:spcAft>
              <a:buSzPts val="2767"/>
              <a:buChar char="-"/>
            </a:pPr>
            <a:r>
              <a:rPr lang="en-US" sz="2767"/>
              <a:t>Following the checklist, identify additional areas for improvement.</a:t>
            </a:r>
            <a:endParaRPr sz="2767"/>
          </a:p>
          <a:p>
            <a:pPr indent="-404304" lvl="0" marL="457200" rtl="0" algn="l">
              <a:lnSpc>
                <a:spcPct val="100000"/>
              </a:lnSpc>
              <a:spcBef>
                <a:spcPts val="0"/>
              </a:spcBef>
              <a:spcAft>
                <a:spcPts val="0"/>
              </a:spcAft>
              <a:buSzPts val="2767"/>
              <a:buChar char="-"/>
            </a:pPr>
            <a:r>
              <a:rPr lang="en-US" sz="2767"/>
              <a:t>Which of those adjustments can you make right now?</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404304" lvl="0" marL="457200" rtl="0" algn="l">
              <a:lnSpc>
                <a:spcPct val="100000"/>
              </a:lnSpc>
              <a:spcBef>
                <a:spcPts val="0"/>
              </a:spcBef>
              <a:spcAft>
                <a:spcPts val="0"/>
              </a:spcAft>
              <a:buSzPts val="2767"/>
              <a:buChar char="-"/>
            </a:pPr>
            <a:r>
              <a:rPr lang="en-US" sz="2767"/>
              <a:t>There are many changes you can make to improve the ergonomics of your space and prevent musculoskeletal disorders without buying fancy equipment! Write down a list of at least 5 changes you can make and then implement them in your space:</a:t>
            </a:r>
            <a:endParaRPr sz="2767"/>
          </a:p>
          <a:p>
            <a:pPr indent="0" lvl="0" marL="457200" rtl="0" algn="l">
              <a:lnSpc>
                <a:spcPct val="100000"/>
              </a:lnSpc>
              <a:spcBef>
                <a:spcPts val="0"/>
              </a:spcBef>
              <a:spcAft>
                <a:spcPts val="0"/>
              </a:spcAft>
              <a:buSzPts val="4267"/>
              <a:buNone/>
            </a:pPr>
            <a:r>
              <a:rPr lang="en-US" sz="2767"/>
              <a:t>	1)											4)</a:t>
            </a:r>
            <a:endParaRPr sz="2767"/>
          </a:p>
          <a:p>
            <a:pPr indent="0" lvl="0" marL="457200" rtl="0" algn="l">
              <a:lnSpc>
                <a:spcPct val="100000"/>
              </a:lnSpc>
              <a:spcBef>
                <a:spcPts val="0"/>
              </a:spcBef>
              <a:spcAft>
                <a:spcPts val="0"/>
              </a:spcAft>
              <a:buSzPts val="4267"/>
              <a:buNone/>
            </a:pPr>
            <a:r>
              <a:rPr lang="en-US" sz="2767"/>
              <a:t>	2)											5)</a:t>
            </a:r>
            <a:endParaRPr sz="2767"/>
          </a:p>
          <a:p>
            <a:pPr indent="0" lvl="0" marL="457200" rtl="0" algn="l">
              <a:lnSpc>
                <a:spcPct val="100000"/>
              </a:lnSpc>
              <a:spcBef>
                <a:spcPts val="0"/>
              </a:spcBef>
              <a:spcAft>
                <a:spcPts val="0"/>
              </a:spcAft>
              <a:buSzPts val="4267"/>
              <a:buNone/>
            </a:pPr>
            <a:r>
              <a:rPr lang="en-US" sz="2767"/>
              <a:t>	3)</a:t>
            </a:r>
            <a:endParaRPr sz="2767"/>
          </a:p>
        </p:txBody>
      </p:sp>
      <p:pic>
        <p:nvPicPr>
          <p:cNvPr id="132" name="Google Shape;132;g77e66624e7_0_19"/>
          <p:cNvPicPr preferRelativeResize="0"/>
          <p:nvPr/>
        </p:nvPicPr>
        <p:blipFill rotWithShape="1">
          <a:blip r:embed="rId3">
            <a:alphaModFix/>
          </a:blip>
          <a:srcRect b="53635" l="0" r="47418" t="0"/>
          <a:stretch/>
        </p:blipFill>
        <p:spPr>
          <a:xfrm>
            <a:off x="631625" y="2180201"/>
            <a:ext cx="2764520" cy="1153100"/>
          </a:xfrm>
          <a:prstGeom prst="rect">
            <a:avLst/>
          </a:prstGeom>
          <a:noFill/>
          <a:ln>
            <a:noFill/>
          </a:ln>
        </p:spPr>
      </p:pic>
      <p:pic>
        <p:nvPicPr>
          <p:cNvPr id="133" name="Google Shape;133;g77e66624e7_0_19"/>
          <p:cNvPicPr preferRelativeResize="0"/>
          <p:nvPr/>
        </p:nvPicPr>
        <p:blipFill rotWithShape="1">
          <a:blip r:embed="rId4">
            <a:alphaModFix/>
          </a:blip>
          <a:srcRect b="0" l="0" r="0" t="0"/>
          <a:stretch/>
        </p:blipFill>
        <p:spPr>
          <a:xfrm>
            <a:off x="7961500" y="2023525"/>
            <a:ext cx="3308475" cy="1466450"/>
          </a:xfrm>
          <a:prstGeom prst="rect">
            <a:avLst/>
          </a:prstGeom>
          <a:noFill/>
          <a:ln>
            <a:noFill/>
          </a:ln>
        </p:spPr>
      </p:pic>
      <p:pic>
        <p:nvPicPr>
          <p:cNvPr id="134" name="Google Shape;134;g77e66624e7_0_19"/>
          <p:cNvPicPr preferRelativeResize="0"/>
          <p:nvPr/>
        </p:nvPicPr>
        <p:blipFill rotWithShape="1">
          <a:blip r:embed="rId3">
            <a:alphaModFix/>
          </a:blip>
          <a:srcRect b="0" l="0" r="47418" t="45292"/>
          <a:stretch/>
        </p:blipFill>
        <p:spPr>
          <a:xfrm>
            <a:off x="4395213" y="2076450"/>
            <a:ext cx="2764526" cy="1360595"/>
          </a:xfrm>
          <a:prstGeom prst="rect">
            <a:avLst/>
          </a:prstGeom>
          <a:noFill/>
          <a:ln>
            <a:noFill/>
          </a:ln>
        </p:spPr>
      </p:pic>
      <p:cxnSp>
        <p:nvCxnSpPr>
          <p:cNvPr id="135" name="Google Shape;135;g77e66624e7_0_19"/>
          <p:cNvCxnSpPr/>
          <p:nvPr/>
        </p:nvCxnSpPr>
        <p:spPr>
          <a:xfrm flipH="1" rot="10800000">
            <a:off x="3396150" y="2750300"/>
            <a:ext cx="1309500" cy="129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77e66624e7_0_39"/>
          <p:cNvSpPr txBox="1"/>
          <p:nvPr>
            <p:ph idx="2" type="body"/>
          </p:nvPr>
        </p:nvSpPr>
        <p:spPr>
          <a:xfrm>
            <a:off x="0" y="532900"/>
            <a:ext cx="6224400" cy="590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4:</a:t>
            </a:r>
            <a:endParaRPr sz="2767"/>
          </a:p>
          <a:p>
            <a:pPr indent="-404304" lvl="0" marL="457200" rtl="0" algn="l">
              <a:lnSpc>
                <a:spcPct val="100000"/>
              </a:lnSpc>
              <a:spcBef>
                <a:spcPts val="0"/>
              </a:spcBef>
              <a:spcAft>
                <a:spcPts val="0"/>
              </a:spcAft>
              <a:buSzPts val="2767"/>
              <a:buChar char="-"/>
            </a:pPr>
            <a:r>
              <a:rPr lang="en-US" sz="2767"/>
              <a:t>After testing your changes, do you notice a change?</a:t>
            </a:r>
            <a:endParaRPr sz="2767"/>
          </a:p>
          <a:p>
            <a:pPr indent="-404304" lvl="0" marL="457200" rtl="0" algn="l">
              <a:lnSpc>
                <a:spcPct val="100000"/>
              </a:lnSpc>
              <a:spcBef>
                <a:spcPts val="0"/>
              </a:spcBef>
              <a:spcAft>
                <a:spcPts val="0"/>
              </a:spcAft>
              <a:buSzPts val="2767"/>
              <a:buChar char="-"/>
            </a:pPr>
            <a:r>
              <a:rPr lang="en-US" sz="2767"/>
              <a:t>Does your body feel less hurt?</a:t>
            </a:r>
            <a:endParaRPr sz="2767"/>
          </a:p>
          <a:p>
            <a:pPr indent="-404304" lvl="0" marL="457200" rtl="0" algn="l">
              <a:lnSpc>
                <a:spcPct val="100000"/>
              </a:lnSpc>
              <a:spcBef>
                <a:spcPts val="0"/>
              </a:spcBef>
              <a:spcAft>
                <a:spcPts val="0"/>
              </a:spcAft>
              <a:buSzPts val="2767"/>
              <a:buChar char="-"/>
            </a:pPr>
            <a:r>
              <a:rPr lang="en-US" sz="2767"/>
              <a:t>Do you notice a change in performance? Is it negative or positive?</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rPr lang="en-US" sz="2767">
                <a:solidFill>
                  <a:schemeClr val="dk2"/>
                </a:solidFill>
              </a:rPr>
              <a:t>These questions and actions up to this point have been a part of the system called, “Plan Do Check and Act”:</a:t>
            </a:r>
            <a:endParaRPr sz="2767">
              <a:solidFill>
                <a:schemeClr val="dk2"/>
              </a:solidFill>
            </a:endParaRPr>
          </a:p>
          <a:p>
            <a:pPr indent="-404304" lvl="0" marL="457200" rtl="0" algn="l">
              <a:lnSpc>
                <a:spcPct val="100000"/>
              </a:lnSpc>
              <a:spcBef>
                <a:spcPts val="0"/>
              </a:spcBef>
              <a:spcAft>
                <a:spcPts val="0"/>
              </a:spcAft>
              <a:buSzPts val="2767"/>
              <a:buChar char="-"/>
            </a:pPr>
            <a:r>
              <a:rPr lang="en-US" sz="2767"/>
              <a:t>Once they pass the “Check” questions above, you can permanently implement for “Act”.</a:t>
            </a:r>
            <a:endParaRPr sz="2767"/>
          </a:p>
        </p:txBody>
      </p:sp>
      <p:pic>
        <p:nvPicPr>
          <p:cNvPr id="141" name="Google Shape;141;g77e66624e7_0_39"/>
          <p:cNvPicPr preferRelativeResize="0"/>
          <p:nvPr/>
        </p:nvPicPr>
        <p:blipFill rotWithShape="1">
          <a:blip r:embed="rId3">
            <a:alphaModFix/>
          </a:blip>
          <a:srcRect b="0" l="0" r="0" t="0"/>
          <a:stretch/>
        </p:blipFill>
        <p:spPr>
          <a:xfrm>
            <a:off x="6224525" y="1272449"/>
            <a:ext cx="5967476" cy="5167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