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9" roundtripDataSignature="AMtx7miaT4K0J6PU2nMBVFbUMnNmfPss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811feb713_1_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8811feb713_1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can print this out to show your family!</a:t>
            </a:r>
            <a:endParaRPr/>
          </a:p>
        </p:txBody>
      </p:sp>
      <p:sp>
        <p:nvSpPr>
          <p:cNvPr id="224" name="Google Shape;224;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811feb713_1_2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8811feb713_1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811feb713_1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8811feb713_1_1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8811feb713_1_1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77e66624e7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77e66624e7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8811feb713_1_3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8811feb713_1_3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81" name="Shape 81"/>
        <p:cNvGrpSpPr/>
        <p:nvPr/>
      </p:nvGrpSpPr>
      <p:grpSpPr>
        <a:xfrm>
          <a:off x="0" y="0"/>
          <a:ext cx="0" cy="0"/>
          <a:chOff x="0" y="0"/>
          <a:chExt cx="0" cy="0"/>
        </a:xfrm>
      </p:grpSpPr>
      <p:sp>
        <p:nvSpPr>
          <p:cNvPr id="82" name="Google Shape;82;g8811feb713_1_293"/>
          <p:cNvSpPr/>
          <p:nvPr/>
        </p:nvSpPr>
        <p:spPr>
          <a:xfrm>
            <a:off x="0" y="0"/>
            <a:ext cx="12192000" cy="6858000"/>
          </a:xfrm>
          <a:prstGeom prst="rect">
            <a:avLst/>
          </a:prstGeom>
          <a:solidFill>
            <a:srgbClr val="68696C"/>
          </a:solidFill>
          <a:ln>
            <a:noFill/>
          </a:ln>
          <a:effectLst>
            <a:outerShdw blurRad="40000" rotWithShape="0" dir="5400000" dist="23000">
              <a:srgbClr val="000000">
                <a:alpha val="3294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3" name="Google Shape;83;g8811feb713_1_293"/>
          <p:cNvSpPr/>
          <p:nvPr/>
        </p:nvSpPr>
        <p:spPr>
          <a:xfrm>
            <a:off x="638565" y="323668"/>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4" name="Google Shape;84;g8811feb713_1_293"/>
          <p:cNvSpPr/>
          <p:nvPr/>
        </p:nvSpPr>
        <p:spPr>
          <a:xfrm>
            <a:off x="-131173" y="3156362"/>
            <a:ext cx="1948475"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5" name="Google Shape;85;g8811feb713_1_293"/>
          <p:cNvSpPr/>
          <p:nvPr/>
        </p:nvSpPr>
        <p:spPr>
          <a:xfrm>
            <a:off x="7322158" y="3924169"/>
            <a:ext cx="465452" cy="613815"/>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6" name="Google Shape;86;g8811feb713_1_293"/>
          <p:cNvSpPr/>
          <p:nvPr/>
        </p:nvSpPr>
        <p:spPr>
          <a:xfrm>
            <a:off x="10872628" y="4558147"/>
            <a:ext cx="839910" cy="1107631"/>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87" name="Google Shape;87;g8811feb713_1_293"/>
          <p:cNvSpPr/>
          <p:nvPr/>
        </p:nvSpPr>
        <p:spPr>
          <a:xfrm>
            <a:off x="9722396" y="411978"/>
            <a:ext cx="2479272" cy="3269540"/>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88" name="Google Shape;88;g8811feb713_1_293"/>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89" name="Google Shape;89;g8811feb713_1_293"/>
          <p:cNvSpPr/>
          <p:nvPr/>
        </p:nvSpPr>
        <p:spPr>
          <a:xfrm>
            <a:off x="1524" y="9413"/>
            <a:ext cx="12189001" cy="50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90" name="Google Shape;90;g8811feb713_1_293"/>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91" name="Google Shape;91;g8811feb713_1_293"/>
          <p:cNvSpPr txBox="1"/>
          <p:nvPr>
            <p:ph idx="1" type="body"/>
          </p:nvPr>
        </p:nvSpPr>
        <p:spPr>
          <a:xfrm>
            <a:off x="2677530" y="4383205"/>
            <a:ext cx="7724100" cy="476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2" name="Google Shape;92;g8811feb713_1_293"/>
          <p:cNvSpPr txBox="1"/>
          <p:nvPr>
            <p:ph idx="2" type="body"/>
          </p:nvPr>
        </p:nvSpPr>
        <p:spPr>
          <a:xfrm>
            <a:off x="2677530" y="4894068"/>
            <a:ext cx="7724100" cy="545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3" name="Google Shape;93;g8811feb713_1_293"/>
          <p:cNvSpPr txBox="1"/>
          <p:nvPr>
            <p:ph idx="3" type="body"/>
          </p:nvPr>
        </p:nvSpPr>
        <p:spPr>
          <a:xfrm>
            <a:off x="0" y="5532754"/>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4" name="Google Shape;94;g8811feb713_1_293"/>
          <p:cNvSpPr txBox="1"/>
          <p:nvPr>
            <p:ph idx="4" type="body"/>
          </p:nvPr>
        </p:nvSpPr>
        <p:spPr>
          <a:xfrm>
            <a:off x="1006053" y="1275718"/>
            <a:ext cx="10151700" cy="3073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95" name="Shape 95"/>
        <p:cNvGrpSpPr/>
        <p:nvPr/>
      </p:nvGrpSpPr>
      <p:grpSpPr>
        <a:xfrm>
          <a:off x="0" y="0"/>
          <a:ext cx="0" cy="0"/>
          <a:chOff x="0" y="0"/>
          <a:chExt cx="0" cy="0"/>
        </a:xfrm>
      </p:grpSpPr>
      <p:cxnSp>
        <p:nvCxnSpPr>
          <p:cNvPr id="96" name="Google Shape;96;g8811feb713_1_307"/>
          <p:cNvCxnSpPr/>
          <p:nvPr/>
        </p:nvCxnSpPr>
        <p:spPr>
          <a:xfrm>
            <a:off x="272085" y="512494"/>
            <a:ext cx="2674800" cy="0"/>
          </a:xfrm>
          <a:prstGeom prst="straightConnector1">
            <a:avLst/>
          </a:prstGeom>
          <a:noFill/>
          <a:ln cap="flat" cmpd="sng" w="25400">
            <a:solidFill>
              <a:srgbClr val="E46102"/>
            </a:solidFill>
            <a:prstDash val="solid"/>
            <a:round/>
            <a:headEnd len="sm" w="sm" type="none"/>
            <a:tailEnd len="sm" w="sm" type="none"/>
          </a:ln>
        </p:spPr>
      </p:cxnSp>
      <p:cxnSp>
        <p:nvCxnSpPr>
          <p:cNvPr id="97" name="Google Shape;97;g8811feb713_1_307"/>
          <p:cNvCxnSpPr/>
          <p:nvPr/>
        </p:nvCxnSpPr>
        <p:spPr>
          <a:xfrm>
            <a:off x="3376635" y="512494"/>
            <a:ext cx="8485500" cy="0"/>
          </a:xfrm>
          <a:prstGeom prst="straightConnector1">
            <a:avLst/>
          </a:prstGeom>
          <a:noFill/>
          <a:ln cap="flat" cmpd="sng" w="12700">
            <a:solidFill>
              <a:srgbClr val="E46102"/>
            </a:solidFill>
            <a:prstDash val="solid"/>
            <a:round/>
            <a:headEnd len="sm" w="sm" type="none"/>
            <a:tailEnd len="sm" w="sm" type="none"/>
          </a:ln>
        </p:spPr>
      </p:cxnSp>
      <p:sp>
        <p:nvSpPr>
          <p:cNvPr id="98" name="Google Shape;98;g8811feb713_1_307"/>
          <p:cNvSpPr txBox="1"/>
          <p:nvPr>
            <p:ph idx="1" type="body"/>
          </p:nvPr>
        </p:nvSpPr>
        <p:spPr>
          <a:xfrm>
            <a:off x="272086" y="987157"/>
            <a:ext cx="3607800" cy="45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99" name="Google Shape;99;g8811feb713_1_307"/>
          <p:cNvSpPr txBox="1"/>
          <p:nvPr>
            <p:ph idx="2" type="body"/>
          </p:nvPr>
        </p:nvSpPr>
        <p:spPr>
          <a:xfrm>
            <a:off x="4336704" y="1741012"/>
            <a:ext cx="7525200" cy="62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0" name="Google Shape;100;g8811feb713_1_307"/>
          <p:cNvSpPr txBox="1"/>
          <p:nvPr>
            <p:ph idx="3" type="body"/>
          </p:nvPr>
        </p:nvSpPr>
        <p:spPr>
          <a:xfrm>
            <a:off x="4328701" y="2560825"/>
            <a:ext cx="7533300" cy="2949300"/>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1" name="Google Shape;101;g8811feb713_1_307"/>
          <p:cNvSpPr txBox="1"/>
          <p:nvPr>
            <p:ph idx="4" type="body"/>
          </p:nvPr>
        </p:nvSpPr>
        <p:spPr>
          <a:xfrm>
            <a:off x="0" y="5511800"/>
            <a:ext cx="12192000" cy="1346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102" name="Shape 102"/>
        <p:cNvGrpSpPr/>
        <p:nvPr/>
      </p:nvGrpSpPr>
      <p:grpSpPr>
        <a:xfrm>
          <a:off x="0" y="0"/>
          <a:ext cx="0" cy="0"/>
          <a:chOff x="0" y="0"/>
          <a:chExt cx="0" cy="0"/>
        </a:xfrm>
      </p:grpSpPr>
      <p:cxnSp>
        <p:nvCxnSpPr>
          <p:cNvPr id="103" name="Google Shape;103;g8811feb713_1_320"/>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04" name="Google Shape;104;g8811feb713_1_320"/>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05" name="Google Shape;105;g8811feb713_1_320"/>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06" name="Google Shape;106;g8811feb713_1_320"/>
          <p:cNvSpPr txBox="1"/>
          <p:nvPr>
            <p:ph idx="2" type="body"/>
          </p:nvPr>
        </p:nvSpPr>
        <p:spPr>
          <a:xfrm>
            <a:off x="272085" y="863428"/>
            <a:ext cx="115899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107" name="Shape 107"/>
        <p:cNvGrpSpPr/>
        <p:nvPr/>
      </p:nvGrpSpPr>
      <p:grpSpPr>
        <a:xfrm>
          <a:off x="0" y="0"/>
          <a:ext cx="0" cy="0"/>
          <a:chOff x="0" y="0"/>
          <a:chExt cx="0" cy="0"/>
        </a:xfrm>
      </p:grpSpPr>
      <p:sp>
        <p:nvSpPr>
          <p:cNvPr id="108" name="Google Shape;108;g8811feb713_1_325"/>
          <p:cNvSpPr/>
          <p:nvPr/>
        </p:nvSpPr>
        <p:spPr>
          <a:xfrm>
            <a:off x="0" y="0"/>
            <a:ext cx="12189001"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109" name="Google Shape;109;g8811feb713_1_325"/>
          <p:cNvCxnSpPr/>
          <p:nvPr/>
        </p:nvCxnSpPr>
        <p:spPr>
          <a:xfrm>
            <a:off x="272085" y="513091"/>
            <a:ext cx="2674800" cy="0"/>
          </a:xfrm>
          <a:prstGeom prst="straightConnector1">
            <a:avLst/>
          </a:prstGeom>
          <a:noFill/>
          <a:ln cap="flat" cmpd="sng" w="25400">
            <a:solidFill>
              <a:schemeClr val="lt1"/>
            </a:solidFill>
            <a:prstDash val="solid"/>
            <a:round/>
            <a:headEnd len="sm" w="sm" type="none"/>
            <a:tailEnd len="sm" w="sm" type="none"/>
          </a:ln>
        </p:spPr>
      </p:cxnSp>
      <p:cxnSp>
        <p:nvCxnSpPr>
          <p:cNvPr id="110" name="Google Shape;110;g8811feb713_1_325"/>
          <p:cNvCxnSpPr/>
          <p:nvPr/>
        </p:nvCxnSpPr>
        <p:spPr>
          <a:xfrm>
            <a:off x="3376635" y="513091"/>
            <a:ext cx="8485500" cy="0"/>
          </a:xfrm>
          <a:prstGeom prst="straightConnector1">
            <a:avLst/>
          </a:prstGeom>
          <a:noFill/>
          <a:ln cap="flat" cmpd="sng" w="12700">
            <a:solidFill>
              <a:schemeClr val="lt1"/>
            </a:solidFill>
            <a:prstDash val="solid"/>
            <a:round/>
            <a:headEnd len="sm" w="sm" type="none"/>
            <a:tailEnd len="sm" w="sm" type="none"/>
          </a:ln>
        </p:spPr>
      </p:cxnSp>
      <p:sp>
        <p:nvSpPr>
          <p:cNvPr id="111" name="Google Shape;111;g8811feb713_1_325"/>
          <p:cNvSpPr txBox="1"/>
          <p:nvPr>
            <p:ph idx="1" type="body"/>
          </p:nvPr>
        </p:nvSpPr>
        <p:spPr>
          <a:xfrm>
            <a:off x="272085" y="4258733"/>
            <a:ext cx="11589900" cy="1253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2" name="Google Shape;112;g8811feb713_1_325"/>
          <p:cNvSpPr txBox="1"/>
          <p:nvPr>
            <p:ph idx="2"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3" name="Google Shape;113;g8811feb713_1_325"/>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114" name="Shape 114"/>
        <p:cNvGrpSpPr/>
        <p:nvPr/>
      </p:nvGrpSpPr>
      <p:grpSpPr>
        <a:xfrm>
          <a:off x="0" y="0"/>
          <a:ext cx="0" cy="0"/>
          <a:chOff x="0" y="0"/>
          <a:chExt cx="0" cy="0"/>
        </a:xfrm>
      </p:grpSpPr>
      <p:cxnSp>
        <p:nvCxnSpPr>
          <p:cNvPr id="115" name="Google Shape;115;g8811feb713_1_332"/>
          <p:cNvCxnSpPr/>
          <p:nvPr/>
        </p:nvCxnSpPr>
        <p:spPr>
          <a:xfrm>
            <a:off x="272085" y="513091"/>
            <a:ext cx="2674800" cy="0"/>
          </a:xfrm>
          <a:prstGeom prst="straightConnector1">
            <a:avLst/>
          </a:prstGeom>
          <a:noFill/>
          <a:ln cap="flat" cmpd="sng" w="25400">
            <a:solidFill>
              <a:srgbClr val="E46102"/>
            </a:solidFill>
            <a:prstDash val="solid"/>
            <a:round/>
            <a:headEnd len="sm" w="sm" type="none"/>
            <a:tailEnd len="sm" w="sm" type="none"/>
          </a:ln>
        </p:spPr>
      </p:cxnSp>
      <p:cxnSp>
        <p:nvCxnSpPr>
          <p:cNvPr id="116" name="Google Shape;116;g8811feb713_1_332"/>
          <p:cNvCxnSpPr/>
          <p:nvPr/>
        </p:nvCxnSpPr>
        <p:spPr>
          <a:xfrm>
            <a:off x="3376635" y="513091"/>
            <a:ext cx="8485500" cy="0"/>
          </a:xfrm>
          <a:prstGeom prst="straightConnector1">
            <a:avLst/>
          </a:prstGeom>
          <a:noFill/>
          <a:ln cap="flat" cmpd="sng" w="12700">
            <a:solidFill>
              <a:srgbClr val="E46102"/>
            </a:solidFill>
            <a:prstDash val="solid"/>
            <a:round/>
            <a:headEnd len="sm" w="sm" type="none"/>
            <a:tailEnd len="sm" w="sm" type="none"/>
          </a:ln>
        </p:spPr>
      </p:cxnSp>
      <p:sp>
        <p:nvSpPr>
          <p:cNvPr id="117" name="Google Shape;117;g8811feb713_1_332"/>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18" name="Google Shape;118;g8811feb713_1_332"/>
          <p:cNvSpPr txBox="1"/>
          <p:nvPr>
            <p:ph idx="2" type="body"/>
          </p:nvPr>
        </p:nvSpPr>
        <p:spPr>
          <a:xfrm>
            <a:off x="272085" y="3987800"/>
            <a:ext cx="11589900"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119" name="Google Shape;119;g8811feb713_1_332"/>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20" name="Shape 120"/>
        <p:cNvGrpSpPr/>
        <p:nvPr/>
      </p:nvGrpSpPr>
      <p:grpSpPr>
        <a:xfrm>
          <a:off x="0" y="0"/>
          <a:ext cx="0" cy="0"/>
          <a:chOff x="0" y="0"/>
          <a:chExt cx="0" cy="0"/>
        </a:xfrm>
      </p:grpSpPr>
      <p:cxnSp>
        <p:nvCxnSpPr>
          <p:cNvPr id="121" name="Google Shape;121;g8811feb713_1_338"/>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2" name="Google Shape;122;g8811feb713_1_338"/>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3" name="Google Shape;123;g8811feb713_1_338"/>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4" name="Google Shape;124;g8811feb713_1_338"/>
          <p:cNvSpPr txBox="1"/>
          <p:nvPr>
            <p:ph idx="2" type="body"/>
          </p:nvPr>
        </p:nvSpPr>
        <p:spPr>
          <a:xfrm>
            <a:off x="6256867" y="863692"/>
            <a:ext cx="56049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5" name="Google Shape;125;g8811feb713_1_338"/>
          <p:cNvSpPr txBox="1"/>
          <p:nvPr>
            <p:ph idx="3" type="body"/>
          </p:nvPr>
        </p:nvSpPr>
        <p:spPr>
          <a:xfrm>
            <a:off x="272085" y="863428"/>
            <a:ext cx="5612100" cy="4639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6" name="Shape 126"/>
        <p:cNvGrpSpPr/>
        <p:nvPr/>
      </p:nvGrpSpPr>
      <p:grpSpPr>
        <a:xfrm>
          <a:off x="0" y="0"/>
          <a:ext cx="0" cy="0"/>
          <a:chOff x="0" y="0"/>
          <a:chExt cx="0" cy="0"/>
        </a:xfrm>
      </p:grpSpPr>
      <p:cxnSp>
        <p:nvCxnSpPr>
          <p:cNvPr id="127" name="Google Shape;127;g8811feb713_1_34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128" name="Google Shape;128;g8811feb713_1_34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129" name="Google Shape;129;g8811feb713_1_34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0" name="Google Shape;130;g8811feb713_1_344"/>
          <p:cNvSpPr txBox="1"/>
          <p:nvPr>
            <p:ph idx="2" type="body"/>
          </p:nvPr>
        </p:nvSpPr>
        <p:spPr>
          <a:xfrm>
            <a:off x="264584" y="862676"/>
            <a:ext cx="3471300" cy="795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1" name="Google Shape;131;g8811feb713_1_344"/>
          <p:cNvSpPr txBox="1"/>
          <p:nvPr>
            <p:ph idx="3" type="body"/>
          </p:nvPr>
        </p:nvSpPr>
        <p:spPr>
          <a:xfrm>
            <a:off x="264584" y="1873340"/>
            <a:ext cx="3471300" cy="363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32" name="Google Shape;132;g8811feb713_1_344"/>
          <p:cNvSpPr txBox="1"/>
          <p:nvPr>
            <p:ph idx="4" type="body"/>
          </p:nvPr>
        </p:nvSpPr>
        <p:spPr>
          <a:xfrm>
            <a:off x="4000501" y="863692"/>
            <a:ext cx="7861200" cy="4639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5" name="Shape 75"/>
        <p:cNvGrpSpPr/>
        <p:nvPr/>
      </p:nvGrpSpPr>
      <p:grpSpPr>
        <a:xfrm>
          <a:off x="0" y="0"/>
          <a:ext cx="0" cy="0"/>
          <a:chOff x="0" y="0"/>
          <a:chExt cx="0" cy="0"/>
        </a:xfrm>
      </p:grpSpPr>
      <p:cxnSp>
        <p:nvCxnSpPr>
          <p:cNvPr id="76" name="Google Shape;76;g8811feb713_1_314"/>
          <p:cNvCxnSpPr/>
          <p:nvPr/>
        </p:nvCxnSpPr>
        <p:spPr>
          <a:xfrm>
            <a:off x="272085" y="513092"/>
            <a:ext cx="2674800" cy="0"/>
          </a:xfrm>
          <a:prstGeom prst="straightConnector1">
            <a:avLst/>
          </a:prstGeom>
          <a:noFill/>
          <a:ln cap="flat" cmpd="sng" w="25400">
            <a:solidFill>
              <a:schemeClr val="dk1"/>
            </a:solidFill>
            <a:prstDash val="solid"/>
            <a:round/>
            <a:headEnd len="sm" w="sm" type="none"/>
            <a:tailEnd len="sm" w="sm" type="none"/>
          </a:ln>
        </p:spPr>
      </p:cxnSp>
      <p:cxnSp>
        <p:nvCxnSpPr>
          <p:cNvPr id="77" name="Google Shape;77;g8811feb713_1_314"/>
          <p:cNvCxnSpPr/>
          <p:nvPr/>
        </p:nvCxnSpPr>
        <p:spPr>
          <a:xfrm>
            <a:off x="3376635" y="513092"/>
            <a:ext cx="8485500" cy="0"/>
          </a:xfrm>
          <a:prstGeom prst="straightConnector1">
            <a:avLst/>
          </a:prstGeom>
          <a:noFill/>
          <a:ln cap="flat" cmpd="sng" w="12700">
            <a:solidFill>
              <a:schemeClr val="dk1"/>
            </a:solidFill>
            <a:prstDash val="solid"/>
            <a:round/>
            <a:headEnd len="sm" w="sm" type="none"/>
            <a:tailEnd len="sm" w="sm" type="none"/>
          </a:ln>
        </p:spPr>
      </p:cxnSp>
      <p:sp>
        <p:nvSpPr>
          <p:cNvPr id="78" name="Google Shape;78;g8811feb713_1_314"/>
          <p:cNvSpPr txBox="1"/>
          <p:nvPr>
            <p:ph idx="1" type="body"/>
          </p:nvPr>
        </p:nvSpPr>
        <p:spPr>
          <a:xfrm>
            <a:off x="0" y="5511801"/>
            <a:ext cx="12192000" cy="14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9" name="Google Shape;79;g8811feb713_1_314"/>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80" name="Google Shape;80;g8811feb713_1_314"/>
          <p:cNvSpPr txBox="1"/>
          <p:nvPr>
            <p:ph idx="3" type="body"/>
          </p:nvPr>
        </p:nvSpPr>
        <p:spPr>
          <a:xfrm>
            <a:off x="272085" y="1744225"/>
            <a:ext cx="11589900" cy="3767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slideLayout" Target="../slideLayouts/slideLayout16.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pic>
        <p:nvPicPr>
          <p:cNvPr id="72" name="Google Shape;72;g8811feb713_1_28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73" name="Google Shape;73;g8811feb713_1_289"/>
          <p:cNvSpPr txBox="1"/>
          <p:nvPr/>
        </p:nvSpPr>
        <p:spPr>
          <a:xfrm>
            <a:off x="10703378" y="257543"/>
            <a:ext cx="1241100" cy="240000"/>
          </a:xfrm>
          <a:prstGeom prst="rect">
            <a:avLst/>
          </a:prstGeom>
          <a:noFill/>
          <a:ln>
            <a:noFill/>
          </a:ln>
        </p:spPr>
        <p:txBody>
          <a:bodyPr anchorCtr="0" anchor="t" bIns="45700" lIns="91425" spcFirstLastPara="1" rIns="91425" wrap="square" tIns="45700">
            <a:no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74" name="Google Shape;74;g8811feb713_1_289"/>
          <p:cNvPicPr preferRelativeResize="0"/>
          <p:nvPr/>
        </p:nvPicPr>
        <p:blipFill rotWithShape="1">
          <a:blip r:embed="rId2">
            <a:alphaModFix/>
          </a:blip>
          <a:srcRect b="0" l="0" r="0" t="0"/>
          <a:stretch/>
        </p:blipFill>
        <p:spPr>
          <a:xfrm>
            <a:off x="9189973" y="306146"/>
            <a:ext cx="2218340"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welcometothetable.coop/fresh-from-the-source/growing-your-own-food/designing-your-own-vegetable-garden" TargetMode="External"/><Relationship Id="rId4" Type="http://schemas.openxmlformats.org/officeDocument/2006/relationships/image" Target="../media/image20.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7V8oFI4GYMY"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hyperlink" Target="http://www.youtube.com/watch?v=nYDQcBQUDpw"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138" name="Google Shape;138;p1"/>
          <p:cNvSpPr txBox="1"/>
          <p:nvPr>
            <p:ph idx="2" type="body"/>
          </p:nvPr>
        </p:nvSpPr>
        <p:spPr>
          <a:xfrm>
            <a:off x="2677530" y="5439393"/>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Sustainability: Grades 6-8</a:t>
            </a:r>
            <a:endParaRPr>
              <a:solidFill>
                <a:srgbClr val="F76902"/>
              </a:solidFill>
            </a:endParaRPr>
          </a:p>
        </p:txBody>
      </p:sp>
      <p:sp>
        <p:nvSpPr>
          <p:cNvPr id="139" name="Google Shape;139;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Introduction to Sustainability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8811feb713_1_36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3: Growing a garden</a:t>
            </a:r>
            <a:r>
              <a:rPr lang="en-US" sz="2767"/>
              <a:t> </a:t>
            </a:r>
            <a:endParaRPr sz="2767"/>
          </a:p>
          <a:p>
            <a:pPr indent="-397954" lvl="0" marL="457200" rtl="0" algn="ctr">
              <a:lnSpc>
                <a:spcPct val="100000"/>
              </a:lnSpc>
              <a:spcBef>
                <a:spcPts val="0"/>
              </a:spcBef>
              <a:spcAft>
                <a:spcPts val="0"/>
              </a:spcAft>
              <a:buSzPts val="2667"/>
              <a:buAutoNum type="arabicParenR"/>
            </a:pPr>
            <a:r>
              <a:rPr lang="en-US" sz="2667"/>
              <a:t>Look over the items that you decided could be grown yourself. Can you name 5 benefits of doing so? What do you need to grow one of these items?</a:t>
            </a:r>
            <a:endParaRPr sz="2667"/>
          </a:p>
          <a:p>
            <a:pPr indent="-397954" lvl="0" marL="457200" rtl="0" algn="ctr">
              <a:lnSpc>
                <a:spcPct val="100000"/>
              </a:lnSpc>
              <a:spcBef>
                <a:spcPts val="0"/>
              </a:spcBef>
              <a:spcAft>
                <a:spcPts val="0"/>
              </a:spcAft>
              <a:buSzPts val="2667"/>
              <a:buAutoNum type="arabicParenR"/>
            </a:pPr>
            <a:r>
              <a:rPr lang="en-US" sz="2667"/>
              <a:t>Imagine you’re the lead gardner in your home! Make a plan to explain these benefits and how you would grow these items to your team/family! Use words or draw pictures if one would help you learn more than the other!</a:t>
            </a:r>
            <a:endParaRPr sz="2667"/>
          </a:p>
          <a:p>
            <a:pPr indent="0" lvl="0" marL="0" rtl="0" algn="ctr">
              <a:lnSpc>
                <a:spcPct val="100000"/>
              </a:lnSpc>
              <a:spcBef>
                <a:spcPts val="0"/>
              </a:spcBef>
              <a:spcAft>
                <a:spcPts val="0"/>
              </a:spcAft>
              <a:buClr>
                <a:schemeClr val="dk1"/>
              </a:buClr>
              <a:buSzPts val="4267"/>
              <a:buNone/>
            </a:pPr>
            <a:r>
              <a:t/>
            </a:r>
            <a:endParaRPr sz="2767"/>
          </a:p>
        </p:txBody>
      </p:sp>
      <p:sp>
        <p:nvSpPr>
          <p:cNvPr id="217" name="Google Shape;217;g8811feb713_1_367"/>
          <p:cNvSpPr txBox="1"/>
          <p:nvPr/>
        </p:nvSpPr>
        <p:spPr>
          <a:xfrm>
            <a:off x="429650" y="3429000"/>
            <a:ext cx="5255100" cy="1388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Arial"/>
                <a:ea typeface="Arial"/>
                <a:cs typeface="Arial"/>
                <a:sym typeface="Arial"/>
              </a:rPr>
              <a:t>Step 1: This website has some tips for gardening</a:t>
            </a:r>
            <a:endParaRPr b="0" i="0" sz="18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hlink"/>
                </a:solidFill>
                <a:latin typeface="Arial"/>
                <a:ea typeface="Arial"/>
                <a:cs typeface="Arial"/>
                <a:sym typeface="Arial"/>
                <a:hlinkClick r:id="rId3"/>
              </a:rPr>
              <a:t>https://www.welcometothetable.coop/fresh-from-the-source/growing-your-own-food/designing-your-own-vegetable-garden</a:t>
            </a:r>
            <a:r>
              <a:rPr b="0" i="0" lang="en-US" sz="1800" u="none" cap="none" strike="noStrike">
                <a:solidFill>
                  <a:schemeClr val="accent3"/>
                </a:solidFill>
                <a:latin typeface="Arial"/>
                <a:ea typeface="Arial"/>
                <a:cs typeface="Arial"/>
                <a:sym typeface="Arial"/>
              </a:rPr>
              <a:t>. </a:t>
            </a:r>
            <a:endParaRPr b="0" i="0" sz="1800" u="none" cap="none" strike="noStrike">
              <a:solidFill>
                <a:schemeClr val="accent3"/>
              </a:solidFill>
              <a:latin typeface="Arial"/>
              <a:ea typeface="Arial"/>
              <a:cs typeface="Arial"/>
              <a:sym typeface="Arial"/>
            </a:endParaRPr>
          </a:p>
        </p:txBody>
      </p:sp>
      <p:cxnSp>
        <p:nvCxnSpPr>
          <p:cNvPr id="218" name="Google Shape;218;g8811feb713_1_367"/>
          <p:cNvCxnSpPr/>
          <p:nvPr/>
        </p:nvCxnSpPr>
        <p:spPr>
          <a:xfrm>
            <a:off x="6277338" y="6494437"/>
            <a:ext cx="1869600" cy="0"/>
          </a:xfrm>
          <a:prstGeom prst="straightConnector1">
            <a:avLst/>
          </a:prstGeom>
          <a:noFill/>
          <a:ln cap="flat" cmpd="sng" w="28575">
            <a:solidFill>
              <a:schemeClr val="dk2"/>
            </a:solidFill>
            <a:prstDash val="solid"/>
            <a:round/>
            <a:headEnd len="sm" w="sm" type="none"/>
            <a:tailEnd len="med" w="med" type="triangle"/>
          </a:ln>
        </p:spPr>
      </p:cxnSp>
      <p:pic>
        <p:nvPicPr>
          <p:cNvPr id="219" name="Google Shape;219;g8811feb713_1_367"/>
          <p:cNvPicPr preferRelativeResize="0"/>
          <p:nvPr/>
        </p:nvPicPr>
        <p:blipFill rotWithShape="1">
          <a:blip r:embed="rId4">
            <a:alphaModFix/>
          </a:blip>
          <a:srcRect b="6457" l="0" r="0" t="6021"/>
          <a:stretch/>
        </p:blipFill>
        <p:spPr>
          <a:xfrm>
            <a:off x="8543625" y="3264925"/>
            <a:ext cx="3205800" cy="3614251"/>
          </a:xfrm>
          <a:prstGeom prst="rect">
            <a:avLst/>
          </a:prstGeom>
          <a:noFill/>
          <a:ln>
            <a:noFill/>
          </a:ln>
        </p:spPr>
      </p:pic>
      <p:pic>
        <p:nvPicPr>
          <p:cNvPr id="220" name="Google Shape;220;g8811feb713_1_367"/>
          <p:cNvPicPr preferRelativeResize="0"/>
          <p:nvPr/>
        </p:nvPicPr>
        <p:blipFill rotWithShape="1">
          <a:blip r:embed="rId5">
            <a:alphaModFix/>
          </a:blip>
          <a:srcRect b="0" l="0" r="0" t="0"/>
          <a:stretch/>
        </p:blipFill>
        <p:spPr>
          <a:xfrm>
            <a:off x="1645225" y="4974050"/>
            <a:ext cx="2823950" cy="1735225"/>
          </a:xfrm>
          <a:prstGeom prst="rect">
            <a:avLst/>
          </a:prstGeom>
          <a:noFill/>
          <a:ln>
            <a:noFill/>
          </a:ln>
        </p:spPr>
      </p:pic>
      <p:sp>
        <p:nvSpPr>
          <p:cNvPr id="221" name="Google Shape;221;g8811feb713_1_367"/>
          <p:cNvSpPr txBox="1"/>
          <p:nvPr/>
        </p:nvSpPr>
        <p:spPr>
          <a:xfrm>
            <a:off x="5965650" y="4841850"/>
            <a:ext cx="2297100" cy="1388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Arial"/>
                <a:ea typeface="Arial"/>
                <a:cs typeface="Arial"/>
                <a:sym typeface="Arial"/>
              </a:rPr>
              <a:t>Step 2: Here’s an example of how to make your plan and what to include!</a:t>
            </a:r>
            <a:endParaRPr b="0" i="0" sz="1800" u="none" cap="none" strike="noStrike">
              <a:solidFill>
                <a:schemeClr val="accent3"/>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sustainability!</a:t>
            </a:r>
            <a:endParaRPr sz="3466">
              <a:solidFill>
                <a:schemeClr val="dk2"/>
              </a:solidFill>
            </a:endParaRPr>
          </a:p>
        </p:txBody>
      </p:sp>
      <p:pic>
        <p:nvPicPr>
          <p:cNvPr id="227" name="Google Shape;227;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228" name="Google Shape;228;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229" name="Google Shape;229;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235" name="Google Shape;235;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145" name="Google Shape;145;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does sustainability fit?</a:t>
            </a:r>
            <a:endParaRPr sz="2467"/>
          </a:p>
        </p:txBody>
      </p:sp>
      <p:pic>
        <p:nvPicPr>
          <p:cNvPr id="146" name="Google Shape;146;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147" name="Google Shape;147;p2"/>
          <p:cNvSpPr/>
          <p:nvPr/>
        </p:nvSpPr>
        <p:spPr>
          <a:xfrm rot="5400000">
            <a:off x="7018625" y="3300425"/>
            <a:ext cx="4950600" cy="1933200"/>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is sustainability?</a:t>
            </a:r>
            <a:endParaRPr/>
          </a:p>
        </p:txBody>
      </p:sp>
      <p:sp>
        <p:nvSpPr>
          <p:cNvPr id="153" name="Google Shape;153;p3"/>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If something is sustainable, that means we can keep using it or doing it for a long time. A lot of the ways humans have been using the earth’s natural resources, such as burning fossil fuels for energy and generating lots of waste, are not sustainable.</a:t>
            </a:r>
            <a:r>
              <a:rPr lang="en-US" sz="2600"/>
              <a:t> </a:t>
            </a:r>
            <a:endParaRPr sz="2600"/>
          </a:p>
        </p:txBody>
      </p:sp>
      <p:sp>
        <p:nvSpPr>
          <p:cNvPr id="154" name="Google Shape;154;p3"/>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5" name="Google Shape;155;p3">
            <a:hlinkClick r:id="rId3"/>
          </p:cNvPr>
          <p:cNvPicPr preferRelativeResize="0"/>
          <p:nvPr/>
        </p:nvPicPr>
        <p:blipFill rotWithShape="1">
          <a:blip r:embed="rId4">
            <a:alphaModFix/>
          </a:blip>
          <a:srcRect b="0" l="0" r="0" t="0"/>
          <a:stretch/>
        </p:blipFill>
        <p:spPr>
          <a:xfrm>
            <a:off x="4647350" y="1654823"/>
            <a:ext cx="7214673" cy="3699556"/>
          </a:xfrm>
          <a:prstGeom prst="rect">
            <a:avLst/>
          </a:prstGeom>
          <a:noFill/>
          <a:ln>
            <a:noFill/>
          </a:ln>
        </p:spPr>
      </p:pic>
      <p:sp>
        <p:nvSpPr>
          <p:cNvPr id="156" name="Google Shape;156;p3"/>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Watch this fun video to learn more!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8811feb713_1_281"/>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What are ways we can live without trash?</a:t>
            </a:r>
            <a:endParaRPr/>
          </a:p>
        </p:txBody>
      </p:sp>
      <p:sp>
        <p:nvSpPr>
          <p:cNvPr id="162" name="Google Shape;162;g8811feb713_1_281"/>
          <p:cNvSpPr txBox="1"/>
          <p:nvPr>
            <p:ph idx="3" type="body"/>
          </p:nvPr>
        </p:nvSpPr>
        <p:spPr>
          <a:xfrm>
            <a:off x="272075" y="1744225"/>
            <a:ext cx="4173300" cy="4981500"/>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0"/>
              </a:spcBef>
              <a:spcAft>
                <a:spcPts val="0"/>
              </a:spcAft>
              <a:buSzPts val="3200"/>
              <a:buChar char="-"/>
            </a:pPr>
            <a:r>
              <a:rPr lang="en-US" sz="2400"/>
              <a:t>This New York woman is an example of how analyzing your trash makes a difference. She is making an effort to change the way she thinks about and creates waste, and asks us to do the same. Over the past two years, she has produced enough trash to fill just a 16 oz mason jar!</a:t>
            </a:r>
            <a:endParaRPr sz="2600"/>
          </a:p>
        </p:txBody>
      </p:sp>
      <p:sp>
        <p:nvSpPr>
          <p:cNvPr id="163" name="Google Shape;163;g8811feb713_1_281"/>
          <p:cNvSpPr/>
          <p:nvPr/>
        </p:nvSpPr>
        <p:spPr>
          <a:xfrm rot="-5400000">
            <a:off x="6457250" y="5672900"/>
            <a:ext cx="975000" cy="6528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8811feb713_1_281"/>
          <p:cNvSpPr txBox="1"/>
          <p:nvPr/>
        </p:nvSpPr>
        <p:spPr>
          <a:xfrm>
            <a:off x="7370300" y="5618600"/>
            <a:ext cx="3007500" cy="868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Click here to learn more!</a:t>
            </a:r>
            <a:endParaRPr b="0" i="0" sz="2400" u="none" cap="none" strike="noStrike">
              <a:solidFill>
                <a:srgbClr val="000000"/>
              </a:solidFill>
              <a:latin typeface="Arial"/>
              <a:ea typeface="Arial"/>
              <a:cs typeface="Arial"/>
              <a:sym typeface="Arial"/>
            </a:endParaRPr>
          </a:p>
        </p:txBody>
      </p:sp>
      <p:pic>
        <p:nvPicPr>
          <p:cNvPr id="165" name="Google Shape;165;g8811feb713_1_281">
            <a:hlinkClick r:id="rId3"/>
          </p:cNvPr>
          <p:cNvPicPr preferRelativeResize="0"/>
          <p:nvPr/>
        </p:nvPicPr>
        <p:blipFill rotWithShape="1">
          <a:blip r:embed="rId4">
            <a:alphaModFix/>
          </a:blip>
          <a:srcRect b="0" l="0" r="0" t="0"/>
          <a:stretch/>
        </p:blipFill>
        <p:spPr>
          <a:xfrm>
            <a:off x="5140200" y="1546075"/>
            <a:ext cx="6179319" cy="3965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8811feb713_1_141"/>
          <p:cNvSpPr txBox="1"/>
          <p:nvPr>
            <p:ph idx="1" type="body"/>
          </p:nvPr>
        </p:nvSpPr>
        <p:spPr>
          <a:xfrm>
            <a:off x="0" y="686426"/>
            <a:ext cx="12192000" cy="1401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853"/>
              </a:spcBef>
              <a:spcAft>
                <a:spcPts val="0"/>
              </a:spcAft>
              <a:buSzPts val="4267"/>
              <a:buNone/>
            </a:pPr>
            <a:r>
              <a:rPr i="0" lang="en-US" sz="3167">
                <a:solidFill>
                  <a:schemeClr val="dk2"/>
                </a:solidFill>
                <a:latin typeface="Arial"/>
                <a:ea typeface="Arial"/>
                <a:cs typeface="Arial"/>
                <a:sym typeface="Arial"/>
              </a:rPr>
              <a:t>Ask yourself: from these videos, are there actions the video participants took that you think you could do as well in your life?</a:t>
            </a:r>
            <a:endParaRPr i="0" sz="3167">
              <a:solidFill>
                <a:schemeClr val="dk2"/>
              </a:solidFill>
              <a:latin typeface="Arial"/>
              <a:ea typeface="Arial"/>
              <a:cs typeface="Arial"/>
              <a:sym typeface="Arial"/>
            </a:endParaRPr>
          </a:p>
        </p:txBody>
      </p:sp>
      <p:sp>
        <p:nvSpPr>
          <p:cNvPr id="172" name="Google Shape;172;g8811feb713_1_141"/>
          <p:cNvSpPr txBox="1"/>
          <p:nvPr>
            <p:ph idx="3" type="body"/>
          </p:nvPr>
        </p:nvSpPr>
        <p:spPr>
          <a:xfrm>
            <a:off x="272085" y="2917525"/>
            <a:ext cx="11589900" cy="376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a:t>Can you list 5 of these?</a:t>
            </a:r>
            <a:endParaRPr/>
          </a:p>
          <a:p>
            <a:pPr indent="0" lvl="0" marL="0" rtl="0" algn="l">
              <a:lnSpc>
                <a:spcPct val="100000"/>
              </a:lnSpc>
              <a:spcBef>
                <a:spcPts val="640"/>
              </a:spcBef>
              <a:spcAft>
                <a:spcPts val="0"/>
              </a:spcAft>
              <a:buSzPts val="3200"/>
              <a:buNone/>
            </a:pPr>
            <a:r>
              <a:rPr lang="en-US"/>
              <a:t>1.</a:t>
            </a:r>
            <a:endParaRPr/>
          </a:p>
          <a:p>
            <a:pPr indent="0" lvl="0" marL="0" rtl="0" algn="l">
              <a:lnSpc>
                <a:spcPct val="100000"/>
              </a:lnSpc>
              <a:spcBef>
                <a:spcPts val="640"/>
              </a:spcBef>
              <a:spcAft>
                <a:spcPts val="0"/>
              </a:spcAft>
              <a:buSzPts val="3200"/>
              <a:buNone/>
            </a:pPr>
            <a:r>
              <a:rPr lang="en-US"/>
              <a:t>2.</a:t>
            </a:r>
            <a:endParaRPr/>
          </a:p>
          <a:p>
            <a:pPr indent="0" lvl="0" marL="0" rtl="0" algn="l">
              <a:lnSpc>
                <a:spcPct val="100000"/>
              </a:lnSpc>
              <a:spcBef>
                <a:spcPts val="640"/>
              </a:spcBef>
              <a:spcAft>
                <a:spcPts val="0"/>
              </a:spcAft>
              <a:buSzPts val="3200"/>
              <a:buNone/>
            </a:pPr>
            <a:r>
              <a:rPr lang="en-US"/>
              <a:t>3.</a:t>
            </a:r>
            <a:endParaRPr/>
          </a:p>
          <a:p>
            <a:pPr indent="0" lvl="0" marL="0" rtl="0" algn="l">
              <a:lnSpc>
                <a:spcPct val="100000"/>
              </a:lnSpc>
              <a:spcBef>
                <a:spcPts val="640"/>
              </a:spcBef>
              <a:spcAft>
                <a:spcPts val="0"/>
              </a:spcAft>
              <a:buSzPts val="3200"/>
              <a:buNone/>
            </a:pPr>
            <a:r>
              <a:rPr lang="en-US"/>
              <a:t>4.</a:t>
            </a:r>
            <a:endParaRPr/>
          </a:p>
          <a:p>
            <a:pPr indent="0" lvl="0" marL="0" rtl="0" algn="l">
              <a:lnSpc>
                <a:spcPct val="100000"/>
              </a:lnSpc>
              <a:spcBef>
                <a:spcPts val="640"/>
              </a:spcBef>
              <a:spcAft>
                <a:spcPts val="0"/>
              </a:spcAft>
              <a:buSzPts val="3200"/>
              <a:buNone/>
            </a:pPr>
            <a:r>
              <a:rPr lang="en-US"/>
              <a:t>5.</a:t>
            </a:r>
            <a:endParaRPr/>
          </a:p>
        </p:txBody>
      </p:sp>
      <p:sp>
        <p:nvSpPr>
          <p:cNvPr id="173" name="Google Shape;173;g8811feb713_1_141"/>
          <p:cNvSpPr/>
          <p:nvPr/>
        </p:nvSpPr>
        <p:spPr>
          <a:xfrm>
            <a:off x="411300" y="738775"/>
            <a:ext cx="11369400" cy="12966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g8811feb713_1_141"/>
          <p:cNvPicPr preferRelativeResize="0"/>
          <p:nvPr/>
        </p:nvPicPr>
        <p:blipFill rotWithShape="1">
          <a:blip r:embed="rId3">
            <a:alphaModFix/>
          </a:blip>
          <a:srcRect b="0" l="0" r="0" t="0"/>
          <a:stretch/>
        </p:blipFill>
        <p:spPr>
          <a:xfrm>
            <a:off x="6614679" y="2468488"/>
            <a:ext cx="3903669" cy="40377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180" name="Google Shape;180;g77e66624e7_0_30"/>
          <p:cNvSpPr txBox="1"/>
          <p:nvPr>
            <p:ph idx="3" type="body"/>
          </p:nvPr>
        </p:nvSpPr>
        <p:spPr>
          <a:xfrm>
            <a:off x="1545750" y="5941650"/>
            <a:ext cx="91005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The Cycle of Growing, Buying, and Trash</a:t>
            </a:r>
            <a:endParaRPr sz="3500">
              <a:solidFill>
                <a:schemeClr val="accent3"/>
              </a:solidFill>
            </a:endParaRPr>
          </a:p>
        </p:txBody>
      </p:sp>
      <p:pic>
        <p:nvPicPr>
          <p:cNvPr id="181" name="Google Shape;181;g77e66624e7_0_30"/>
          <p:cNvPicPr preferRelativeResize="0"/>
          <p:nvPr/>
        </p:nvPicPr>
        <p:blipFill rotWithShape="1">
          <a:blip r:embed="rId3">
            <a:alphaModFix/>
          </a:blip>
          <a:srcRect b="0" l="0" r="0" t="0"/>
          <a:stretch/>
        </p:blipFill>
        <p:spPr>
          <a:xfrm>
            <a:off x="1128750" y="1515125"/>
            <a:ext cx="1690830" cy="1362725"/>
          </a:xfrm>
          <a:prstGeom prst="rect">
            <a:avLst/>
          </a:prstGeom>
          <a:noFill/>
          <a:ln>
            <a:noFill/>
          </a:ln>
        </p:spPr>
      </p:pic>
      <p:pic>
        <p:nvPicPr>
          <p:cNvPr id="182" name="Google Shape;182;g77e66624e7_0_30"/>
          <p:cNvPicPr preferRelativeResize="0"/>
          <p:nvPr/>
        </p:nvPicPr>
        <p:blipFill rotWithShape="1">
          <a:blip r:embed="rId3">
            <a:alphaModFix/>
          </a:blip>
          <a:srcRect b="0" l="0" r="0" t="0"/>
          <a:stretch/>
        </p:blipFill>
        <p:spPr>
          <a:xfrm>
            <a:off x="9721900" y="4080150"/>
            <a:ext cx="1690826" cy="1362721"/>
          </a:xfrm>
          <a:prstGeom prst="rect">
            <a:avLst/>
          </a:prstGeom>
          <a:noFill/>
          <a:ln>
            <a:noFill/>
          </a:ln>
        </p:spPr>
      </p:pic>
      <p:pic>
        <p:nvPicPr>
          <p:cNvPr id="183" name="Google Shape;183;g77e66624e7_0_30"/>
          <p:cNvPicPr preferRelativeResize="0"/>
          <p:nvPr/>
        </p:nvPicPr>
        <p:blipFill rotWithShape="1">
          <a:blip r:embed="rId4">
            <a:alphaModFix/>
          </a:blip>
          <a:srcRect b="0" l="0" r="0" t="0"/>
          <a:stretch/>
        </p:blipFill>
        <p:spPr>
          <a:xfrm>
            <a:off x="5776725" y="2336899"/>
            <a:ext cx="3649101" cy="2782975"/>
          </a:xfrm>
          <a:prstGeom prst="rect">
            <a:avLst/>
          </a:prstGeom>
          <a:noFill/>
          <a:ln>
            <a:noFill/>
          </a:ln>
        </p:spPr>
      </p:pic>
      <p:pic>
        <p:nvPicPr>
          <p:cNvPr id="184" name="Google Shape;184;g77e66624e7_0_30"/>
          <p:cNvPicPr preferRelativeResize="0"/>
          <p:nvPr/>
        </p:nvPicPr>
        <p:blipFill rotWithShape="1">
          <a:blip r:embed="rId5">
            <a:alphaModFix/>
          </a:blip>
          <a:srcRect b="0" l="0" r="0" t="0"/>
          <a:stretch/>
        </p:blipFill>
        <p:spPr>
          <a:xfrm>
            <a:off x="2956300" y="2336900"/>
            <a:ext cx="2820423" cy="2782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
          <p:cNvSpPr txBox="1"/>
          <p:nvPr>
            <p:ph idx="1" type="body"/>
          </p:nvPr>
        </p:nvSpPr>
        <p:spPr>
          <a:xfrm>
            <a:off x="303900" y="6031825"/>
            <a:ext cx="115842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Did you find more things that were recyclables than trash? Did that surprise you?</a:t>
            </a:r>
            <a:endParaRPr b="1" i="0" sz="2366">
              <a:solidFill>
                <a:srgbClr val="6AA84F"/>
              </a:solidFill>
            </a:endParaRPr>
          </a:p>
        </p:txBody>
      </p:sp>
      <p:sp>
        <p:nvSpPr>
          <p:cNvPr id="190" name="Google Shape;190;p4"/>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1: Analyze your trash</a:t>
            </a:r>
            <a:r>
              <a:rPr lang="en-US" sz="2767"/>
              <a:t> </a:t>
            </a:r>
            <a:endParaRPr sz="2767"/>
          </a:p>
          <a:p>
            <a:pPr indent="-397954" lvl="0" marL="457200" rtl="0" algn="ctr">
              <a:lnSpc>
                <a:spcPct val="100000"/>
              </a:lnSpc>
              <a:spcBef>
                <a:spcPts val="0"/>
              </a:spcBef>
              <a:spcAft>
                <a:spcPts val="0"/>
              </a:spcAft>
              <a:buSzPts val="2667"/>
              <a:buAutoNum type="arabicParenR"/>
            </a:pPr>
            <a:r>
              <a:rPr lang="en-US" sz="2667"/>
              <a:t>Think about what you have thrown away today.</a:t>
            </a:r>
            <a:endParaRPr sz="2667"/>
          </a:p>
          <a:p>
            <a:pPr indent="-397954" lvl="0" marL="457200" rtl="0" algn="ctr">
              <a:lnSpc>
                <a:spcPct val="100000"/>
              </a:lnSpc>
              <a:spcBef>
                <a:spcPts val="0"/>
              </a:spcBef>
              <a:spcAft>
                <a:spcPts val="0"/>
              </a:spcAft>
              <a:buSzPts val="2667"/>
              <a:buAutoNum type="arabicParenR"/>
            </a:pPr>
            <a:r>
              <a:rPr lang="en-US" sz="2667"/>
              <a:t>Make a list of those items.</a:t>
            </a:r>
            <a:endParaRPr sz="2667"/>
          </a:p>
          <a:p>
            <a:pPr indent="-397954" lvl="0" marL="457200" rtl="0" algn="ctr">
              <a:lnSpc>
                <a:spcPct val="100000"/>
              </a:lnSpc>
              <a:spcBef>
                <a:spcPts val="0"/>
              </a:spcBef>
              <a:spcAft>
                <a:spcPts val="0"/>
              </a:spcAft>
              <a:buSzPts val="2667"/>
              <a:buAutoNum type="arabicParenR"/>
            </a:pPr>
            <a:r>
              <a:rPr lang="en-US" sz="2667"/>
              <a:t>Of those, what can be recycled and what can be thrown away?</a:t>
            </a:r>
            <a:endParaRPr sz="2667"/>
          </a:p>
          <a:p>
            <a:pPr indent="-397954" lvl="0" marL="457200" rtl="0" algn="ctr">
              <a:lnSpc>
                <a:spcPct val="100000"/>
              </a:lnSpc>
              <a:spcBef>
                <a:spcPts val="0"/>
              </a:spcBef>
              <a:spcAft>
                <a:spcPts val="0"/>
              </a:spcAft>
              <a:buSzPts val="2667"/>
              <a:buAutoNum type="arabicParenR"/>
            </a:pPr>
            <a:r>
              <a:rPr lang="en-US" sz="2667"/>
              <a:t>For those that can only be thrown away, what are more sustainable options?</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191" name="Google Shape;191;p4"/>
          <p:cNvPicPr preferRelativeResize="0"/>
          <p:nvPr/>
        </p:nvPicPr>
        <p:blipFill rotWithShape="1">
          <a:blip r:embed="rId3">
            <a:alphaModFix/>
          </a:blip>
          <a:srcRect b="0" l="0" r="0" t="0"/>
          <a:stretch/>
        </p:blipFill>
        <p:spPr>
          <a:xfrm>
            <a:off x="4708763" y="3106751"/>
            <a:ext cx="2774475" cy="2774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77e66624e7_0_19"/>
          <p:cNvSpPr txBox="1"/>
          <p:nvPr>
            <p:ph idx="2" type="body"/>
          </p:nvPr>
        </p:nvSpPr>
        <p:spPr>
          <a:xfrm>
            <a:off x="165250" y="665125"/>
            <a:ext cx="11931300" cy="5465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An example of how to format your list!:</a:t>
            </a:r>
            <a:endParaRPr sz="2767"/>
          </a:p>
          <a:p>
            <a:pPr indent="-404304" lvl="0" marL="457200" rtl="0" algn="ctr">
              <a:lnSpc>
                <a:spcPct val="100000"/>
              </a:lnSpc>
              <a:spcBef>
                <a:spcPts val="0"/>
              </a:spcBef>
              <a:spcAft>
                <a:spcPts val="0"/>
              </a:spcAft>
              <a:buSzPts val="2767"/>
              <a:buChar char="-"/>
            </a:pPr>
            <a:r>
              <a:rPr lang="en-US" sz="2767"/>
              <a:t>You do not have to use this, but here is an example below! This is organized by the trash item’s primary function.</a:t>
            </a:r>
            <a:endParaRPr sz="2767"/>
          </a:p>
          <a:p>
            <a:pPr indent="0" lvl="0" marL="0" rtl="0" algn="l">
              <a:lnSpc>
                <a:spcPct val="100000"/>
              </a:lnSpc>
              <a:spcBef>
                <a:spcPts val="0"/>
              </a:spcBef>
              <a:spcAft>
                <a:spcPts val="0"/>
              </a:spcAft>
              <a:buClr>
                <a:schemeClr val="dk1"/>
              </a:buClr>
              <a:buSzPts val="4267"/>
              <a:buNone/>
            </a:pPr>
            <a:r>
              <a:t/>
            </a:r>
            <a:endParaRPr sz="1967">
              <a:solidFill>
                <a:schemeClr val="accent1"/>
              </a:solidFill>
            </a:endParaRPr>
          </a:p>
        </p:txBody>
      </p:sp>
      <p:pic>
        <p:nvPicPr>
          <p:cNvPr id="197" name="Google Shape;197;g77e66624e7_0_19"/>
          <p:cNvPicPr preferRelativeResize="0"/>
          <p:nvPr/>
        </p:nvPicPr>
        <p:blipFill rotWithShape="1">
          <a:blip r:embed="rId3">
            <a:alphaModFix/>
          </a:blip>
          <a:srcRect b="25444" l="0" r="0" t="14103"/>
          <a:stretch/>
        </p:blipFill>
        <p:spPr>
          <a:xfrm>
            <a:off x="9435900" y="1986614"/>
            <a:ext cx="2472425" cy="1095361"/>
          </a:xfrm>
          <a:prstGeom prst="rect">
            <a:avLst/>
          </a:prstGeom>
          <a:noFill/>
          <a:ln>
            <a:noFill/>
          </a:ln>
        </p:spPr>
      </p:pic>
      <p:pic>
        <p:nvPicPr>
          <p:cNvPr id="198" name="Google Shape;198;g77e66624e7_0_19"/>
          <p:cNvPicPr preferRelativeResize="0"/>
          <p:nvPr/>
        </p:nvPicPr>
        <p:blipFill rotWithShape="1">
          <a:blip r:embed="rId4">
            <a:alphaModFix/>
          </a:blip>
          <a:srcRect b="0" l="0" r="0" t="0"/>
          <a:stretch/>
        </p:blipFill>
        <p:spPr>
          <a:xfrm>
            <a:off x="0" y="2082272"/>
            <a:ext cx="5569024" cy="4577402"/>
          </a:xfrm>
          <a:prstGeom prst="rect">
            <a:avLst/>
          </a:prstGeom>
          <a:noFill/>
          <a:ln cap="flat" cmpd="sng" w="19050">
            <a:solidFill>
              <a:srgbClr val="000000"/>
            </a:solidFill>
            <a:prstDash val="solid"/>
            <a:round/>
            <a:headEnd len="sm" w="sm" type="none"/>
            <a:tailEnd len="sm" w="sm" type="none"/>
          </a:ln>
        </p:spPr>
      </p:pic>
      <p:pic>
        <p:nvPicPr>
          <p:cNvPr id="199" name="Google Shape;199;g77e66624e7_0_19"/>
          <p:cNvPicPr preferRelativeResize="0"/>
          <p:nvPr/>
        </p:nvPicPr>
        <p:blipFill rotWithShape="1">
          <a:blip r:embed="rId5">
            <a:alphaModFix/>
          </a:blip>
          <a:srcRect b="0" l="0" r="0" t="0"/>
          <a:stretch/>
        </p:blipFill>
        <p:spPr>
          <a:xfrm>
            <a:off x="5651650" y="4610550"/>
            <a:ext cx="6540350" cy="2049125"/>
          </a:xfrm>
          <a:prstGeom prst="rect">
            <a:avLst/>
          </a:prstGeom>
          <a:noFill/>
          <a:ln cap="flat" cmpd="sng" w="19050">
            <a:solidFill>
              <a:srgbClr val="000000"/>
            </a:solidFill>
            <a:prstDash val="solid"/>
            <a:round/>
            <a:headEnd len="sm" w="sm" type="none"/>
            <a:tailEnd len="sm" w="sm" type="none"/>
          </a:ln>
        </p:spPr>
      </p:pic>
      <p:sp>
        <p:nvSpPr>
          <p:cNvPr id="200" name="Google Shape;200;g77e66624e7_0_19"/>
          <p:cNvSpPr txBox="1"/>
          <p:nvPr/>
        </p:nvSpPr>
        <p:spPr>
          <a:xfrm>
            <a:off x="5998675" y="2396175"/>
            <a:ext cx="2991000" cy="1487400"/>
          </a:xfrm>
          <a:prstGeom prst="rect">
            <a:avLst/>
          </a:prstGeom>
          <a:noFill/>
          <a:ln>
            <a:noFill/>
          </a:ln>
        </p:spPr>
        <p:txBody>
          <a:bodyPr anchorCtr="0" anchor="t" bIns="91425" lIns="91425" spcFirstLastPara="1" rIns="91425" wrap="square" tIns="91425">
            <a:noAutofit/>
          </a:bodyPr>
          <a:lstStyle/>
          <a:p>
            <a:pPr indent="-374650" lvl="0" marL="4572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Steps 1 - 2</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Steps 3 - 4</a:t>
            </a:r>
            <a:endParaRPr b="0" i="0" sz="2300" u="none" cap="none" strike="noStrike">
              <a:solidFill>
                <a:srgbClr val="000000"/>
              </a:solidFill>
              <a:latin typeface="Arial"/>
              <a:ea typeface="Arial"/>
              <a:cs typeface="Arial"/>
              <a:sym typeface="Arial"/>
            </a:endParaRPr>
          </a:p>
        </p:txBody>
      </p:sp>
      <p:cxnSp>
        <p:nvCxnSpPr>
          <p:cNvPr id="201" name="Google Shape;201;g77e66624e7_0_19"/>
          <p:cNvCxnSpPr/>
          <p:nvPr/>
        </p:nvCxnSpPr>
        <p:spPr>
          <a:xfrm rot="10800000">
            <a:off x="6362275" y="3040650"/>
            <a:ext cx="1586400" cy="0"/>
          </a:xfrm>
          <a:prstGeom prst="straightConnector1">
            <a:avLst/>
          </a:prstGeom>
          <a:noFill/>
          <a:ln cap="flat" cmpd="sng" w="38100">
            <a:solidFill>
              <a:schemeClr val="dk2"/>
            </a:solidFill>
            <a:prstDash val="solid"/>
            <a:round/>
            <a:headEnd len="sm" w="sm" type="none"/>
            <a:tailEnd len="med" w="med" type="triangle"/>
          </a:ln>
        </p:spPr>
      </p:cxnSp>
      <p:cxnSp>
        <p:nvCxnSpPr>
          <p:cNvPr id="202" name="Google Shape;202;g77e66624e7_0_19"/>
          <p:cNvCxnSpPr/>
          <p:nvPr/>
        </p:nvCxnSpPr>
        <p:spPr>
          <a:xfrm>
            <a:off x="7155450" y="3586000"/>
            <a:ext cx="0" cy="760200"/>
          </a:xfrm>
          <a:prstGeom prst="straightConnector1">
            <a:avLst/>
          </a:prstGeom>
          <a:noFill/>
          <a:ln cap="flat" cmpd="sng" w="38100">
            <a:solidFill>
              <a:schemeClr val="dk2"/>
            </a:solidFill>
            <a:prstDash val="solid"/>
            <a:round/>
            <a:headEnd len="sm" w="sm"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8811feb713_1_357"/>
          <p:cNvSpPr txBox="1"/>
          <p:nvPr>
            <p:ph idx="1" type="body"/>
          </p:nvPr>
        </p:nvSpPr>
        <p:spPr>
          <a:xfrm>
            <a:off x="303900" y="6031825"/>
            <a:ext cx="11584200" cy="446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0000"/>
              </a:buClr>
              <a:buSzPts val="4267"/>
              <a:buNone/>
            </a:pPr>
            <a:r>
              <a:rPr b="1" i="0" lang="en-US" sz="2366">
                <a:solidFill>
                  <a:srgbClr val="6AA84F"/>
                </a:solidFill>
              </a:rPr>
              <a:t>How would creating your own food options make you feel? Is there a reason for feeling this way?</a:t>
            </a:r>
            <a:endParaRPr b="1" i="0" sz="2366">
              <a:solidFill>
                <a:srgbClr val="6AA84F"/>
              </a:solidFill>
            </a:endParaRPr>
          </a:p>
        </p:txBody>
      </p:sp>
      <p:sp>
        <p:nvSpPr>
          <p:cNvPr id="208" name="Google Shape;208;g8811feb713_1_357"/>
          <p:cNvSpPr txBox="1"/>
          <p:nvPr>
            <p:ph idx="2" type="body"/>
          </p:nvPr>
        </p:nvSpPr>
        <p:spPr>
          <a:xfrm>
            <a:off x="0" y="747750"/>
            <a:ext cx="12192000" cy="4094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Part 2: Thinking about food</a:t>
            </a:r>
            <a:r>
              <a:rPr lang="en-US" sz="2767"/>
              <a:t> </a:t>
            </a:r>
            <a:endParaRPr sz="2767"/>
          </a:p>
          <a:p>
            <a:pPr indent="-397954" lvl="0" marL="457200" rtl="0" algn="ctr">
              <a:lnSpc>
                <a:spcPct val="100000"/>
              </a:lnSpc>
              <a:spcBef>
                <a:spcPts val="0"/>
              </a:spcBef>
              <a:spcAft>
                <a:spcPts val="0"/>
              </a:spcAft>
              <a:buSzPts val="2667"/>
              <a:buAutoNum type="arabicParenR"/>
            </a:pPr>
            <a:r>
              <a:rPr lang="en-US" sz="2667"/>
              <a:t>Take a look in your fridge, and think about items you and your family buy for food. Do any of these match food substances you may have thrown away?</a:t>
            </a:r>
            <a:endParaRPr sz="2667"/>
          </a:p>
          <a:p>
            <a:pPr indent="-397954" lvl="0" marL="457200" rtl="0" algn="ctr">
              <a:lnSpc>
                <a:spcPct val="100000"/>
              </a:lnSpc>
              <a:spcBef>
                <a:spcPts val="0"/>
              </a:spcBef>
              <a:spcAft>
                <a:spcPts val="0"/>
              </a:spcAft>
              <a:buSzPts val="2667"/>
              <a:buAutoNum type="arabicParenR"/>
            </a:pPr>
            <a:r>
              <a:rPr lang="en-US" sz="2667"/>
              <a:t>Choose 6 items, and decide if these items can be grown/made yourself (imagine you have unlimited resources). If it cannot be, is there a restriction or method of production that only allows this item to be purchased? </a:t>
            </a:r>
            <a:endParaRPr sz="2667"/>
          </a:p>
          <a:p>
            <a:pPr indent="-397954" lvl="0" marL="457200" rtl="0" algn="ctr">
              <a:lnSpc>
                <a:spcPct val="100000"/>
              </a:lnSpc>
              <a:spcBef>
                <a:spcPts val="0"/>
              </a:spcBef>
              <a:spcAft>
                <a:spcPts val="0"/>
              </a:spcAft>
              <a:buSzPts val="2667"/>
              <a:buAutoNum type="arabicParenR"/>
            </a:pPr>
            <a:r>
              <a:rPr lang="en-US" sz="2667"/>
              <a:t>If the item has to be bought, what are some things that could replace the item that could be obtained in more “green ways”?</a:t>
            </a:r>
            <a:endParaRPr sz="2667"/>
          </a:p>
          <a:p>
            <a:pPr indent="0" lvl="0" marL="0" rtl="0" algn="ctr">
              <a:lnSpc>
                <a:spcPct val="100000"/>
              </a:lnSpc>
              <a:spcBef>
                <a:spcPts val="0"/>
              </a:spcBef>
              <a:spcAft>
                <a:spcPts val="0"/>
              </a:spcAft>
              <a:buClr>
                <a:schemeClr val="dk1"/>
              </a:buClr>
              <a:buSzPts val="4267"/>
              <a:buNone/>
            </a:pPr>
            <a:r>
              <a:t/>
            </a:r>
            <a:endParaRPr sz="2767"/>
          </a:p>
        </p:txBody>
      </p:sp>
      <p:pic>
        <p:nvPicPr>
          <p:cNvPr id="209" name="Google Shape;209;g8811feb713_1_357"/>
          <p:cNvPicPr preferRelativeResize="0"/>
          <p:nvPr/>
        </p:nvPicPr>
        <p:blipFill rotWithShape="1">
          <a:blip r:embed="rId3">
            <a:alphaModFix/>
          </a:blip>
          <a:srcRect b="0" l="0" r="0" t="35206"/>
          <a:stretch/>
        </p:blipFill>
        <p:spPr>
          <a:xfrm>
            <a:off x="4268100" y="4176025"/>
            <a:ext cx="7620000" cy="1789675"/>
          </a:xfrm>
          <a:prstGeom prst="rect">
            <a:avLst/>
          </a:prstGeom>
          <a:noFill/>
          <a:ln>
            <a:noFill/>
          </a:ln>
        </p:spPr>
      </p:pic>
      <p:sp>
        <p:nvSpPr>
          <p:cNvPr id="210" name="Google Shape;210;g8811feb713_1_357"/>
          <p:cNvSpPr txBox="1"/>
          <p:nvPr/>
        </p:nvSpPr>
        <p:spPr>
          <a:xfrm>
            <a:off x="578375" y="4445300"/>
            <a:ext cx="3205800" cy="1388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accent3"/>
                </a:solidFill>
                <a:latin typeface="Arial"/>
                <a:ea typeface="Arial"/>
                <a:cs typeface="Arial"/>
                <a:sym typeface="Arial"/>
              </a:rPr>
              <a:t>Example: you can have a garden of veggies, maybe have your own apple tree, and have chickens for eggs!</a:t>
            </a:r>
            <a:endParaRPr b="0" i="0" sz="1800" u="none" cap="none" strike="noStrike">
              <a:solidFill>
                <a:schemeClr val="accent3"/>
              </a:solidFill>
              <a:latin typeface="Arial"/>
              <a:ea typeface="Arial"/>
              <a:cs typeface="Arial"/>
              <a:sym typeface="Arial"/>
            </a:endParaRPr>
          </a:p>
        </p:txBody>
      </p:sp>
      <p:cxnSp>
        <p:nvCxnSpPr>
          <p:cNvPr id="211" name="Google Shape;211;g8811feb713_1_357"/>
          <p:cNvCxnSpPr>
            <a:endCxn id="209" idx="1"/>
          </p:cNvCxnSpPr>
          <p:nvPr/>
        </p:nvCxnSpPr>
        <p:spPr>
          <a:xfrm flipH="1" rot="10800000">
            <a:off x="3387600" y="5070863"/>
            <a:ext cx="880500" cy="2400"/>
          </a:xfrm>
          <a:prstGeom prst="straightConnector1">
            <a:avLst/>
          </a:prstGeom>
          <a:noFill/>
          <a:ln cap="flat" cmpd="sng" w="28575">
            <a:solidFill>
              <a:schemeClr val="dk2"/>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