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3" roundtripDataSignature="AMtx7mgbeD9c03rlx+lXUcMaqJ3USitc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ccusd.net/cms/lib03/CA01001466/Centricity/domain/1040/stem-west%20grant/ErgonomicsTVremoteActivity080714.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645c92401_1_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8645c92401_1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645c92401_1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8645c92401_1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645c92401_1_1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8645c92401_1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645c92401_1_1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8645c92401_1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1d314f588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91d314f58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Reference</a:t>
            </a:r>
            <a:r>
              <a:rPr lang="en-US"/>
              <a:t> for activity (you do not need to click this. This is just if you would like reference or more information! It will lead you to a website).</a:t>
            </a:r>
            <a:endParaRPr/>
          </a:p>
        </p:txBody>
      </p:sp>
      <p:sp>
        <p:nvSpPr>
          <p:cNvPr id="158" name="Google Shape;158;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645c92401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8645c92401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7e66624e7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77e66624e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7e66624e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77e66624e7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645c92401_1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link in the slide will take you to a website on the internet.</a:t>
            </a:r>
            <a:endParaRPr/>
          </a:p>
        </p:txBody>
      </p:sp>
      <p:sp>
        <p:nvSpPr>
          <p:cNvPr id="194" name="Google Shape;194;g8645c92401_1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0" name="Shape 80"/>
        <p:cNvGrpSpPr/>
        <p:nvPr/>
      </p:nvGrpSpPr>
      <p:grpSpPr>
        <a:xfrm>
          <a:off x="0" y="0"/>
          <a:ext cx="0" cy="0"/>
          <a:chOff x="0" y="0"/>
          <a:chExt cx="0" cy="0"/>
        </a:xfrm>
      </p:grpSpPr>
      <p:sp>
        <p:nvSpPr>
          <p:cNvPr id="81" name="Google Shape;81;g8645c92401_1_110"/>
          <p:cNvSpPr/>
          <p:nvPr/>
        </p:nvSpPr>
        <p:spPr>
          <a:xfrm>
            <a:off x="0" y="0"/>
            <a:ext cx="12192000" cy="6858000"/>
          </a:xfrm>
          <a:prstGeom prst="rect">
            <a:avLst/>
          </a:prstGeom>
          <a:solidFill>
            <a:srgbClr val="68696C"/>
          </a:solidFill>
          <a:ln>
            <a:noFill/>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2" name="Google Shape;82;g8645c92401_1_110"/>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 name="Google Shape;83;g8645c92401_1_110"/>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 name="Google Shape;84;g8645c92401_1_110"/>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 name="Google Shape;85;g8645c92401_1_110"/>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 name="Google Shape;86;g8645c92401_1_110"/>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87" name="Google Shape;87;g8645c92401_1_1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88" name="Google Shape;88;g8645c92401_1_110"/>
          <p:cNvSpPr/>
          <p:nvPr/>
        </p:nvSpPr>
        <p:spPr>
          <a:xfrm>
            <a:off x="1524" y="9413"/>
            <a:ext cx="12189001"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89" name="Google Shape;89;g8645c92401_1_1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90" name="Google Shape;90;g8645c92401_1_110"/>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1" name="Google Shape;91;g8645c92401_1_110"/>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2" name="Google Shape;92;g8645c92401_1_110"/>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3" name="Google Shape;93;g8645c92401_1_110"/>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94" name="Shape 94"/>
        <p:cNvGrpSpPr/>
        <p:nvPr/>
      </p:nvGrpSpPr>
      <p:grpSpPr>
        <a:xfrm>
          <a:off x="0" y="0"/>
          <a:ext cx="0" cy="0"/>
          <a:chOff x="0" y="0"/>
          <a:chExt cx="0" cy="0"/>
        </a:xfrm>
      </p:grpSpPr>
      <p:cxnSp>
        <p:nvCxnSpPr>
          <p:cNvPr id="95" name="Google Shape;95;g8645c92401_1_124"/>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96" name="Google Shape;96;g8645c92401_1_124"/>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97" name="Google Shape;97;g8645c92401_1_124"/>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8" name="Google Shape;98;g8645c92401_1_124"/>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9" name="Google Shape;99;g8645c92401_1_124"/>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0" name="Google Shape;100;g8645c92401_1_124"/>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1" name="Shape 101"/>
        <p:cNvGrpSpPr/>
        <p:nvPr/>
      </p:nvGrpSpPr>
      <p:grpSpPr>
        <a:xfrm>
          <a:off x="0" y="0"/>
          <a:ext cx="0" cy="0"/>
          <a:chOff x="0" y="0"/>
          <a:chExt cx="0" cy="0"/>
        </a:xfrm>
      </p:grpSpPr>
      <p:cxnSp>
        <p:nvCxnSpPr>
          <p:cNvPr id="102" name="Google Shape;102;g8645c92401_1_131"/>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03" name="Google Shape;103;g8645c92401_1_131"/>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04" name="Google Shape;104;g8645c92401_1_131"/>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5" name="Google Shape;105;g8645c92401_1_131"/>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6" name="Google Shape;106;g8645c92401_1_131"/>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107" name="Shape 107"/>
        <p:cNvGrpSpPr/>
        <p:nvPr/>
      </p:nvGrpSpPr>
      <p:grpSpPr>
        <a:xfrm>
          <a:off x="0" y="0"/>
          <a:ext cx="0" cy="0"/>
          <a:chOff x="0" y="0"/>
          <a:chExt cx="0" cy="0"/>
        </a:xfrm>
      </p:grpSpPr>
      <p:sp>
        <p:nvSpPr>
          <p:cNvPr id="108" name="Google Shape;108;g8645c92401_1_142"/>
          <p:cNvSpPr/>
          <p:nvPr/>
        </p:nvSpPr>
        <p:spPr>
          <a:xfrm>
            <a:off x="0" y="0"/>
            <a:ext cx="12189001"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109" name="Google Shape;109;g8645c92401_1_142"/>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110" name="Google Shape;110;g8645c92401_1_142"/>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111" name="Google Shape;111;g8645c92401_1_142"/>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2" name="Google Shape;112;g8645c92401_1_142"/>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3" name="Google Shape;113;g8645c92401_1_142"/>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114" name="Shape 114"/>
        <p:cNvGrpSpPr/>
        <p:nvPr/>
      </p:nvGrpSpPr>
      <p:grpSpPr>
        <a:xfrm>
          <a:off x="0" y="0"/>
          <a:ext cx="0" cy="0"/>
          <a:chOff x="0" y="0"/>
          <a:chExt cx="0" cy="0"/>
        </a:xfrm>
      </p:grpSpPr>
      <p:cxnSp>
        <p:nvCxnSpPr>
          <p:cNvPr id="115" name="Google Shape;115;g8645c92401_1_149"/>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116" name="Google Shape;116;g8645c92401_1_149"/>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117" name="Google Shape;117;g8645c92401_1_149"/>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8" name="Google Shape;118;g8645c92401_1_149"/>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9" name="Google Shape;119;g8645c92401_1_149"/>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0" name="Shape 120"/>
        <p:cNvGrpSpPr/>
        <p:nvPr/>
      </p:nvGrpSpPr>
      <p:grpSpPr>
        <a:xfrm>
          <a:off x="0" y="0"/>
          <a:ext cx="0" cy="0"/>
          <a:chOff x="0" y="0"/>
          <a:chExt cx="0" cy="0"/>
        </a:xfrm>
      </p:grpSpPr>
      <p:cxnSp>
        <p:nvCxnSpPr>
          <p:cNvPr id="121" name="Google Shape;121;g8645c92401_1_155"/>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2" name="Google Shape;122;g8645c92401_1_155"/>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3" name="Google Shape;123;g8645c92401_1_155"/>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4" name="Google Shape;124;g8645c92401_1_155"/>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5" name="Google Shape;125;g8645c92401_1_155"/>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6" name="Shape 126"/>
        <p:cNvGrpSpPr/>
        <p:nvPr/>
      </p:nvGrpSpPr>
      <p:grpSpPr>
        <a:xfrm>
          <a:off x="0" y="0"/>
          <a:ext cx="0" cy="0"/>
          <a:chOff x="0" y="0"/>
          <a:chExt cx="0" cy="0"/>
        </a:xfrm>
      </p:grpSpPr>
      <p:cxnSp>
        <p:nvCxnSpPr>
          <p:cNvPr id="127" name="Google Shape;127;g8645c92401_1_161"/>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8" name="Google Shape;128;g8645c92401_1_161"/>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9" name="Google Shape;129;g8645c92401_1_161"/>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0" name="Google Shape;130;g8645c92401_1_161"/>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1" name="Google Shape;131;g8645c92401_1_161"/>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2" name="Google Shape;132;g8645c92401_1_161"/>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75" name="Shape 75"/>
        <p:cNvGrpSpPr/>
        <p:nvPr/>
      </p:nvGrpSpPr>
      <p:grpSpPr>
        <a:xfrm>
          <a:off x="0" y="0"/>
          <a:ext cx="0" cy="0"/>
          <a:chOff x="0" y="0"/>
          <a:chExt cx="0" cy="0"/>
        </a:xfrm>
      </p:grpSpPr>
      <p:cxnSp>
        <p:nvCxnSpPr>
          <p:cNvPr id="76" name="Google Shape;76;g8645c92401_1_137"/>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77" name="Google Shape;77;g8645c92401_1_137"/>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78" name="Google Shape;78;g8645c92401_1_137"/>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9" name="Google Shape;79;g8645c92401_1_137"/>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theme" Target="../theme/theme2.xml"/><Relationship Id="rId10" Type="http://schemas.openxmlformats.org/officeDocument/2006/relationships/slideLayout" Target="../slideLayouts/slideLayout1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g8645c92401_1_106"/>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73" name="Google Shape;73;g8645c92401_1_106"/>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74" name="Google Shape;74;g8645c92401_1_106"/>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9.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wYvqHJ7FNAM"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piliapp.com/actual-size/cm-ruler/" TargetMode="External"/><Relationship Id="rId4" Type="http://schemas.openxmlformats.org/officeDocument/2006/relationships/image" Target="../media/image14.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138" name="Google Shape;138;p1"/>
          <p:cNvSpPr txBox="1"/>
          <p:nvPr>
            <p:ph idx="2" type="body"/>
          </p:nvPr>
        </p:nvSpPr>
        <p:spPr>
          <a:xfrm>
            <a:off x="2677530" y="5422868"/>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Ergonomics: Grades 9-12</a:t>
            </a:r>
            <a:endParaRPr>
              <a:solidFill>
                <a:srgbClr val="F76902"/>
              </a:solidFill>
            </a:endParaRPr>
          </a:p>
        </p:txBody>
      </p:sp>
      <p:sp>
        <p:nvSpPr>
          <p:cNvPr id="139" name="Google Shape;139;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Introduction to Ergonomics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8645c92401_1_96"/>
          <p:cNvSpPr txBox="1"/>
          <p:nvPr>
            <p:ph idx="2" type="body"/>
          </p:nvPr>
        </p:nvSpPr>
        <p:spPr>
          <a:xfrm>
            <a:off x="165250" y="665125"/>
            <a:ext cx="11931300" cy="2111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An example of how to format your list!:</a:t>
            </a:r>
            <a:endParaRPr sz="2767"/>
          </a:p>
          <a:p>
            <a:pPr indent="-404304" lvl="0" marL="457200" rtl="0" algn="ctr">
              <a:lnSpc>
                <a:spcPct val="100000"/>
              </a:lnSpc>
              <a:spcBef>
                <a:spcPts val="0"/>
              </a:spcBef>
              <a:spcAft>
                <a:spcPts val="0"/>
              </a:spcAft>
              <a:buSzPts val="2767"/>
              <a:buChar char="-"/>
            </a:pPr>
            <a:r>
              <a:rPr lang="en-US" sz="2767"/>
              <a:t>You do not have to use this, but here is an example below! The feature you are measuring goes on the left (or if it’s a distance say “from point A to point B”), and the measurement is recorded on the right.</a:t>
            </a:r>
            <a:endParaRPr sz="2767"/>
          </a:p>
          <a:p>
            <a:pPr indent="0" lvl="0" marL="0" rtl="0" algn="l">
              <a:lnSpc>
                <a:spcPct val="100000"/>
              </a:lnSpc>
              <a:spcBef>
                <a:spcPts val="0"/>
              </a:spcBef>
              <a:spcAft>
                <a:spcPts val="0"/>
              </a:spcAft>
              <a:buClr>
                <a:schemeClr val="dk1"/>
              </a:buClr>
              <a:buSzPts val="4267"/>
              <a:buNone/>
            </a:pPr>
            <a:r>
              <a:t/>
            </a:r>
            <a:endParaRPr sz="1967">
              <a:solidFill>
                <a:schemeClr val="accent1"/>
              </a:solidFill>
            </a:endParaRPr>
          </a:p>
        </p:txBody>
      </p:sp>
      <p:pic>
        <p:nvPicPr>
          <p:cNvPr id="204" name="Google Shape;204;g8645c92401_1_96"/>
          <p:cNvPicPr preferRelativeResize="0"/>
          <p:nvPr/>
        </p:nvPicPr>
        <p:blipFill rotWithShape="1">
          <a:blip r:embed="rId3">
            <a:alphaModFix/>
          </a:blip>
          <a:srcRect b="25444" l="0" r="0" t="14103"/>
          <a:stretch/>
        </p:blipFill>
        <p:spPr>
          <a:xfrm>
            <a:off x="10313825" y="2504850"/>
            <a:ext cx="1734525" cy="768450"/>
          </a:xfrm>
          <a:prstGeom prst="rect">
            <a:avLst/>
          </a:prstGeom>
          <a:noFill/>
          <a:ln>
            <a:noFill/>
          </a:ln>
        </p:spPr>
      </p:pic>
      <p:pic>
        <p:nvPicPr>
          <p:cNvPr id="205" name="Google Shape;205;g8645c92401_1_96"/>
          <p:cNvPicPr preferRelativeResize="0"/>
          <p:nvPr/>
        </p:nvPicPr>
        <p:blipFill rotWithShape="1">
          <a:blip r:embed="rId4">
            <a:alphaModFix/>
          </a:blip>
          <a:srcRect b="0" l="0" r="0" t="0"/>
          <a:stretch/>
        </p:blipFill>
        <p:spPr>
          <a:xfrm>
            <a:off x="1878150" y="2504853"/>
            <a:ext cx="8435675" cy="4171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8645c92401_1_15"/>
          <p:cNvSpPr txBox="1"/>
          <p:nvPr>
            <p:ph idx="2" type="body"/>
          </p:nvPr>
        </p:nvSpPr>
        <p:spPr>
          <a:xfrm>
            <a:off x="0" y="565950"/>
            <a:ext cx="12192000" cy="430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5: Sketch your design</a:t>
            </a:r>
            <a:r>
              <a:rPr lang="en-US" sz="2767"/>
              <a:t> </a:t>
            </a:r>
            <a:endParaRPr sz="2767"/>
          </a:p>
          <a:p>
            <a:pPr indent="-404304" lvl="0" marL="457200" rtl="0" algn="l">
              <a:lnSpc>
                <a:spcPct val="100000"/>
              </a:lnSpc>
              <a:spcBef>
                <a:spcPts val="0"/>
              </a:spcBef>
              <a:spcAft>
                <a:spcPts val="0"/>
              </a:spcAft>
              <a:buSzPts val="2767"/>
              <a:buChar char="-"/>
            </a:pPr>
            <a:r>
              <a:rPr lang="en-US" sz="2767"/>
              <a:t>Now that you have measured important features of your (or partner’s) hand, come up with a sketch of your remote control design with measurements included. Include the length, width, and height along with all 10 buttons listed in Step 3. You may realize that you might need to use a little bit of math to determine the remote control’s final measurements.</a:t>
            </a:r>
            <a:endParaRPr sz="2767"/>
          </a:p>
          <a:p>
            <a:pPr indent="-404304" lvl="0" marL="457200" rtl="0" algn="l">
              <a:lnSpc>
                <a:spcPct val="100000"/>
              </a:lnSpc>
              <a:spcBef>
                <a:spcPts val="0"/>
              </a:spcBef>
              <a:spcAft>
                <a:spcPts val="0"/>
              </a:spcAft>
              <a:buSzPts val="2767"/>
              <a:buChar char="-"/>
            </a:pPr>
            <a:r>
              <a:rPr lang="en-US" sz="2767"/>
              <a:t>Examples:</a:t>
            </a:r>
            <a:endParaRPr sz="2767"/>
          </a:p>
        </p:txBody>
      </p:sp>
      <p:pic>
        <p:nvPicPr>
          <p:cNvPr id="211" name="Google Shape;211;g8645c92401_1_15"/>
          <p:cNvPicPr preferRelativeResize="0"/>
          <p:nvPr/>
        </p:nvPicPr>
        <p:blipFill rotWithShape="1">
          <a:blip r:embed="rId3">
            <a:alphaModFix/>
          </a:blip>
          <a:srcRect b="0" l="0" r="0" t="0"/>
          <a:stretch/>
        </p:blipFill>
        <p:spPr>
          <a:xfrm>
            <a:off x="4069870" y="3719994"/>
            <a:ext cx="4517824" cy="2541299"/>
          </a:xfrm>
          <a:prstGeom prst="rect">
            <a:avLst/>
          </a:prstGeom>
          <a:noFill/>
          <a:ln>
            <a:noFill/>
          </a:ln>
        </p:spPr>
      </p:pic>
      <p:pic>
        <p:nvPicPr>
          <p:cNvPr id="212" name="Google Shape;212;g8645c92401_1_15"/>
          <p:cNvPicPr preferRelativeResize="0"/>
          <p:nvPr/>
        </p:nvPicPr>
        <p:blipFill rotWithShape="1">
          <a:blip r:embed="rId4">
            <a:alphaModFix/>
          </a:blip>
          <a:srcRect b="0" l="0" r="0" t="0"/>
          <a:stretch/>
        </p:blipFill>
        <p:spPr>
          <a:xfrm>
            <a:off x="4" y="3653913"/>
            <a:ext cx="4020225" cy="2673450"/>
          </a:xfrm>
          <a:prstGeom prst="rect">
            <a:avLst/>
          </a:prstGeom>
          <a:noFill/>
          <a:ln>
            <a:noFill/>
          </a:ln>
        </p:spPr>
      </p:pic>
      <p:pic>
        <p:nvPicPr>
          <p:cNvPr id="213" name="Google Shape;213;g8645c92401_1_15"/>
          <p:cNvPicPr preferRelativeResize="0"/>
          <p:nvPr/>
        </p:nvPicPr>
        <p:blipFill rotWithShape="1">
          <a:blip r:embed="rId5">
            <a:alphaModFix/>
          </a:blip>
          <a:srcRect b="8408" l="0" r="0" t="0"/>
          <a:stretch/>
        </p:blipFill>
        <p:spPr>
          <a:xfrm>
            <a:off x="8587692" y="3123275"/>
            <a:ext cx="2666358" cy="3734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8645c92401_1_169"/>
          <p:cNvSpPr txBox="1"/>
          <p:nvPr>
            <p:ph idx="2" type="body"/>
          </p:nvPr>
        </p:nvSpPr>
        <p:spPr>
          <a:xfrm>
            <a:off x="0" y="565950"/>
            <a:ext cx="12192000" cy="3251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6 (Optional): Prototype your design</a:t>
            </a:r>
            <a:endParaRPr sz="2767"/>
          </a:p>
          <a:p>
            <a:pPr indent="-404304" lvl="0" marL="457200" rtl="0" algn="l">
              <a:lnSpc>
                <a:spcPct val="100000"/>
              </a:lnSpc>
              <a:spcBef>
                <a:spcPts val="0"/>
              </a:spcBef>
              <a:spcAft>
                <a:spcPts val="0"/>
              </a:spcAft>
              <a:buSzPts val="2767"/>
              <a:buChar char="-"/>
            </a:pPr>
            <a:r>
              <a:rPr lang="en-US" sz="2767"/>
              <a:t>Using materials </a:t>
            </a:r>
            <a:r>
              <a:rPr b="1" lang="en-US" sz="2767"/>
              <a:t>available in your house that are okay to use</a:t>
            </a:r>
            <a:r>
              <a:rPr lang="en-US" sz="2767"/>
              <a:t>, build a prototype of your remote based on the sketch you generated in Step 5.</a:t>
            </a:r>
            <a:endParaRPr sz="2767"/>
          </a:p>
          <a:p>
            <a:pPr indent="-404304" lvl="0" marL="457200" rtl="0" algn="l">
              <a:lnSpc>
                <a:spcPct val="100000"/>
              </a:lnSpc>
              <a:spcBef>
                <a:spcPts val="0"/>
              </a:spcBef>
              <a:spcAft>
                <a:spcPts val="0"/>
              </a:spcAft>
              <a:buSzPts val="2767"/>
              <a:buChar char="-"/>
            </a:pPr>
            <a:r>
              <a:rPr lang="en-US" sz="2767"/>
              <a:t>Be sure to measure correctly before cutting any of your materials! If you realize that your remote control’s measurements are not what you expected (example: your remote control was too long or it was too wide), check your calculations and make any adjustments to your prototype.</a:t>
            </a:r>
            <a:endParaRPr sz="2767"/>
          </a:p>
          <a:p>
            <a:pPr indent="-404304" lvl="0" marL="457200" rtl="0" algn="l">
              <a:lnSpc>
                <a:spcPct val="100000"/>
              </a:lnSpc>
              <a:spcBef>
                <a:spcPts val="0"/>
              </a:spcBef>
              <a:spcAft>
                <a:spcPts val="0"/>
              </a:spcAft>
              <a:buSzPts val="2767"/>
              <a:buChar char="-"/>
            </a:pPr>
            <a:r>
              <a:rPr lang="en-US" sz="2767"/>
              <a:t>Examples:</a:t>
            </a:r>
            <a:endParaRPr sz="2767"/>
          </a:p>
        </p:txBody>
      </p:sp>
      <p:pic>
        <p:nvPicPr>
          <p:cNvPr id="219" name="Google Shape;219;g8645c92401_1_169"/>
          <p:cNvPicPr preferRelativeResize="0"/>
          <p:nvPr/>
        </p:nvPicPr>
        <p:blipFill rotWithShape="1">
          <a:blip r:embed="rId3">
            <a:alphaModFix/>
          </a:blip>
          <a:srcRect b="0" l="22349" r="23965" t="0"/>
          <a:stretch/>
        </p:blipFill>
        <p:spPr>
          <a:xfrm>
            <a:off x="396625" y="3914563"/>
            <a:ext cx="2611000" cy="2735850"/>
          </a:xfrm>
          <a:prstGeom prst="rect">
            <a:avLst/>
          </a:prstGeom>
          <a:noFill/>
          <a:ln>
            <a:noFill/>
          </a:ln>
        </p:spPr>
      </p:pic>
      <p:pic>
        <p:nvPicPr>
          <p:cNvPr id="220" name="Google Shape;220;g8645c92401_1_169"/>
          <p:cNvPicPr preferRelativeResize="0"/>
          <p:nvPr/>
        </p:nvPicPr>
        <p:blipFill rotWithShape="1">
          <a:blip r:embed="rId4">
            <a:alphaModFix/>
          </a:blip>
          <a:srcRect b="0" l="31167" r="15390" t="0"/>
          <a:stretch/>
        </p:blipFill>
        <p:spPr>
          <a:xfrm>
            <a:off x="3625475" y="3914563"/>
            <a:ext cx="2611000" cy="2735850"/>
          </a:xfrm>
          <a:prstGeom prst="rect">
            <a:avLst/>
          </a:prstGeom>
          <a:noFill/>
          <a:ln>
            <a:noFill/>
          </a:ln>
        </p:spPr>
      </p:pic>
      <p:pic>
        <p:nvPicPr>
          <p:cNvPr id="221" name="Google Shape;221;g8645c92401_1_169"/>
          <p:cNvPicPr preferRelativeResize="0"/>
          <p:nvPr/>
        </p:nvPicPr>
        <p:blipFill rotWithShape="1">
          <a:blip r:embed="rId5">
            <a:alphaModFix/>
          </a:blip>
          <a:srcRect b="0" l="0" r="0" t="0"/>
          <a:stretch/>
        </p:blipFill>
        <p:spPr>
          <a:xfrm rot="5400000">
            <a:off x="6728100" y="4259250"/>
            <a:ext cx="2728625" cy="2046475"/>
          </a:xfrm>
          <a:prstGeom prst="rect">
            <a:avLst/>
          </a:prstGeom>
          <a:noFill/>
          <a:ln>
            <a:noFill/>
          </a:ln>
        </p:spPr>
      </p:pic>
      <p:pic>
        <p:nvPicPr>
          <p:cNvPr id="222" name="Google Shape;222;g8645c92401_1_169"/>
          <p:cNvPicPr preferRelativeResize="0"/>
          <p:nvPr/>
        </p:nvPicPr>
        <p:blipFill rotWithShape="1">
          <a:blip r:embed="rId6">
            <a:alphaModFix/>
          </a:blip>
          <a:srcRect b="0" l="0" r="0" t="0"/>
          <a:stretch/>
        </p:blipFill>
        <p:spPr>
          <a:xfrm>
            <a:off x="9780306" y="3917075"/>
            <a:ext cx="2046475" cy="27308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8645c92401_1_180"/>
          <p:cNvSpPr txBox="1"/>
          <p:nvPr>
            <p:ph idx="2" type="body"/>
          </p:nvPr>
        </p:nvSpPr>
        <p:spPr>
          <a:xfrm>
            <a:off x="0" y="483325"/>
            <a:ext cx="12192000" cy="4606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7: Assess Your Design</a:t>
            </a:r>
            <a:endParaRPr sz="2767"/>
          </a:p>
          <a:p>
            <a:pPr indent="-404304" lvl="0" marL="457200" rtl="0" algn="l">
              <a:lnSpc>
                <a:spcPct val="100000"/>
              </a:lnSpc>
              <a:spcBef>
                <a:spcPts val="0"/>
              </a:spcBef>
              <a:spcAft>
                <a:spcPts val="0"/>
              </a:spcAft>
              <a:buClr>
                <a:schemeClr val="dk2"/>
              </a:buClr>
              <a:buSzPts val="2767"/>
              <a:buChar char="-"/>
            </a:pPr>
            <a:r>
              <a:rPr lang="en-US" sz="2767">
                <a:solidFill>
                  <a:schemeClr val="dk2"/>
                </a:solidFill>
              </a:rPr>
              <a:t>Now that you have finished building your prototype, hold the prototype and press some of the buttons. Then, answer the following questions:</a:t>
            </a:r>
            <a:endParaRPr sz="2767">
              <a:solidFill>
                <a:schemeClr val="dk2"/>
              </a:solidFill>
            </a:endParaRPr>
          </a:p>
          <a:p>
            <a:pPr indent="0" lvl="0" marL="0" rtl="0" algn="l">
              <a:lnSpc>
                <a:spcPct val="100000"/>
              </a:lnSpc>
              <a:spcBef>
                <a:spcPts val="0"/>
              </a:spcBef>
              <a:spcAft>
                <a:spcPts val="0"/>
              </a:spcAft>
              <a:buSzPts val="4267"/>
              <a:buNone/>
            </a:pPr>
            <a:r>
              <a:t/>
            </a:r>
            <a:endParaRPr sz="2767"/>
          </a:p>
          <a:p>
            <a:pPr indent="-404304" lvl="0" marL="457200" rtl="0" algn="l">
              <a:lnSpc>
                <a:spcPct val="100000"/>
              </a:lnSpc>
              <a:spcBef>
                <a:spcPts val="0"/>
              </a:spcBef>
              <a:spcAft>
                <a:spcPts val="0"/>
              </a:spcAft>
              <a:buSzPts val="2767"/>
              <a:buAutoNum type="arabicParenR"/>
            </a:pPr>
            <a:r>
              <a:rPr lang="en-US" sz="2767"/>
              <a:t>Were you (or your partner) able to use the remote easily and comfortably? If not, what changes would you make to your design?</a:t>
            </a:r>
            <a:endParaRPr sz="2767"/>
          </a:p>
          <a:p>
            <a:pPr indent="-404304" lvl="0" marL="457200" rtl="0" algn="l">
              <a:lnSpc>
                <a:spcPct val="100000"/>
              </a:lnSpc>
              <a:spcBef>
                <a:spcPts val="0"/>
              </a:spcBef>
              <a:spcAft>
                <a:spcPts val="0"/>
              </a:spcAft>
              <a:buSzPts val="2767"/>
              <a:buAutoNum type="arabicParenR"/>
            </a:pPr>
            <a:r>
              <a:rPr lang="en-US" sz="2767"/>
              <a:t>Were the anthropometric features you chose in Step 4 helpful when calculating the remote’s measurements? If not, which features would you have measured? </a:t>
            </a:r>
            <a:endParaRPr sz="2767"/>
          </a:p>
          <a:p>
            <a:pPr indent="-404304" lvl="0" marL="457200" rtl="0" algn="l">
              <a:lnSpc>
                <a:spcPct val="100000"/>
              </a:lnSpc>
              <a:spcBef>
                <a:spcPts val="0"/>
              </a:spcBef>
              <a:spcAft>
                <a:spcPts val="0"/>
              </a:spcAft>
              <a:buSzPts val="2767"/>
              <a:buAutoNum type="arabicParenR"/>
            </a:pPr>
            <a:r>
              <a:rPr lang="en-US" sz="2767"/>
              <a:t>How important is it to know math when solving engineering problems?</a:t>
            </a:r>
            <a:endParaRPr sz="2767"/>
          </a:p>
        </p:txBody>
      </p:sp>
      <p:pic>
        <p:nvPicPr>
          <p:cNvPr id="228" name="Google Shape;228;g8645c92401_1_180"/>
          <p:cNvPicPr preferRelativeResize="0"/>
          <p:nvPr/>
        </p:nvPicPr>
        <p:blipFill rotWithShape="1">
          <a:blip r:embed="rId3">
            <a:alphaModFix/>
          </a:blip>
          <a:srcRect b="7388" l="7475" r="3523" t="27281"/>
          <a:stretch/>
        </p:blipFill>
        <p:spPr>
          <a:xfrm>
            <a:off x="3502225" y="4714225"/>
            <a:ext cx="5187550" cy="2143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how to define and measure ergonomics!</a:t>
            </a:r>
            <a:endParaRPr sz="3466">
              <a:solidFill>
                <a:schemeClr val="dk2"/>
              </a:solidFill>
            </a:endParaRPr>
          </a:p>
        </p:txBody>
      </p:sp>
      <p:pic>
        <p:nvPicPr>
          <p:cNvPr id="234" name="Google Shape;234;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235" name="Google Shape;235;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236" name="Google Shape;236;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91d314f588_0_0"/>
          <p:cNvSpPr txBox="1"/>
          <p:nvPr>
            <p:ph idx="2" type="body"/>
          </p:nvPr>
        </p:nvSpPr>
        <p:spPr>
          <a:xfrm>
            <a:off x="0" y="883875"/>
            <a:ext cx="12192000" cy="221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b="1" lang="en-US" sz="3466">
                <a:solidFill>
                  <a:schemeClr val="dk2"/>
                </a:solidFill>
              </a:rPr>
              <a:t>Now that you’ve been introduced to the main topic of Ergonomics, here are some subtopics that are part of this domain you can learn next!:</a:t>
            </a:r>
            <a:endParaRPr sz="3466">
              <a:solidFill>
                <a:schemeClr val="dk2"/>
              </a:solidFill>
            </a:endParaRPr>
          </a:p>
        </p:txBody>
      </p:sp>
      <p:sp>
        <p:nvSpPr>
          <p:cNvPr id="242" name="Google Shape;242;g91d314f588_0_0"/>
          <p:cNvSpPr txBox="1"/>
          <p:nvPr>
            <p:ph idx="2" type="body"/>
          </p:nvPr>
        </p:nvSpPr>
        <p:spPr>
          <a:xfrm>
            <a:off x="0" y="3094275"/>
            <a:ext cx="12192000" cy="3152400"/>
          </a:xfrm>
          <a:prstGeom prst="rect">
            <a:avLst/>
          </a:prstGeom>
          <a:noFill/>
          <a:ln>
            <a:noFill/>
          </a:ln>
        </p:spPr>
        <p:txBody>
          <a:bodyPr anchorCtr="0" anchor="t" bIns="45700" lIns="91425" spcFirstLastPara="1" rIns="91425" wrap="square" tIns="45700">
            <a:noAutofit/>
          </a:bodyPr>
          <a:lstStyle/>
          <a:p>
            <a:pPr indent="-404304" lvl="0" marL="457200" rtl="0" algn="l">
              <a:lnSpc>
                <a:spcPct val="100000"/>
              </a:lnSpc>
              <a:spcBef>
                <a:spcPts val="0"/>
              </a:spcBef>
              <a:spcAft>
                <a:spcPts val="0"/>
              </a:spcAft>
              <a:buSzPts val="2767"/>
              <a:buChar char="●"/>
            </a:pPr>
            <a:r>
              <a:rPr i="0" lang="en-US" sz="2767"/>
              <a:t>Anthropometry (this lesson and activity)</a:t>
            </a:r>
            <a:endParaRPr i="0" sz="2767"/>
          </a:p>
          <a:p>
            <a:pPr indent="-404304" lvl="0" marL="457200" rtl="0" algn="l">
              <a:lnSpc>
                <a:spcPct val="100000"/>
              </a:lnSpc>
              <a:spcBef>
                <a:spcPts val="0"/>
              </a:spcBef>
              <a:spcAft>
                <a:spcPts val="0"/>
              </a:spcAft>
              <a:buSzPts val="2767"/>
              <a:buChar char="●"/>
            </a:pPr>
            <a:r>
              <a:rPr i="0" lang="en-US" sz="2767"/>
              <a:t>Human &amp; Job Hazards</a:t>
            </a:r>
            <a:endParaRPr i="0" sz="2767"/>
          </a:p>
          <a:p>
            <a:pPr indent="-404304" lvl="0" marL="457200" rtl="0" algn="l">
              <a:lnSpc>
                <a:spcPct val="100000"/>
              </a:lnSpc>
              <a:spcBef>
                <a:spcPts val="0"/>
              </a:spcBef>
              <a:spcAft>
                <a:spcPts val="0"/>
              </a:spcAft>
              <a:buSzPts val="2767"/>
              <a:buChar char="●"/>
            </a:pPr>
            <a:r>
              <a:rPr i="0" lang="en-US" sz="2767"/>
              <a:t>Musculoskeletal Disorders</a:t>
            </a:r>
            <a:endParaRPr i="0" sz="2767"/>
          </a:p>
          <a:p>
            <a:pPr indent="-404304" lvl="0" marL="457200" rtl="0" algn="l">
              <a:lnSpc>
                <a:spcPct val="100000"/>
              </a:lnSpc>
              <a:spcBef>
                <a:spcPts val="0"/>
              </a:spcBef>
              <a:spcAft>
                <a:spcPts val="0"/>
              </a:spcAft>
              <a:buSzPts val="2767"/>
              <a:buChar char="●"/>
            </a:pPr>
            <a:r>
              <a:rPr i="0" lang="en-US" sz="2767"/>
              <a:t>Human Factors and it’s tie to Ergonomics</a:t>
            </a:r>
            <a:endParaRPr i="0" sz="2767"/>
          </a:p>
          <a:p>
            <a:pPr indent="0" lvl="0" marL="0" rtl="0" algn="l">
              <a:lnSpc>
                <a:spcPct val="100000"/>
              </a:lnSpc>
              <a:spcBef>
                <a:spcPts val="0"/>
              </a:spcBef>
              <a:spcAft>
                <a:spcPts val="0"/>
              </a:spcAft>
              <a:buClr>
                <a:schemeClr val="dk1"/>
              </a:buClr>
              <a:buSzPts val="4267"/>
              <a:buNone/>
            </a:pPr>
            <a:r>
              <a:t/>
            </a:r>
            <a:endParaRPr sz="2767"/>
          </a:p>
          <a:p>
            <a:pPr indent="0" lvl="0" marL="0" rtl="0" algn="l">
              <a:lnSpc>
                <a:spcPct val="100000"/>
              </a:lnSpc>
              <a:spcBef>
                <a:spcPts val="0"/>
              </a:spcBef>
              <a:spcAft>
                <a:spcPts val="0"/>
              </a:spcAft>
              <a:buNone/>
            </a:pPr>
            <a:r>
              <a:rPr lang="en-US" sz="2767">
                <a:solidFill>
                  <a:schemeClr val="dk2"/>
                </a:solidFill>
              </a:rPr>
              <a:t>These subtopics and their lessons and activities can be found on the RIT Toyota Lab website as next to follow after the, “Introduction to Ergonomics” download powerpoint!</a:t>
            </a:r>
            <a:endParaRPr sz="2767"/>
          </a:p>
        </p:txBody>
      </p:sp>
      <p:pic>
        <p:nvPicPr>
          <p:cNvPr id="243" name="Google Shape;243;g91d314f588_0_0"/>
          <p:cNvPicPr preferRelativeResize="0"/>
          <p:nvPr/>
        </p:nvPicPr>
        <p:blipFill>
          <a:blip r:embed="rId3">
            <a:alphaModFix/>
          </a:blip>
          <a:stretch>
            <a:fillRect/>
          </a:stretch>
        </p:blipFill>
        <p:spPr>
          <a:xfrm>
            <a:off x="8367050" y="2974550"/>
            <a:ext cx="2557000" cy="191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249" name="Google Shape;249;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145" name="Google Shape;145;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ergonomics fit in this?</a:t>
            </a:r>
            <a:endParaRPr sz="2467"/>
          </a:p>
        </p:txBody>
      </p:sp>
      <p:pic>
        <p:nvPicPr>
          <p:cNvPr id="146" name="Google Shape;146;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147" name="Google Shape;147;p2"/>
          <p:cNvSpPr/>
          <p:nvPr/>
        </p:nvSpPr>
        <p:spPr>
          <a:xfrm rot="-3260069">
            <a:off x="858383" y="4011908"/>
            <a:ext cx="3782336" cy="1974378"/>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is Ergonomics exactly?</a:t>
            </a:r>
            <a:endParaRPr/>
          </a:p>
        </p:txBody>
      </p:sp>
      <p:sp>
        <p:nvSpPr>
          <p:cNvPr id="153" name="Google Shape;153;p3"/>
          <p:cNvSpPr txBox="1"/>
          <p:nvPr>
            <p:ph idx="3" type="body"/>
          </p:nvPr>
        </p:nvSpPr>
        <p:spPr>
          <a:xfrm>
            <a:off x="272076" y="1744225"/>
            <a:ext cx="4173300" cy="37677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2700"/>
              <a:t>It is the study of how people work in their environment, their efficiency, how humans behave in relation to these elements.</a:t>
            </a:r>
            <a:endParaRPr sz="2700"/>
          </a:p>
          <a:p>
            <a:pPr indent="-101592" lvl="0" marL="304792" rtl="0" algn="l">
              <a:lnSpc>
                <a:spcPct val="100000"/>
              </a:lnSpc>
              <a:spcBef>
                <a:spcPts val="0"/>
              </a:spcBef>
              <a:spcAft>
                <a:spcPts val="0"/>
              </a:spcAft>
              <a:buClr>
                <a:srgbClr val="E46102"/>
              </a:buClr>
              <a:buSzPts val="3200"/>
              <a:buFont typeface="Noto Sans Symbols"/>
              <a:buNone/>
            </a:pPr>
            <a:r>
              <a:t/>
            </a:r>
            <a:endParaRPr sz="2700"/>
          </a:p>
          <a:p>
            <a:pPr indent="-101592" lvl="0" marL="304792" rtl="0" algn="l">
              <a:lnSpc>
                <a:spcPct val="100000"/>
              </a:lnSpc>
              <a:spcBef>
                <a:spcPts val="0"/>
              </a:spcBef>
              <a:spcAft>
                <a:spcPts val="0"/>
              </a:spcAft>
              <a:buClr>
                <a:srgbClr val="E46102"/>
              </a:buClr>
              <a:buSzPts val="3200"/>
              <a:buFont typeface="Noto Sans Symbols"/>
              <a:buNone/>
            </a:pPr>
            <a:r>
              <a:rPr lang="en-US" sz="2700"/>
              <a:t>Click on the image to watch the video!</a:t>
            </a:r>
            <a:endParaRPr sz="2700"/>
          </a:p>
        </p:txBody>
      </p:sp>
      <p:pic>
        <p:nvPicPr>
          <p:cNvPr id="154" name="Google Shape;154;p3">
            <a:hlinkClick r:id="rId3"/>
          </p:cNvPr>
          <p:cNvPicPr preferRelativeResize="0"/>
          <p:nvPr/>
        </p:nvPicPr>
        <p:blipFill rotWithShape="1">
          <a:blip r:embed="rId4">
            <a:alphaModFix/>
          </a:blip>
          <a:srcRect b="0" l="0" r="0" t="0"/>
          <a:stretch/>
        </p:blipFill>
        <p:spPr>
          <a:xfrm>
            <a:off x="4577500" y="1744225"/>
            <a:ext cx="7449775" cy="4702125"/>
          </a:xfrm>
          <a:prstGeom prst="rect">
            <a:avLst/>
          </a:prstGeom>
          <a:noFill/>
          <a:ln>
            <a:noFill/>
          </a:ln>
        </p:spPr>
      </p:pic>
      <p:sp>
        <p:nvSpPr>
          <p:cNvPr id="155" name="Google Shape;155;p3"/>
          <p:cNvSpPr/>
          <p:nvPr/>
        </p:nvSpPr>
        <p:spPr>
          <a:xfrm>
            <a:off x="1569900" y="5982150"/>
            <a:ext cx="975000" cy="3966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161" name="Google Shape;161;g77e66624e7_0_30"/>
          <p:cNvSpPr txBox="1"/>
          <p:nvPr>
            <p:ph idx="3" type="body"/>
          </p:nvPr>
        </p:nvSpPr>
        <p:spPr>
          <a:xfrm>
            <a:off x="3048150" y="5958175"/>
            <a:ext cx="60957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Ergonomic Remote Design</a:t>
            </a:r>
            <a:endParaRPr sz="3500">
              <a:solidFill>
                <a:schemeClr val="accent3"/>
              </a:solidFill>
            </a:endParaRPr>
          </a:p>
        </p:txBody>
      </p:sp>
      <p:pic>
        <p:nvPicPr>
          <p:cNvPr id="162" name="Google Shape;162;g77e66624e7_0_30"/>
          <p:cNvPicPr preferRelativeResize="0"/>
          <p:nvPr/>
        </p:nvPicPr>
        <p:blipFill rotWithShape="1">
          <a:blip r:embed="rId3">
            <a:alphaModFix/>
          </a:blip>
          <a:srcRect b="0" l="0" r="0" t="0"/>
          <a:stretch/>
        </p:blipFill>
        <p:spPr>
          <a:xfrm>
            <a:off x="2417550" y="1667525"/>
            <a:ext cx="7356890" cy="4138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4"/>
          <p:cNvSpPr txBox="1"/>
          <p:nvPr>
            <p:ph idx="2" type="body"/>
          </p:nvPr>
        </p:nvSpPr>
        <p:spPr>
          <a:xfrm>
            <a:off x="0" y="510125"/>
            <a:ext cx="12192000" cy="457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Background Information:</a:t>
            </a:r>
            <a:r>
              <a:rPr lang="en-US" sz="2767"/>
              <a:t> </a:t>
            </a:r>
            <a:endParaRPr sz="2767"/>
          </a:p>
          <a:p>
            <a:pPr indent="-404304" lvl="0" marL="457200" rtl="0" algn="l">
              <a:lnSpc>
                <a:spcPct val="100000"/>
              </a:lnSpc>
              <a:spcBef>
                <a:spcPts val="0"/>
              </a:spcBef>
              <a:spcAft>
                <a:spcPts val="0"/>
              </a:spcAft>
              <a:buSzPts val="2767"/>
              <a:buChar char="-"/>
            </a:pPr>
            <a:r>
              <a:rPr lang="en-US" sz="2767"/>
              <a:t>An important aspect of ergonomics is </a:t>
            </a:r>
            <a:r>
              <a:rPr b="1" lang="en-US" sz="2767"/>
              <a:t>anthropometry</a:t>
            </a:r>
            <a:r>
              <a:rPr lang="en-US" sz="2767"/>
              <a:t>: </a:t>
            </a:r>
            <a:endParaRPr sz="2767"/>
          </a:p>
          <a:p>
            <a:pPr indent="-404304" lvl="1" marL="914400" rtl="0" algn="l">
              <a:lnSpc>
                <a:spcPct val="100000"/>
              </a:lnSpc>
              <a:spcBef>
                <a:spcPts val="0"/>
              </a:spcBef>
              <a:spcAft>
                <a:spcPts val="0"/>
              </a:spcAft>
              <a:buSzPts val="2767"/>
              <a:buChar char="-"/>
            </a:pPr>
            <a:r>
              <a:rPr lang="en-US" sz="2767"/>
              <a:t>the measurement of the human body. Engineers use measurements of the human body, from standing height to arm span, to design products and work spaces so they best fit the worker.</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0" lvl="0" marL="0" rtl="0" algn="l">
              <a:lnSpc>
                <a:spcPct val="100000"/>
              </a:lnSpc>
              <a:spcBef>
                <a:spcPts val="0"/>
              </a:spcBef>
              <a:spcAft>
                <a:spcPts val="0"/>
              </a:spcAft>
              <a:buSzPts val="4267"/>
              <a:buNone/>
            </a:pPr>
            <a:r>
              <a:t/>
            </a:r>
            <a:endParaRPr sz="2767"/>
          </a:p>
          <a:p>
            <a:pPr indent="-404304" lvl="0" marL="457200" rtl="0" algn="l">
              <a:lnSpc>
                <a:spcPct val="100000"/>
              </a:lnSpc>
              <a:spcBef>
                <a:spcPts val="0"/>
              </a:spcBef>
              <a:spcAft>
                <a:spcPts val="0"/>
              </a:spcAft>
              <a:buSzPts val="2767"/>
              <a:buChar char="-"/>
            </a:pPr>
            <a:r>
              <a:rPr lang="en-US" sz="2767"/>
              <a:t>In this activity, you will play the role of an engineer designing an ergonomic TV remote control. Your goal is to accurately measure the features of your hand so that you can determine appropriate measurements for a new ergonomic remote control.</a:t>
            </a:r>
            <a:endParaRPr sz="2767"/>
          </a:p>
          <a:p>
            <a:pPr indent="0" lvl="0" marL="0" rtl="0" algn="ctr">
              <a:lnSpc>
                <a:spcPct val="100000"/>
              </a:lnSpc>
              <a:spcBef>
                <a:spcPts val="0"/>
              </a:spcBef>
              <a:spcAft>
                <a:spcPts val="0"/>
              </a:spcAft>
              <a:buClr>
                <a:schemeClr val="dk1"/>
              </a:buClr>
              <a:buSzPts val="4267"/>
              <a:buNone/>
            </a:pPr>
            <a:r>
              <a:t/>
            </a:r>
            <a:endParaRPr sz="2767"/>
          </a:p>
        </p:txBody>
      </p:sp>
      <p:pic>
        <p:nvPicPr>
          <p:cNvPr id="168" name="Google Shape;168;p4"/>
          <p:cNvPicPr preferRelativeResize="0"/>
          <p:nvPr/>
        </p:nvPicPr>
        <p:blipFill rotWithShape="1">
          <a:blip r:embed="rId3">
            <a:alphaModFix/>
          </a:blip>
          <a:srcRect b="0" l="0" r="0" t="0"/>
          <a:stretch/>
        </p:blipFill>
        <p:spPr>
          <a:xfrm>
            <a:off x="7849625" y="2280500"/>
            <a:ext cx="3972475" cy="2912575"/>
          </a:xfrm>
          <a:prstGeom prst="rect">
            <a:avLst/>
          </a:prstGeom>
          <a:noFill/>
          <a:ln>
            <a:noFill/>
          </a:ln>
        </p:spPr>
      </p:pic>
      <p:pic>
        <p:nvPicPr>
          <p:cNvPr id="169" name="Google Shape;169;p4"/>
          <p:cNvPicPr preferRelativeResize="0"/>
          <p:nvPr/>
        </p:nvPicPr>
        <p:blipFill rotWithShape="1">
          <a:blip r:embed="rId4">
            <a:alphaModFix/>
          </a:blip>
          <a:srcRect b="0" l="0" r="0" t="0"/>
          <a:stretch/>
        </p:blipFill>
        <p:spPr>
          <a:xfrm>
            <a:off x="1589425" y="2644050"/>
            <a:ext cx="5185950" cy="2443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8645c92401_0_1"/>
          <p:cNvSpPr txBox="1"/>
          <p:nvPr>
            <p:ph idx="2" type="body"/>
          </p:nvPr>
        </p:nvSpPr>
        <p:spPr>
          <a:xfrm>
            <a:off x="0" y="599000"/>
            <a:ext cx="12192000" cy="256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1: Review hand measurements</a:t>
            </a:r>
            <a:r>
              <a:rPr lang="en-US" sz="2767"/>
              <a:t> </a:t>
            </a:r>
            <a:endParaRPr sz="2767"/>
          </a:p>
          <a:p>
            <a:pPr indent="-404304" lvl="0" marL="457200" rtl="0" algn="l">
              <a:lnSpc>
                <a:spcPct val="100000"/>
              </a:lnSpc>
              <a:spcBef>
                <a:spcPts val="0"/>
              </a:spcBef>
              <a:spcAft>
                <a:spcPts val="0"/>
              </a:spcAft>
              <a:buSzPts val="2767"/>
              <a:buChar char="-"/>
            </a:pPr>
            <a:r>
              <a:rPr lang="en-US" sz="2767"/>
              <a:t>The numbers located on the drawings (within the circles) match the features listed in the table. The lines that go through the numbered circles are the lengths you will measure on your own hand in a list later on.</a:t>
            </a:r>
            <a:endParaRPr sz="2767"/>
          </a:p>
          <a:p>
            <a:pPr indent="-404304" lvl="0" marL="457200" rtl="0" algn="l">
              <a:lnSpc>
                <a:spcPct val="100000"/>
              </a:lnSpc>
              <a:spcBef>
                <a:spcPts val="0"/>
              </a:spcBef>
              <a:spcAft>
                <a:spcPts val="0"/>
              </a:spcAft>
              <a:buSzPts val="2767"/>
              <a:buChar char="-"/>
            </a:pPr>
            <a:r>
              <a:rPr lang="en-US" sz="2767"/>
              <a:t>For example, in order to measure the maximum spread (#18), you would measure from the end of the little finger to the end of the thumb while the hand is open.</a:t>
            </a:r>
            <a:endParaRPr sz="2767"/>
          </a:p>
        </p:txBody>
      </p:sp>
      <p:pic>
        <p:nvPicPr>
          <p:cNvPr id="175" name="Google Shape;175;g8645c92401_0_1"/>
          <p:cNvPicPr preferRelativeResize="0"/>
          <p:nvPr/>
        </p:nvPicPr>
        <p:blipFill rotWithShape="1">
          <a:blip r:embed="rId3">
            <a:alphaModFix/>
          </a:blip>
          <a:srcRect b="0" l="0" r="0" t="0"/>
          <a:stretch/>
        </p:blipFill>
        <p:spPr>
          <a:xfrm>
            <a:off x="121650" y="4126750"/>
            <a:ext cx="11783400" cy="2731250"/>
          </a:xfrm>
          <a:prstGeom prst="rect">
            <a:avLst/>
          </a:prstGeom>
          <a:noFill/>
          <a:ln>
            <a:noFill/>
          </a:ln>
        </p:spPr>
      </p:pic>
      <p:pic>
        <p:nvPicPr>
          <p:cNvPr id="176" name="Google Shape;176;g8645c92401_0_1"/>
          <p:cNvPicPr preferRelativeResize="0"/>
          <p:nvPr/>
        </p:nvPicPr>
        <p:blipFill rotWithShape="1">
          <a:blip r:embed="rId4">
            <a:alphaModFix/>
          </a:blip>
          <a:srcRect b="0" l="0" r="0" t="0"/>
          <a:stretch/>
        </p:blipFill>
        <p:spPr>
          <a:xfrm>
            <a:off x="3950925" y="3164602"/>
            <a:ext cx="8138225" cy="1330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77e66624e7_0_10"/>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2: Design Specifications</a:t>
            </a:r>
            <a:r>
              <a:rPr lang="en-US" sz="2767"/>
              <a:t> </a:t>
            </a:r>
            <a:endParaRPr sz="2767"/>
          </a:p>
          <a:p>
            <a:pPr indent="-404304" lvl="0" marL="457200" rtl="0" algn="l">
              <a:lnSpc>
                <a:spcPct val="100000"/>
              </a:lnSpc>
              <a:spcBef>
                <a:spcPts val="0"/>
              </a:spcBef>
              <a:spcAft>
                <a:spcPts val="0"/>
              </a:spcAft>
              <a:buSzPts val="2767"/>
              <a:buChar char="-"/>
            </a:pPr>
            <a:r>
              <a:rPr lang="en-US" sz="2767"/>
              <a:t>Using your measurements, you must design a remote control that will be used to turn a TV on and off, change the channels, adjust the volume, and play videos or DVDs. Your remote control must have the following buttons:</a:t>
            </a:r>
            <a:endParaRPr sz="2767"/>
          </a:p>
        </p:txBody>
      </p:sp>
      <p:pic>
        <p:nvPicPr>
          <p:cNvPr id="182" name="Google Shape;182;g77e66624e7_0_10"/>
          <p:cNvPicPr preferRelativeResize="0"/>
          <p:nvPr/>
        </p:nvPicPr>
        <p:blipFill rotWithShape="1">
          <a:blip r:embed="rId3">
            <a:alphaModFix/>
          </a:blip>
          <a:srcRect b="0" l="0" r="0" t="0"/>
          <a:stretch/>
        </p:blipFill>
        <p:spPr>
          <a:xfrm>
            <a:off x="2354650" y="2478900"/>
            <a:ext cx="7482700" cy="1248850"/>
          </a:xfrm>
          <a:prstGeom prst="rect">
            <a:avLst/>
          </a:prstGeom>
          <a:noFill/>
          <a:ln>
            <a:noFill/>
          </a:ln>
        </p:spPr>
      </p:pic>
      <p:pic>
        <p:nvPicPr>
          <p:cNvPr id="183" name="Google Shape;183;g77e66624e7_0_10"/>
          <p:cNvPicPr preferRelativeResize="0"/>
          <p:nvPr/>
        </p:nvPicPr>
        <p:blipFill rotWithShape="1">
          <a:blip r:embed="rId4">
            <a:alphaModFix/>
          </a:blip>
          <a:srcRect b="0" l="0" r="0" t="0"/>
          <a:stretch/>
        </p:blipFill>
        <p:spPr>
          <a:xfrm>
            <a:off x="6096012" y="3727750"/>
            <a:ext cx="3377639" cy="3130251"/>
          </a:xfrm>
          <a:prstGeom prst="rect">
            <a:avLst/>
          </a:prstGeom>
          <a:noFill/>
          <a:ln>
            <a:noFill/>
          </a:ln>
        </p:spPr>
      </p:pic>
      <p:sp>
        <p:nvSpPr>
          <p:cNvPr id="184" name="Google Shape;184;g77e66624e7_0_10"/>
          <p:cNvSpPr txBox="1"/>
          <p:nvPr>
            <p:ph idx="2" type="body"/>
          </p:nvPr>
        </p:nvSpPr>
        <p:spPr>
          <a:xfrm>
            <a:off x="0" y="3727750"/>
            <a:ext cx="6096000" cy="2210400"/>
          </a:xfrm>
          <a:prstGeom prst="rect">
            <a:avLst/>
          </a:prstGeom>
          <a:noFill/>
          <a:ln>
            <a:noFill/>
          </a:ln>
        </p:spPr>
        <p:txBody>
          <a:bodyPr anchorCtr="0" anchor="t" bIns="45700" lIns="91425" spcFirstLastPara="1" rIns="91425" wrap="square" tIns="45700">
            <a:noAutofit/>
          </a:bodyPr>
          <a:lstStyle/>
          <a:p>
            <a:pPr indent="-404304" lvl="0" marL="457200" rtl="0" algn="l">
              <a:lnSpc>
                <a:spcPct val="100000"/>
              </a:lnSpc>
              <a:spcBef>
                <a:spcPts val="0"/>
              </a:spcBef>
              <a:spcAft>
                <a:spcPts val="0"/>
              </a:spcAft>
              <a:buSzPts val="2767"/>
              <a:buChar char="-"/>
            </a:pPr>
            <a:r>
              <a:rPr lang="en-US" sz="2767"/>
              <a:t>You must ultimately be able to determine (1) the length, width, and height of the remote control and (2) the placement of the 10 buttons on the remote control (listed above, not in the picture).</a:t>
            </a:r>
            <a:endParaRPr sz="2767"/>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77e66624e7_0_19"/>
          <p:cNvSpPr txBox="1"/>
          <p:nvPr>
            <p:ph idx="2" type="body"/>
          </p:nvPr>
        </p:nvSpPr>
        <p:spPr>
          <a:xfrm>
            <a:off x="0" y="483300"/>
            <a:ext cx="12192000" cy="637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b="1" lang="en-US" sz="2167" u="sng"/>
              <a:t>Step 3: Determine what features to measure</a:t>
            </a:r>
            <a:endParaRPr b="1" sz="2167"/>
          </a:p>
          <a:p>
            <a:pPr indent="-366204" lvl="0" marL="457200" rtl="0" algn="l">
              <a:lnSpc>
                <a:spcPct val="100000"/>
              </a:lnSpc>
              <a:spcBef>
                <a:spcPts val="0"/>
              </a:spcBef>
              <a:spcAft>
                <a:spcPts val="0"/>
              </a:spcAft>
              <a:buClr>
                <a:schemeClr val="dk2"/>
              </a:buClr>
              <a:buSzPts val="2167"/>
              <a:buChar char="-"/>
            </a:pPr>
            <a:r>
              <a:rPr lang="en-US" sz="2167">
                <a:solidFill>
                  <a:schemeClr val="dk2"/>
                </a:solidFill>
              </a:rPr>
              <a:t>In order to determine which hand features to measure, you will need to observe how you (or a partner) use a regular remote control. Hold a remote in your hand and do the following tasks. Then record your observations below.</a:t>
            </a:r>
            <a:endParaRPr sz="2167">
              <a:solidFill>
                <a:schemeClr val="dk2"/>
              </a:solidFill>
            </a:endParaRPr>
          </a:p>
          <a:p>
            <a:pPr indent="0" lvl="0" marL="457200" rtl="0" algn="l">
              <a:lnSpc>
                <a:spcPct val="100000"/>
              </a:lnSpc>
              <a:spcBef>
                <a:spcPts val="0"/>
              </a:spcBef>
              <a:spcAft>
                <a:spcPts val="0"/>
              </a:spcAft>
              <a:buSzPts val="4267"/>
              <a:buNone/>
            </a:pPr>
            <a:r>
              <a:t/>
            </a:r>
            <a:endParaRPr sz="2167">
              <a:solidFill>
                <a:schemeClr val="dk2"/>
              </a:solidFill>
            </a:endParaRPr>
          </a:p>
          <a:p>
            <a:pPr indent="-366204" lvl="0" marL="457200" rtl="0" algn="l">
              <a:lnSpc>
                <a:spcPct val="100000"/>
              </a:lnSpc>
              <a:spcBef>
                <a:spcPts val="0"/>
              </a:spcBef>
              <a:spcAft>
                <a:spcPts val="0"/>
              </a:spcAft>
              <a:buSzPts val="2167"/>
              <a:buAutoNum type="arabicParenR"/>
            </a:pPr>
            <a:r>
              <a:rPr lang="en-US" sz="2167"/>
              <a:t>Press the power (on/off) button.</a:t>
            </a:r>
            <a:endParaRPr sz="2167"/>
          </a:p>
          <a:p>
            <a:pPr indent="-366204" lvl="1" marL="914400" rtl="0" algn="l">
              <a:lnSpc>
                <a:spcPct val="100000"/>
              </a:lnSpc>
              <a:spcBef>
                <a:spcPts val="0"/>
              </a:spcBef>
              <a:spcAft>
                <a:spcPts val="0"/>
              </a:spcAft>
              <a:buSzPts val="2167"/>
              <a:buAutoNum type="alphaLcParenR"/>
            </a:pPr>
            <a:r>
              <a:rPr lang="en-US" sz="2167"/>
              <a:t>What finger(s) did you use to press the button?</a:t>
            </a:r>
            <a:endParaRPr sz="2167"/>
          </a:p>
          <a:p>
            <a:pPr indent="-366204" lvl="1" marL="914400" rtl="0" algn="l">
              <a:lnSpc>
                <a:spcPct val="100000"/>
              </a:lnSpc>
              <a:spcBef>
                <a:spcPts val="0"/>
              </a:spcBef>
              <a:spcAft>
                <a:spcPts val="0"/>
              </a:spcAft>
              <a:buSzPts val="2167"/>
              <a:buAutoNum type="alphaLcParenR"/>
            </a:pPr>
            <a:r>
              <a:rPr lang="en-US" sz="2167"/>
              <a:t>How was the remote positioned in your hands when you pressed the button?</a:t>
            </a:r>
            <a:endParaRPr sz="2167"/>
          </a:p>
          <a:p>
            <a:pPr indent="-366204" lvl="1" marL="914400" rtl="0" algn="l">
              <a:lnSpc>
                <a:spcPct val="100000"/>
              </a:lnSpc>
              <a:spcBef>
                <a:spcPts val="0"/>
              </a:spcBef>
              <a:spcAft>
                <a:spcPts val="0"/>
              </a:spcAft>
              <a:buSzPts val="2167"/>
              <a:buAutoNum type="alphaLcParenR"/>
            </a:pPr>
            <a:r>
              <a:rPr lang="en-US" sz="2167"/>
              <a:t>How easy or difficult was it for you to reach the button?</a:t>
            </a:r>
            <a:endParaRPr sz="2167"/>
          </a:p>
          <a:p>
            <a:pPr indent="-366204" lvl="0" marL="457200" rtl="0" algn="l">
              <a:lnSpc>
                <a:spcPct val="100000"/>
              </a:lnSpc>
              <a:spcBef>
                <a:spcPts val="0"/>
              </a:spcBef>
              <a:spcAft>
                <a:spcPts val="0"/>
              </a:spcAft>
              <a:buSzPts val="2167"/>
              <a:buAutoNum type="arabicParenR"/>
            </a:pPr>
            <a:r>
              <a:rPr lang="en-US" sz="2167"/>
              <a:t>Press the numbers 1-9 and 0 buttons.</a:t>
            </a:r>
            <a:endParaRPr sz="2167"/>
          </a:p>
          <a:p>
            <a:pPr indent="-366204" lvl="1" marL="914400" rtl="0" algn="l">
              <a:lnSpc>
                <a:spcPct val="100000"/>
              </a:lnSpc>
              <a:spcBef>
                <a:spcPts val="0"/>
              </a:spcBef>
              <a:spcAft>
                <a:spcPts val="0"/>
              </a:spcAft>
              <a:buSzPts val="2167"/>
              <a:buAutoNum type="alphaLcParenR"/>
            </a:pPr>
            <a:r>
              <a:rPr lang="en-US" sz="2167"/>
              <a:t>What finger(s) did you use to press these buttons?</a:t>
            </a:r>
            <a:endParaRPr sz="2167"/>
          </a:p>
          <a:p>
            <a:pPr indent="-366204" lvl="1" marL="914400" rtl="0" algn="l">
              <a:lnSpc>
                <a:spcPct val="100000"/>
              </a:lnSpc>
              <a:spcBef>
                <a:spcPts val="0"/>
              </a:spcBef>
              <a:spcAft>
                <a:spcPts val="0"/>
              </a:spcAft>
              <a:buSzPts val="2167"/>
              <a:buAutoNum type="alphaLcParenR"/>
            </a:pPr>
            <a:r>
              <a:rPr lang="en-US" sz="2167"/>
              <a:t>How was the remote positioned in your hands when you pressed the button?</a:t>
            </a:r>
            <a:endParaRPr sz="2167"/>
          </a:p>
          <a:p>
            <a:pPr indent="-366204" lvl="1" marL="914400" rtl="0" algn="l">
              <a:lnSpc>
                <a:spcPct val="100000"/>
              </a:lnSpc>
              <a:spcBef>
                <a:spcPts val="0"/>
              </a:spcBef>
              <a:spcAft>
                <a:spcPts val="0"/>
              </a:spcAft>
              <a:buSzPts val="2167"/>
              <a:buAutoNum type="alphaLcParenR"/>
            </a:pPr>
            <a:r>
              <a:rPr lang="en-US" sz="2167"/>
              <a:t>How easy or difficult was it for you to reach these buttons?</a:t>
            </a:r>
            <a:endParaRPr sz="2167"/>
          </a:p>
          <a:p>
            <a:pPr indent="-366204" lvl="0" marL="457200" rtl="0" algn="l">
              <a:lnSpc>
                <a:spcPct val="100000"/>
              </a:lnSpc>
              <a:spcBef>
                <a:spcPts val="0"/>
              </a:spcBef>
              <a:spcAft>
                <a:spcPts val="0"/>
              </a:spcAft>
              <a:buSzPts val="2167"/>
              <a:buAutoNum type="arabicParenR"/>
            </a:pPr>
            <a:r>
              <a:rPr lang="en-US" sz="2167"/>
              <a:t>Press the channel (up/down) buttons. </a:t>
            </a:r>
            <a:endParaRPr sz="2167"/>
          </a:p>
          <a:p>
            <a:pPr indent="-366204" lvl="1" marL="914400" rtl="0" algn="l">
              <a:lnSpc>
                <a:spcPct val="100000"/>
              </a:lnSpc>
              <a:spcBef>
                <a:spcPts val="0"/>
              </a:spcBef>
              <a:spcAft>
                <a:spcPts val="0"/>
              </a:spcAft>
              <a:buSzPts val="2167"/>
              <a:buAutoNum type="alphaLcParenR"/>
            </a:pPr>
            <a:r>
              <a:rPr lang="en-US" sz="2167"/>
              <a:t>What finger(s) did you use to press these buttons?</a:t>
            </a:r>
            <a:endParaRPr sz="2167"/>
          </a:p>
          <a:p>
            <a:pPr indent="-366204" lvl="1" marL="914400" rtl="0" algn="l">
              <a:lnSpc>
                <a:spcPct val="100000"/>
              </a:lnSpc>
              <a:spcBef>
                <a:spcPts val="0"/>
              </a:spcBef>
              <a:spcAft>
                <a:spcPts val="0"/>
              </a:spcAft>
              <a:buSzPts val="2167"/>
              <a:buAutoNum type="alphaLcParenR"/>
            </a:pPr>
            <a:r>
              <a:rPr lang="en-US" sz="2167"/>
              <a:t>How was the remote positioned in your hands when you pressed the buttons?</a:t>
            </a:r>
            <a:endParaRPr sz="2167"/>
          </a:p>
          <a:p>
            <a:pPr indent="-366204" lvl="1" marL="914400" rtl="0" algn="l">
              <a:lnSpc>
                <a:spcPct val="100000"/>
              </a:lnSpc>
              <a:spcBef>
                <a:spcPts val="0"/>
              </a:spcBef>
              <a:spcAft>
                <a:spcPts val="0"/>
              </a:spcAft>
              <a:buSzPts val="2167"/>
              <a:buAutoNum type="alphaLcParenR"/>
            </a:pPr>
            <a:r>
              <a:rPr lang="en-US" sz="2167"/>
              <a:t>How easy or difficult was it for you to reach these buttons? </a:t>
            </a:r>
            <a:endParaRPr sz="2167"/>
          </a:p>
          <a:p>
            <a:pPr indent="0" lvl="0" marL="0" rtl="0" algn="l">
              <a:lnSpc>
                <a:spcPct val="100000"/>
              </a:lnSpc>
              <a:spcBef>
                <a:spcPts val="0"/>
              </a:spcBef>
              <a:spcAft>
                <a:spcPts val="0"/>
              </a:spcAft>
              <a:buClr>
                <a:schemeClr val="dk1"/>
              </a:buClr>
              <a:buSzPts val="4267"/>
              <a:buNone/>
            </a:pPr>
            <a:r>
              <a:t/>
            </a:r>
            <a:endParaRPr sz="2167"/>
          </a:p>
          <a:p>
            <a:pPr indent="-366204" lvl="0" marL="457200" rtl="0" algn="l">
              <a:lnSpc>
                <a:spcPct val="100000"/>
              </a:lnSpc>
              <a:spcBef>
                <a:spcPts val="0"/>
              </a:spcBef>
              <a:spcAft>
                <a:spcPts val="0"/>
              </a:spcAft>
              <a:buClr>
                <a:schemeClr val="dk2"/>
              </a:buClr>
              <a:buSzPts val="2167"/>
              <a:buChar char="-"/>
            </a:pPr>
            <a:r>
              <a:rPr lang="en-US" sz="2167">
                <a:solidFill>
                  <a:schemeClr val="dk2"/>
                </a:solidFill>
              </a:rPr>
              <a:t>You can repeat these questions for the other buttons if you like.</a:t>
            </a:r>
            <a:endParaRPr sz="2167">
              <a:solidFill>
                <a:schemeClr val="dk2"/>
              </a:solidFill>
            </a:endParaRPr>
          </a:p>
          <a:p>
            <a:pPr indent="0" lvl="0" marL="0" rtl="0" algn="l">
              <a:lnSpc>
                <a:spcPct val="100000"/>
              </a:lnSpc>
              <a:spcBef>
                <a:spcPts val="0"/>
              </a:spcBef>
              <a:spcAft>
                <a:spcPts val="0"/>
              </a:spcAft>
              <a:buClr>
                <a:schemeClr val="dk1"/>
              </a:buClr>
              <a:buSzPts val="4267"/>
              <a:buNone/>
            </a:pPr>
            <a:r>
              <a:t/>
            </a:r>
            <a:endParaRPr sz="2567"/>
          </a:p>
        </p:txBody>
      </p:sp>
      <p:pic>
        <p:nvPicPr>
          <p:cNvPr id="190" name="Google Shape;190;g77e66624e7_0_19"/>
          <p:cNvPicPr preferRelativeResize="0"/>
          <p:nvPr/>
        </p:nvPicPr>
        <p:blipFill rotWithShape="1">
          <a:blip r:embed="rId3">
            <a:alphaModFix/>
          </a:blip>
          <a:srcRect b="0" l="0" r="0" t="0"/>
          <a:stretch/>
        </p:blipFill>
        <p:spPr>
          <a:xfrm rot="5400000">
            <a:off x="9315374" y="1411024"/>
            <a:ext cx="1390300" cy="1578801"/>
          </a:xfrm>
          <a:prstGeom prst="rect">
            <a:avLst/>
          </a:prstGeom>
          <a:noFill/>
          <a:ln>
            <a:noFill/>
          </a:ln>
        </p:spPr>
      </p:pic>
      <p:pic>
        <p:nvPicPr>
          <p:cNvPr id="191" name="Google Shape;191;g77e66624e7_0_19"/>
          <p:cNvPicPr preferRelativeResize="0"/>
          <p:nvPr/>
        </p:nvPicPr>
        <p:blipFill rotWithShape="1">
          <a:blip r:embed="rId4">
            <a:alphaModFix/>
          </a:blip>
          <a:srcRect b="0" l="37684" r="39293" t="0"/>
          <a:stretch/>
        </p:blipFill>
        <p:spPr>
          <a:xfrm>
            <a:off x="10799925" y="3007625"/>
            <a:ext cx="803550" cy="349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8645c92401_1_6"/>
          <p:cNvSpPr txBox="1"/>
          <p:nvPr>
            <p:ph idx="2" type="body"/>
          </p:nvPr>
        </p:nvSpPr>
        <p:spPr>
          <a:xfrm>
            <a:off x="0" y="665125"/>
            <a:ext cx="12192000" cy="430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267"/>
              <a:buNone/>
            </a:pPr>
            <a:r>
              <a:rPr lang="en-US" sz="2767" u="sng"/>
              <a:t>Step 4: Take measurements</a:t>
            </a:r>
            <a:r>
              <a:rPr lang="en-US" sz="2767"/>
              <a:t> </a:t>
            </a:r>
            <a:endParaRPr sz="2767"/>
          </a:p>
          <a:p>
            <a:pPr indent="-404304" lvl="0" marL="457200" rtl="0" algn="l">
              <a:lnSpc>
                <a:spcPct val="100000"/>
              </a:lnSpc>
              <a:spcBef>
                <a:spcPts val="0"/>
              </a:spcBef>
              <a:spcAft>
                <a:spcPts val="0"/>
              </a:spcAft>
              <a:buSzPts val="2767"/>
              <a:buChar char="-"/>
            </a:pPr>
            <a:r>
              <a:rPr lang="en-US" sz="2767"/>
              <a:t>Using the features listed in the table in Step 1 and your observations in Step 2, choose up to 10 features of your (or a partner’s) hand to measure.</a:t>
            </a:r>
            <a:endParaRPr sz="2767"/>
          </a:p>
          <a:p>
            <a:pPr indent="-404304" lvl="0" marL="457200" rtl="0" algn="l">
              <a:lnSpc>
                <a:spcPct val="100000"/>
              </a:lnSpc>
              <a:spcBef>
                <a:spcPts val="0"/>
              </a:spcBef>
              <a:spcAft>
                <a:spcPts val="0"/>
              </a:spcAft>
              <a:buSzPts val="2767"/>
              <a:buChar char="-"/>
            </a:pPr>
            <a:r>
              <a:rPr lang="en-US" sz="2767"/>
              <a:t>Remember, be sure to choose features that will help you determine an appropriate length, width, and height for the remote control and the best location of the buttons relative to your hand. To make your measurements easy, you can measure each feature to the nearest centimeter.</a:t>
            </a:r>
            <a:endParaRPr sz="2767"/>
          </a:p>
          <a:p>
            <a:pPr indent="-404304" lvl="1" marL="914400" rtl="0" algn="l">
              <a:lnSpc>
                <a:spcPct val="100000"/>
              </a:lnSpc>
              <a:spcBef>
                <a:spcPts val="0"/>
              </a:spcBef>
              <a:spcAft>
                <a:spcPts val="0"/>
              </a:spcAft>
              <a:buSzPts val="2767"/>
              <a:buChar char="-"/>
            </a:pPr>
            <a:r>
              <a:rPr lang="en-US" sz="2767"/>
              <a:t>This </a:t>
            </a:r>
            <a:r>
              <a:rPr lang="en-US" sz="2767" u="sng">
                <a:solidFill>
                  <a:schemeClr val="hlink"/>
                </a:solidFill>
                <a:hlinkClick r:id="rId3"/>
              </a:rPr>
              <a:t>link</a:t>
            </a:r>
            <a:r>
              <a:rPr lang="en-US" sz="2767"/>
              <a:t> will take you to an online ruler if you do not have one of your own. Simply hold your hand up to the screen, or make markings on a separate piece of paper.</a:t>
            </a:r>
            <a:endParaRPr sz="2767"/>
          </a:p>
        </p:txBody>
      </p:sp>
      <p:pic>
        <p:nvPicPr>
          <p:cNvPr id="197" name="Google Shape;197;g8645c92401_1_6"/>
          <p:cNvPicPr preferRelativeResize="0"/>
          <p:nvPr/>
        </p:nvPicPr>
        <p:blipFill rotWithShape="1">
          <a:blip r:embed="rId4">
            <a:alphaModFix/>
          </a:blip>
          <a:srcRect b="8678" l="6948" r="8924" t="15660"/>
          <a:stretch/>
        </p:blipFill>
        <p:spPr>
          <a:xfrm>
            <a:off x="6428350" y="4455700"/>
            <a:ext cx="1882050" cy="2402301"/>
          </a:xfrm>
          <a:prstGeom prst="rect">
            <a:avLst/>
          </a:prstGeom>
          <a:noFill/>
          <a:ln>
            <a:noFill/>
          </a:ln>
        </p:spPr>
      </p:pic>
      <p:pic>
        <p:nvPicPr>
          <p:cNvPr id="198" name="Google Shape;198;g8645c92401_1_6"/>
          <p:cNvPicPr preferRelativeResize="0"/>
          <p:nvPr/>
        </p:nvPicPr>
        <p:blipFill rotWithShape="1">
          <a:blip r:embed="rId5">
            <a:alphaModFix/>
          </a:blip>
          <a:srcRect b="5519" l="28576" r="31738" t="18237"/>
          <a:stretch/>
        </p:blipFill>
        <p:spPr>
          <a:xfrm rot="-5400000">
            <a:off x="3026275" y="4383150"/>
            <a:ext cx="1569900" cy="3016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