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7" r:id="rId5"/>
    <p:sldMasterId id="2147483666"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ioLmrNoTLbRY9Rn5Gg1Cd55U1R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22" Type="http://schemas.openxmlformats.org/officeDocument/2006/relationships/slide" Target="slides/slide14.xml"/><Relationship Id="rId10" Type="http://schemas.openxmlformats.org/officeDocument/2006/relationships/slide" Target="slides/slide2.xml"/><Relationship Id="rId21" Type="http://schemas.openxmlformats.org/officeDocument/2006/relationships/slide" Target="slides/slide13.xml"/><Relationship Id="rId13" Type="http://schemas.openxmlformats.org/officeDocument/2006/relationships/slide" Target="slides/slide5.xml"/><Relationship Id="rId24" Type="http://customschemas.google.com/relationships/presentationmetadata" Target="metadata"/><Relationship Id="rId12" Type="http://schemas.openxmlformats.org/officeDocument/2006/relationships/slide" Target="slides/slide4.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slide" Target="slides/slide11.xml"/><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813dae321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8813dae32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8813dae321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8813dae321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8813dae321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8813dae321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can print this out to show your family!</a:t>
            </a:r>
            <a:endParaRPr/>
          </a:p>
        </p:txBody>
      </p:sp>
      <p:sp>
        <p:nvSpPr>
          <p:cNvPr id="349" name="Google Shape;349;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9158277bbe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9158277bbe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9158277bbe_0_2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9158277bbe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8813da0abf_1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8813da0abf_1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activity will require using the internet to visit the Spark101 education website. This will require making a free account, where after this activity, you can have access to more activities you wish to browse.</a:t>
            </a:r>
            <a:endParaRPr/>
          </a:p>
        </p:txBody>
      </p:sp>
      <p:sp>
        <p:nvSpPr>
          <p:cNvPr id="288" name="Google Shape;288;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813dae066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8813dae066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Limit yourself to 15-20 minutes of looking!</a:t>
            </a:r>
            <a:endParaRPr/>
          </a:p>
        </p:txBody>
      </p:sp>
      <p:sp>
        <p:nvSpPr>
          <p:cNvPr id="302" name="Google Shape;3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8811feb713_1_3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8811feb713_1_3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8811feb713_1_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8811feb713_1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1" name="Shape 81"/>
        <p:cNvGrpSpPr/>
        <p:nvPr/>
      </p:nvGrpSpPr>
      <p:grpSpPr>
        <a:xfrm>
          <a:off x="0" y="0"/>
          <a:ext cx="0" cy="0"/>
          <a:chOff x="0" y="0"/>
          <a:chExt cx="0" cy="0"/>
        </a:xfrm>
      </p:grpSpPr>
      <p:sp>
        <p:nvSpPr>
          <p:cNvPr id="82" name="Google Shape;82;g8813da0abf_1_82"/>
          <p:cNvSpPr/>
          <p:nvPr/>
        </p:nvSpPr>
        <p:spPr>
          <a:xfrm>
            <a:off x="0" y="0"/>
            <a:ext cx="12192000" cy="6858000"/>
          </a:xfrm>
          <a:prstGeom prst="rect">
            <a:avLst/>
          </a:prstGeom>
          <a:solidFill>
            <a:srgbClr val="68696C"/>
          </a:solidFill>
          <a:ln>
            <a:noFill/>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3" name="Google Shape;83;g8813da0abf_1_82"/>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 name="Google Shape;84;g8813da0abf_1_82"/>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 name="Google Shape;85;g8813da0abf_1_82"/>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 name="Google Shape;86;g8813da0abf_1_82"/>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 name="Google Shape;87;g8813da0abf_1_82"/>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88" name="Google Shape;88;g8813da0abf_1_82"/>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89" name="Google Shape;89;g8813da0abf_1_82"/>
          <p:cNvSpPr/>
          <p:nvPr/>
        </p:nvSpPr>
        <p:spPr>
          <a:xfrm>
            <a:off x="1524" y="9413"/>
            <a:ext cx="12189001"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90" name="Google Shape;90;g8813da0abf_1_82"/>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91" name="Google Shape;91;g8813da0abf_1_82"/>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2" name="Google Shape;92;g8813da0abf_1_82"/>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3" name="Google Shape;93;g8813da0abf_1_82"/>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4" name="Google Shape;94;g8813da0abf_1_82"/>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95" name="Shape 95"/>
        <p:cNvGrpSpPr/>
        <p:nvPr/>
      </p:nvGrpSpPr>
      <p:grpSpPr>
        <a:xfrm>
          <a:off x="0" y="0"/>
          <a:ext cx="0" cy="0"/>
          <a:chOff x="0" y="0"/>
          <a:chExt cx="0" cy="0"/>
        </a:xfrm>
      </p:grpSpPr>
      <p:cxnSp>
        <p:nvCxnSpPr>
          <p:cNvPr id="96" name="Google Shape;96;g8813da0abf_1_96"/>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97" name="Google Shape;97;g8813da0abf_1_96"/>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98" name="Google Shape;98;g8813da0abf_1_96"/>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9" name="Google Shape;99;g8813da0abf_1_96"/>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0" name="Google Shape;100;g8813da0abf_1_96"/>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1" name="Google Shape;101;g8813da0abf_1_96"/>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102" name="Shape 102"/>
        <p:cNvGrpSpPr/>
        <p:nvPr/>
      </p:nvGrpSpPr>
      <p:grpSpPr>
        <a:xfrm>
          <a:off x="0" y="0"/>
          <a:ext cx="0" cy="0"/>
          <a:chOff x="0" y="0"/>
          <a:chExt cx="0" cy="0"/>
        </a:xfrm>
      </p:grpSpPr>
      <p:cxnSp>
        <p:nvCxnSpPr>
          <p:cNvPr id="103" name="Google Shape;103;g8813da0abf_1_10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04" name="Google Shape;104;g8813da0abf_1_10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05" name="Google Shape;105;g8813da0abf_1_10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6" name="Google Shape;106;g8813da0abf_1_109"/>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107" name="Shape 107"/>
        <p:cNvGrpSpPr/>
        <p:nvPr/>
      </p:nvGrpSpPr>
      <p:grpSpPr>
        <a:xfrm>
          <a:off x="0" y="0"/>
          <a:ext cx="0" cy="0"/>
          <a:chOff x="0" y="0"/>
          <a:chExt cx="0" cy="0"/>
        </a:xfrm>
      </p:grpSpPr>
      <p:sp>
        <p:nvSpPr>
          <p:cNvPr id="108" name="Google Shape;108;g8813da0abf_1_114"/>
          <p:cNvSpPr/>
          <p:nvPr/>
        </p:nvSpPr>
        <p:spPr>
          <a:xfrm>
            <a:off x="0" y="0"/>
            <a:ext cx="12189001"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109" name="Google Shape;109;g8813da0abf_1_114"/>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110" name="Google Shape;110;g8813da0abf_1_114"/>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111" name="Google Shape;111;g8813da0abf_1_114"/>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2" name="Google Shape;112;g8813da0abf_1_114"/>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3" name="Google Shape;113;g8813da0abf_1_114"/>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114" name="Shape 114"/>
        <p:cNvGrpSpPr/>
        <p:nvPr/>
      </p:nvGrpSpPr>
      <p:grpSpPr>
        <a:xfrm>
          <a:off x="0" y="0"/>
          <a:ext cx="0" cy="0"/>
          <a:chOff x="0" y="0"/>
          <a:chExt cx="0" cy="0"/>
        </a:xfrm>
      </p:grpSpPr>
      <p:cxnSp>
        <p:nvCxnSpPr>
          <p:cNvPr id="115" name="Google Shape;115;g8813da0abf_1_121"/>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116" name="Google Shape;116;g8813da0abf_1_121"/>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117" name="Google Shape;117;g8813da0abf_1_121"/>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8" name="Google Shape;118;g8813da0abf_1_121"/>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9" name="Google Shape;119;g8813da0abf_1_121"/>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0" name="Shape 120"/>
        <p:cNvGrpSpPr/>
        <p:nvPr/>
      </p:nvGrpSpPr>
      <p:grpSpPr>
        <a:xfrm>
          <a:off x="0" y="0"/>
          <a:ext cx="0" cy="0"/>
          <a:chOff x="0" y="0"/>
          <a:chExt cx="0" cy="0"/>
        </a:xfrm>
      </p:grpSpPr>
      <p:cxnSp>
        <p:nvCxnSpPr>
          <p:cNvPr id="121" name="Google Shape;121;g8813da0abf_1_127"/>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2" name="Google Shape;122;g8813da0abf_1_127"/>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3" name="Google Shape;123;g8813da0abf_1_127"/>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4" name="Google Shape;124;g8813da0abf_1_127"/>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5" name="Google Shape;125;g8813da0abf_1_127"/>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6" name="Shape 126"/>
        <p:cNvGrpSpPr/>
        <p:nvPr/>
      </p:nvGrpSpPr>
      <p:grpSpPr>
        <a:xfrm>
          <a:off x="0" y="0"/>
          <a:ext cx="0" cy="0"/>
          <a:chOff x="0" y="0"/>
          <a:chExt cx="0" cy="0"/>
        </a:xfrm>
      </p:grpSpPr>
      <p:cxnSp>
        <p:nvCxnSpPr>
          <p:cNvPr id="127" name="Google Shape;127;g8813da0abf_1_133"/>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8" name="Google Shape;128;g8813da0abf_1_133"/>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9" name="Google Shape;129;g8813da0abf_1_13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0" name="Google Shape;130;g8813da0abf_1_133"/>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1" name="Google Shape;131;g8813da0abf_1_133"/>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2" name="Google Shape;132;g8813da0abf_1_133"/>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7" name="Shape 137"/>
        <p:cNvGrpSpPr/>
        <p:nvPr/>
      </p:nvGrpSpPr>
      <p:grpSpPr>
        <a:xfrm>
          <a:off x="0" y="0"/>
          <a:ext cx="0" cy="0"/>
          <a:chOff x="0" y="0"/>
          <a:chExt cx="0" cy="0"/>
        </a:xfrm>
      </p:grpSpPr>
      <p:sp>
        <p:nvSpPr>
          <p:cNvPr id="138" name="Google Shape;138;g9158277bbe_0_78"/>
          <p:cNvSpPr/>
          <p:nvPr/>
        </p:nvSpPr>
        <p:spPr>
          <a:xfrm>
            <a:off x="0" y="0"/>
            <a:ext cx="12192000" cy="6858000"/>
          </a:xfrm>
          <a:prstGeom prst="rect">
            <a:avLst/>
          </a:prstGeom>
          <a:solidFill>
            <a:srgbClr val="68696C"/>
          </a:solidFill>
          <a:ln>
            <a:noFill/>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39" name="Google Shape;139;g9158277bbe_0_78"/>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0" name="Google Shape;140;g9158277bbe_0_78"/>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1" name="Google Shape;141;g9158277bbe_0_78"/>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2" name="Google Shape;142;g9158277bbe_0_78"/>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3" name="Google Shape;143;g9158277bbe_0_78"/>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44" name="Google Shape;144;g9158277bbe_0_78"/>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145" name="Google Shape;145;g9158277bbe_0_78"/>
          <p:cNvSpPr/>
          <p:nvPr/>
        </p:nvSpPr>
        <p:spPr>
          <a:xfrm>
            <a:off x="1524" y="9413"/>
            <a:ext cx="12189000"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146" name="Google Shape;146;g9158277bbe_0_78"/>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147" name="Google Shape;147;g9158277bbe_0_78"/>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48" name="Google Shape;148;g9158277bbe_0_78"/>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49" name="Google Shape;149;g9158277bbe_0_78"/>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0" name="Google Shape;150;g9158277bbe_0_78"/>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151" name="Shape 151"/>
        <p:cNvGrpSpPr/>
        <p:nvPr/>
      </p:nvGrpSpPr>
      <p:grpSpPr>
        <a:xfrm>
          <a:off x="0" y="0"/>
          <a:ext cx="0" cy="0"/>
          <a:chOff x="0" y="0"/>
          <a:chExt cx="0" cy="0"/>
        </a:xfrm>
      </p:grpSpPr>
      <p:cxnSp>
        <p:nvCxnSpPr>
          <p:cNvPr id="152" name="Google Shape;152;g9158277bbe_0_92"/>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153" name="Google Shape;153;g9158277bbe_0_92"/>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154" name="Google Shape;154;g9158277bbe_0_92"/>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5" name="Google Shape;155;g9158277bbe_0_92"/>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6" name="Google Shape;156;g9158277bbe_0_92"/>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7" name="Google Shape;157;g9158277bbe_0_92"/>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8" name="Shape 158"/>
        <p:cNvGrpSpPr/>
        <p:nvPr/>
      </p:nvGrpSpPr>
      <p:grpSpPr>
        <a:xfrm>
          <a:off x="0" y="0"/>
          <a:ext cx="0" cy="0"/>
          <a:chOff x="0" y="0"/>
          <a:chExt cx="0" cy="0"/>
        </a:xfrm>
      </p:grpSpPr>
      <p:cxnSp>
        <p:nvCxnSpPr>
          <p:cNvPr id="159" name="Google Shape;159;g9158277bbe_0_9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60" name="Google Shape;160;g9158277bbe_0_9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61" name="Google Shape;161;g9158277bbe_0_9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2" name="Google Shape;162;g9158277bbe_0_99"/>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3" name="Google Shape;163;g9158277bbe_0_99"/>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164" name="Shape 164"/>
        <p:cNvGrpSpPr/>
        <p:nvPr/>
      </p:nvGrpSpPr>
      <p:grpSpPr>
        <a:xfrm>
          <a:off x="0" y="0"/>
          <a:ext cx="0" cy="0"/>
          <a:chOff x="0" y="0"/>
          <a:chExt cx="0" cy="0"/>
        </a:xfrm>
      </p:grpSpPr>
      <p:cxnSp>
        <p:nvCxnSpPr>
          <p:cNvPr id="165" name="Google Shape;165;g9158277bbe_0_105"/>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66" name="Google Shape;166;g9158277bbe_0_105"/>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67" name="Google Shape;167;g9158277bbe_0_105"/>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8" name="Google Shape;168;g9158277bbe_0_105"/>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169" name="Shape 169"/>
        <p:cNvGrpSpPr/>
        <p:nvPr/>
      </p:nvGrpSpPr>
      <p:grpSpPr>
        <a:xfrm>
          <a:off x="0" y="0"/>
          <a:ext cx="0" cy="0"/>
          <a:chOff x="0" y="0"/>
          <a:chExt cx="0" cy="0"/>
        </a:xfrm>
      </p:grpSpPr>
      <p:sp>
        <p:nvSpPr>
          <p:cNvPr id="170" name="Google Shape;170;g9158277bbe_0_110"/>
          <p:cNvSpPr/>
          <p:nvPr/>
        </p:nvSpPr>
        <p:spPr>
          <a:xfrm>
            <a:off x="0" y="0"/>
            <a:ext cx="12189000"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171" name="Google Shape;171;g9158277bbe_0_110"/>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172" name="Google Shape;172;g9158277bbe_0_110"/>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173" name="Google Shape;173;g9158277bbe_0_110"/>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74" name="Google Shape;174;g9158277bbe_0_110"/>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75" name="Google Shape;175;g9158277bbe_0_110"/>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176" name="Shape 176"/>
        <p:cNvGrpSpPr/>
        <p:nvPr/>
      </p:nvGrpSpPr>
      <p:grpSpPr>
        <a:xfrm>
          <a:off x="0" y="0"/>
          <a:ext cx="0" cy="0"/>
          <a:chOff x="0" y="0"/>
          <a:chExt cx="0" cy="0"/>
        </a:xfrm>
      </p:grpSpPr>
      <p:cxnSp>
        <p:nvCxnSpPr>
          <p:cNvPr id="177" name="Google Shape;177;g9158277bbe_0_117"/>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178" name="Google Shape;178;g9158277bbe_0_117"/>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179" name="Google Shape;179;g9158277bbe_0_117"/>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0" name="Google Shape;180;g9158277bbe_0_117"/>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81" name="Google Shape;181;g9158277bbe_0_1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2" name="Shape 182"/>
        <p:cNvGrpSpPr/>
        <p:nvPr/>
      </p:nvGrpSpPr>
      <p:grpSpPr>
        <a:xfrm>
          <a:off x="0" y="0"/>
          <a:ext cx="0" cy="0"/>
          <a:chOff x="0" y="0"/>
          <a:chExt cx="0" cy="0"/>
        </a:xfrm>
      </p:grpSpPr>
      <p:cxnSp>
        <p:nvCxnSpPr>
          <p:cNvPr id="183" name="Google Shape;183;g9158277bbe_0_123"/>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84" name="Google Shape;184;g9158277bbe_0_123"/>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85" name="Google Shape;185;g9158277bbe_0_12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6" name="Google Shape;186;g9158277bbe_0_123"/>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7" name="Google Shape;187;g9158277bbe_0_123"/>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88" name="Shape 188"/>
        <p:cNvGrpSpPr/>
        <p:nvPr/>
      </p:nvGrpSpPr>
      <p:grpSpPr>
        <a:xfrm>
          <a:off x="0" y="0"/>
          <a:ext cx="0" cy="0"/>
          <a:chOff x="0" y="0"/>
          <a:chExt cx="0" cy="0"/>
        </a:xfrm>
      </p:grpSpPr>
      <p:cxnSp>
        <p:nvCxnSpPr>
          <p:cNvPr id="189" name="Google Shape;189;g9158277bbe_0_12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90" name="Google Shape;190;g9158277bbe_0_12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91" name="Google Shape;191;g9158277bbe_0_12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2" name="Google Shape;192;g9158277bbe_0_129"/>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3" name="Google Shape;193;g9158277bbe_0_129"/>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4" name="Google Shape;194;g9158277bbe_0_129"/>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9" name="Shape 199"/>
        <p:cNvGrpSpPr/>
        <p:nvPr/>
      </p:nvGrpSpPr>
      <p:grpSpPr>
        <a:xfrm>
          <a:off x="0" y="0"/>
          <a:ext cx="0" cy="0"/>
          <a:chOff x="0" y="0"/>
          <a:chExt cx="0" cy="0"/>
        </a:xfrm>
      </p:grpSpPr>
      <p:cxnSp>
        <p:nvCxnSpPr>
          <p:cNvPr id="200" name="Google Shape;200;g9158277bbe_0_214"/>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01" name="Google Shape;201;g9158277bbe_0_214"/>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02" name="Google Shape;202;g9158277bbe_0_214"/>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03" name="Google Shape;203;g9158277bbe_0_214"/>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04" name="Google Shape;204;g9158277bbe_0_214"/>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05" name="Shape 205"/>
        <p:cNvGrpSpPr/>
        <p:nvPr/>
      </p:nvGrpSpPr>
      <p:grpSpPr>
        <a:xfrm>
          <a:off x="0" y="0"/>
          <a:ext cx="0" cy="0"/>
          <a:chOff x="0" y="0"/>
          <a:chExt cx="0" cy="0"/>
        </a:xfrm>
      </p:grpSpPr>
      <p:sp>
        <p:nvSpPr>
          <p:cNvPr id="206" name="Google Shape;206;g9158277bbe_0_220"/>
          <p:cNvSpPr/>
          <p:nvPr/>
        </p:nvSpPr>
        <p:spPr>
          <a:xfrm>
            <a:off x="0" y="0"/>
            <a:ext cx="12192000" cy="6858000"/>
          </a:xfrm>
          <a:prstGeom prst="rect">
            <a:avLst/>
          </a:prstGeom>
          <a:solidFill>
            <a:srgbClr val="68696C"/>
          </a:solidFill>
          <a:ln>
            <a:noFill/>
          </a:ln>
          <a:effectLst>
            <a:outerShdw blurRad="40000" rotWithShape="0" dir="5400000" dist="23000">
              <a:srgbClr val="000000">
                <a:alpha val="3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07" name="Google Shape;207;g9158277bbe_0_220"/>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8" name="Google Shape;208;g9158277bbe_0_220"/>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9" name="Google Shape;209;g9158277bbe_0_220"/>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0" name="Google Shape;210;g9158277bbe_0_220"/>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1" name="Google Shape;211;g9158277bbe_0_220"/>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12" name="Google Shape;212;g9158277bbe_0_22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3" name="Google Shape;213;g9158277bbe_0_220"/>
          <p:cNvSpPr/>
          <p:nvPr/>
        </p:nvSpPr>
        <p:spPr>
          <a:xfrm>
            <a:off x="1524" y="9413"/>
            <a:ext cx="12189000"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14" name="Google Shape;214;g9158277bbe_0_22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15" name="Google Shape;215;g9158277bbe_0_220"/>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16" name="Google Shape;216;g9158277bbe_0_220"/>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17" name="Google Shape;217;g9158277bbe_0_220"/>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18" name="Google Shape;218;g9158277bbe_0_220"/>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19" name="Shape 219"/>
        <p:cNvGrpSpPr/>
        <p:nvPr/>
      </p:nvGrpSpPr>
      <p:grpSpPr>
        <a:xfrm>
          <a:off x="0" y="0"/>
          <a:ext cx="0" cy="0"/>
          <a:chOff x="0" y="0"/>
          <a:chExt cx="0" cy="0"/>
        </a:xfrm>
      </p:grpSpPr>
      <p:cxnSp>
        <p:nvCxnSpPr>
          <p:cNvPr id="220" name="Google Shape;220;g9158277bbe_0_234"/>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221" name="Google Shape;221;g9158277bbe_0_234"/>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222" name="Google Shape;222;g9158277bbe_0_234"/>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23" name="Google Shape;223;g9158277bbe_0_234"/>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24" name="Google Shape;224;g9158277bbe_0_234"/>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25" name="Google Shape;225;g9158277bbe_0_234"/>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226" name="Shape 226"/>
        <p:cNvGrpSpPr/>
        <p:nvPr/>
      </p:nvGrpSpPr>
      <p:grpSpPr>
        <a:xfrm>
          <a:off x="0" y="0"/>
          <a:ext cx="0" cy="0"/>
          <a:chOff x="0" y="0"/>
          <a:chExt cx="0" cy="0"/>
        </a:xfrm>
      </p:grpSpPr>
      <p:cxnSp>
        <p:nvCxnSpPr>
          <p:cNvPr id="227" name="Google Shape;227;g9158277bbe_0_241"/>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28" name="Google Shape;228;g9158277bbe_0_241"/>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29" name="Google Shape;229;g9158277bbe_0_241"/>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30" name="Google Shape;230;g9158277bbe_0_241"/>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231" name="Shape 231"/>
        <p:cNvGrpSpPr/>
        <p:nvPr/>
      </p:nvGrpSpPr>
      <p:grpSpPr>
        <a:xfrm>
          <a:off x="0" y="0"/>
          <a:ext cx="0" cy="0"/>
          <a:chOff x="0" y="0"/>
          <a:chExt cx="0" cy="0"/>
        </a:xfrm>
      </p:grpSpPr>
      <p:sp>
        <p:nvSpPr>
          <p:cNvPr id="232" name="Google Shape;232;g9158277bbe_0_246"/>
          <p:cNvSpPr/>
          <p:nvPr/>
        </p:nvSpPr>
        <p:spPr>
          <a:xfrm>
            <a:off x="0" y="0"/>
            <a:ext cx="12189000"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233" name="Google Shape;233;g9158277bbe_0_246"/>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234" name="Google Shape;234;g9158277bbe_0_246"/>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235" name="Google Shape;235;g9158277bbe_0_246"/>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36" name="Google Shape;236;g9158277bbe_0_246"/>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237" name="Google Shape;237;g9158277bbe_0_24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238" name="Shape 238"/>
        <p:cNvGrpSpPr/>
        <p:nvPr/>
      </p:nvGrpSpPr>
      <p:grpSpPr>
        <a:xfrm>
          <a:off x="0" y="0"/>
          <a:ext cx="0" cy="0"/>
          <a:chOff x="0" y="0"/>
          <a:chExt cx="0" cy="0"/>
        </a:xfrm>
      </p:grpSpPr>
      <p:cxnSp>
        <p:nvCxnSpPr>
          <p:cNvPr id="239" name="Google Shape;239;g9158277bbe_0_253"/>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240" name="Google Shape;240;g9158277bbe_0_253"/>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241" name="Google Shape;241;g9158277bbe_0_25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2" name="Google Shape;242;g9158277bbe_0_253"/>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243" name="Google Shape;243;g9158277bbe_0_253"/>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4" name="Shape 244"/>
        <p:cNvGrpSpPr/>
        <p:nvPr/>
      </p:nvGrpSpPr>
      <p:grpSpPr>
        <a:xfrm>
          <a:off x="0" y="0"/>
          <a:ext cx="0" cy="0"/>
          <a:chOff x="0" y="0"/>
          <a:chExt cx="0" cy="0"/>
        </a:xfrm>
      </p:grpSpPr>
      <p:cxnSp>
        <p:nvCxnSpPr>
          <p:cNvPr id="245" name="Google Shape;245;g9158277bbe_0_25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46" name="Google Shape;246;g9158277bbe_0_25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47" name="Google Shape;247;g9158277bbe_0_25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8" name="Google Shape;248;g9158277bbe_0_259"/>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9" name="Google Shape;249;g9158277bbe_0_259"/>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50" name="Shape 250"/>
        <p:cNvGrpSpPr/>
        <p:nvPr/>
      </p:nvGrpSpPr>
      <p:grpSpPr>
        <a:xfrm>
          <a:off x="0" y="0"/>
          <a:ext cx="0" cy="0"/>
          <a:chOff x="0" y="0"/>
          <a:chExt cx="0" cy="0"/>
        </a:xfrm>
      </p:grpSpPr>
      <p:cxnSp>
        <p:nvCxnSpPr>
          <p:cNvPr id="251" name="Google Shape;251;g9158277bbe_0_265"/>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52" name="Google Shape;252;g9158277bbe_0_265"/>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53" name="Google Shape;253;g9158277bbe_0_265"/>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4" name="Google Shape;254;g9158277bbe_0_265"/>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5" name="Google Shape;255;g9158277bbe_0_265"/>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6" name="Google Shape;256;g9158277bbe_0_265"/>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 name="Shape 75"/>
        <p:cNvGrpSpPr/>
        <p:nvPr/>
      </p:nvGrpSpPr>
      <p:grpSpPr>
        <a:xfrm>
          <a:off x="0" y="0"/>
          <a:ext cx="0" cy="0"/>
          <a:chOff x="0" y="0"/>
          <a:chExt cx="0" cy="0"/>
        </a:xfrm>
      </p:grpSpPr>
      <p:cxnSp>
        <p:nvCxnSpPr>
          <p:cNvPr id="76" name="Google Shape;76;g8813da0abf_1_103"/>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77" name="Google Shape;77;g8813da0abf_1_103"/>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78" name="Google Shape;78;g8813da0abf_1_10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9" name="Google Shape;79;g8813da0abf_1_103"/>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80" name="Google Shape;80;g8813da0abf_1_103"/>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slideLayout" Target="../slideLayouts/slideLayout1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theme" Target="../theme/theme2.xml"/><Relationship Id="rId10" Type="http://schemas.openxmlformats.org/officeDocument/2006/relationships/slideLayout" Target="../slideLayouts/slideLayout24.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theme" Target="../theme/theme4.xml"/><Relationship Id="rId10" Type="http://schemas.openxmlformats.org/officeDocument/2006/relationships/slideLayout" Target="../slideLayouts/slideLayout3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g8813da0abf_1_78"/>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73" name="Google Shape;73;g8813da0abf_1_78"/>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74" name="Google Shape;74;g8813da0abf_1_78"/>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pic>
        <p:nvPicPr>
          <p:cNvPr id="134" name="Google Shape;134;g9158277bbe_0_74"/>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35" name="Google Shape;135;g9158277bbe_0_74"/>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36" name="Google Shape;136;g9158277bbe_0_74"/>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id="196" name="Google Shape;196;g9158277bbe_0_210"/>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97" name="Google Shape;197;g9158277bbe_0_210"/>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98" name="Google Shape;198;g9158277bbe_0_210"/>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262" name="Google Shape;262;p1"/>
          <p:cNvSpPr txBox="1"/>
          <p:nvPr>
            <p:ph idx="2" type="body"/>
          </p:nvPr>
        </p:nvSpPr>
        <p:spPr>
          <a:xfrm>
            <a:off x="2677530" y="5422868"/>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Sustainability: Grades 9-12</a:t>
            </a:r>
            <a:endParaRPr>
              <a:solidFill>
                <a:srgbClr val="F76902"/>
              </a:solidFill>
            </a:endParaRPr>
          </a:p>
        </p:txBody>
      </p:sp>
      <p:sp>
        <p:nvSpPr>
          <p:cNvPr id="263" name="Google Shape;263;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Sustainability: Renewable Energy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8813dae321_0_1"/>
          <p:cNvSpPr txBox="1"/>
          <p:nvPr>
            <p:ph idx="2" type="body"/>
          </p:nvPr>
        </p:nvSpPr>
        <p:spPr>
          <a:xfrm>
            <a:off x="0" y="747750"/>
            <a:ext cx="6461400" cy="338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4:</a:t>
            </a:r>
            <a:r>
              <a:rPr lang="en-US" sz="2767"/>
              <a:t> </a:t>
            </a:r>
            <a:endParaRPr sz="2767"/>
          </a:p>
          <a:p>
            <a:pPr indent="-397954" lvl="0" marL="457200" rtl="0" algn="l">
              <a:lnSpc>
                <a:spcPct val="100000"/>
              </a:lnSpc>
              <a:spcBef>
                <a:spcPts val="0"/>
              </a:spcBef>
              <a:spcAft>
                <a:spcPts val="0"/>
              </a:spcAft>
              <a:buSzPts val="2667"/>
              <a:buChar char="-"/>
            </a:pPr>
            <a:r>
              <a:rPr lang="en-US" sz="2667"/>
              <a:t>Based on these requirements, draft a final proposal that details your Antarctic expedition plan.</a:t>
            </a:r>
            <a:endParaRPr sz="2667"/>
          </a:p>
          <a:p>
            <a:pPr indent="-397954" lvl="0" marL="457200" rtl="0" algn="l">
              <a:lnSpc>
                <a:spcPct val="100000"/>
              </a:lnSpc>
              <a:spcBef>
                <a:spcPts val="0"/>
              </a:spcBef>
              <a:spcAft>
                <a:spcPts val="0"/>
              </a:spcAft>
              <a:buSzPts val="2667"/>
              <a:buChar char="-"/>
            </a:pPr>
            <a:r>
              <a:rPr lang="en-US" sz="2667"/>
              <a:t>As this will be a written document, consider the following tips:</a:t>
            </a:r>
            <a:endParaRPr sz="2667"/>
          </a:p>
          <a:p>
            <a:pPr indent="-397954" lvl="0" marL="457200" rtl="0" algn="l">
              <a:lnSpc>
                <a:spcPct val="100000"/>
              </a:lnSpc>
              <a:spcBef>
                <a:spcPts val="0"/>
              </a:spcBef>
              <a:spcAft>
                <a:spcPts val="0"/>
              </a:spcAft>
              <a:buSzPts val="2667"/>
              <a:buChar char="-"/>
            </a:pPr>
            <a:r>
              <a:rPr lang="en-US" sz="2667"/>
              <a:t>Write about the things you feel like will be the most important!</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329" name="Google Shape;329;g8813dae321_0_1"/>
          <p:cNvPicPr preferRelativeResize="0"/>
          <p:nvPr/>
        </p:nvPicPr>
        <p:blipFill rotWithShape="1">
          <a:blip r:embed="rId3">
            <a:alphaModFix/>
          </a:blip>
          <a:srcRect b="0" l="0" r="0" t="0"/>
          <a:stretch/>
        </p:blipFill>
        <p:spPr>
          <a:xfrm>
            <a:off x="6568944" y="0"/>
            <a:ext cx="5300663" cy="6858000"/>
          </a:xfrm>
          <a:prstGeom prst="rect">
            <a:avLst/>
          </a:prstGeom>
          <a:noFill/>
          <a:ln>
            <a:noFill/>
          </a:ln>
        </p:spPr>
      </p:pic>
      <p:pic>
        <p:nvPicPr>
          <p:cNvPr id="330" name="Google Shape;330;g8813dae321_0_1"/>
          <p:cNvPicPr preferRelativeResize="0"/>
          <p:nvPr/>
        </p:nvPicPr>
        <p:blipFill rotWithShape="1">
          <a:blip r:embed="rId4">
            <a:alphaModFix/>
          </a:blip>
          <a:srcRect b="0" l="0" r="0" t="0"/>
          <a:stretch/>
        </p:blipFill>
        <p:spPr>
          <a:xfrm>
            <a:off x="1937000" y="4205225"/>
            <a:ext cx="2587400" cy="238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8813dae321_0_8"/>
          <p:cNvSpPr txBox="1"/>
          <p:nvPr>
            <p:ph idx="2" type="body"/>
          </p:nvPr>
        </p:nvSpPr>
        <p:spPr>
          <a:xfrm>
            <a:off x="0" y="747750"/>
            <a:ext cx="12192000" cy="338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5:</a:t>
            </a:r>
            <a:r>
              <a:rPr lang="en-US" sz="2767"/>
              <a:t> </a:t>
            </a:r>
            <a:endParaRPr sz="2767"/>
          </a:p>
          <a:p>
            <a:pPr indent="-404304" lvl="0" marL="457200" rtl="0" algn="l">
              <a:lnSpc>
                <a:spcPct val="100000"/>
              </a:lnSpc>
              <a:spcBef>
                <a:spcPts val="0"/>
              </a:spcBef>
              <a:spcAft>
                <a:spcPts val="0"/>
              </a:spcAft>
              <a:buSzPts val="2767"/>
              <a:buChar char="-"/>
            </a:pPr>
            <a:r>
              <a:rPr lang="en-US" sz="2667"/>
              <a:t>Watch the second part of the video (beginning at 3:17, then pause at 7:08):</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404304" lvl="0" marL="457200" rtl="0" algn="l">
              <a:lnSpc>
                <a:spcPct val="100000"/>
              </a:lnSpc>
              <a:spcBef>
                <a:spcPts val="0"/>
              </a:spcBef>
              <a:spcAft>
                <a:spcPts val="0"/>
              </a:spcAft>
              <a:buSzPts val="2767"/>
              <a:buChar char="-"/>
            </a:pPr>
            <a:r>
              <a:rPr lang="en-US" sz="2667"/>
              <a:t>Answer the following Questions:</a:t>
            </a:r>
            <a:endParaRPr sz="2667"/>
          </a:p>
          <a:p>
            <a:pPr indent="-404304" lvl="1" marL="914400" rtl="0" algn="l">
              <a:lnSpc>
                <a:spcPct val="100000"/>
              </a:lnSpc>
              <a:spcBef>
                <a:spcPts val="0"/>
              </a:spcBef>
              <a:spcAft>
                <a:spcPts val="0"/>
              </a:spcAft>
              <a:buSzPts val="2767"/>
              <a:buChar char="-"/>
            </a:pPr>
            <a:r>
              <a:rPr lang="en-US" sz="2667"/>
              <a:t>Which technologies did the team end up using? How did they work?</a:t>
            </a:r>
            <a:endParaRPr sz="2667"/>
          </a:p>
          <a:p>
            <a:pPr indent="-404304" lvl="1" marL="914400" rtl="0" algn="l">
              <a:lnSpc>
                <a:spcPct val="100000"/>
              </a:lnSpc>
              <a:spcBef>
                <a:spcPts val="0"/>
              </a:spcBef>
              <a:spcAft>
                <a:spcPts val="0"/>
              </a:spcAft>
              <a:buSzPts val="2767"/>
              <a:buChar char="-"/>
            </a:pPr>
            <a:r>
              <a:rPr lang="en-US" sz="2667"/>
              <a:t>Where did the team test the technologies? Why did they do this?</a:t>
            </a:r>
            <a:endParaRPr sz="2667"/>
          </a:p>
        </p:txBody>
      </p:sp>
      <p:pic>
        <p:nvPicPr>
          <p:cNvPr id="336" name="Google Shape;336;g8813dae321_0_8"/>
          <p:cNvPicPr preferRelativeResize="0"/>
          <p:nvPr/>
        </p:nvPicPr>
        <p:blipFill rotWithShape="1">
          <a:blip r:embed="rId3">
            <a:alphaModFix/>
          </a:blip>
          <a:srcRect b="0" l="0" r="0" t="0"/>
          <a:stretch/>
        </p:blipFill>
        <p:spPr>
          <a:xfrm>
            <a:off x="4575750" y="1625325"/>
            <a:ext cx="3040500" cy="2001401"/>
          </a:xfrm>
          <a:prstGeom prst="rect">
            <a:avLst/>
          </a:prstGeom>
          <a:noFill/>
          <a:ln>
            <a:noFill/>
          </a:ln>
        </p:spPr>
      </p:pic>
      <p:pic>
        <p:nvPicPr>
          <p:cNvPr id="337" name="Google Shape;337;g8813dae321_0_8"/>
          <p:cNvPicPr preferRelativeResize="0"/>
          <p:nvPr/>
        </p:nvPicPr>
        <p:blipFill rotWithShape="1">
          <a:blip r:embed="rId4">
            <a:alphaModFix/>
          </a:blip>
          <a:srcRect b="0" l="0" r="0" t="0"/>
          <a:stretch/>
        </p:blipFill>
        <p:spPr>
          <a:xfrm>
            <a:off x="4406750" y="4957600"/>
            <a:ext cx="3378500" cy="190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8813dae321_0_16"/>
          <p:cNvSpPr txBox="1"/>
          <p:nvPr>
            <p:ph idx="2" type="body"/>
          </p:nvPr>
        </p:nvSpPr>
        <p:spPr>
          <a:xfrm>
            <a:off x="0" y="747750"/>
            <a:ext cx="12192000" cy="338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6:</a:t>
            </a:r>
            <a:r>
              <a:rPr lang="en-US" sz="2767"/>
              <a:t> </a:t>
            </a:r>
            <a:endParaRPr sz="2767"/>
          </a:p>
          <a:p>
            <a:pPr indent="-404304" lvl="0" marL="457200" rtl="0" algn="l">
              <a:lnSpc>
                <a:spcPct val="100000"/>
              </a:lnSpc>
              <a:spcBef>
                <a:spcPts val="0"/>
              </a:spcBef>
              <a:spcAft>
                <a:spcPts val="0"/>
              </a:spcAft>
              <a:buSzPts val="2767"/>
              <a:buChar char="-"/>
            </a:pPr>
            <a:r>
              <a:rPr lang="en-US" sz="2667"/>
              <a:t>Starting again where you left off (7:08), watch the video until the end:</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404304" lvl="0" marL="457200" rtl="0" algn="l">
              <a:lnSpc>
                <a:spcPct val="100000"/>
              </a:lnSpc>
              <a:spcBef>
                <a:spcPts val="0"/>
              </a:spcBef>
              <a:spcAft>
                <a:spcPts val="0"/>
              </a:spcAft>
              <a:buSzPts val="2767"/>
              <a:buChar char="-"/>
            </a:pPr>
            <a:r>
              <a:rPr lang="en-US" sz="2667"/>
              <a:t>Answer the following Questions:</a:t>
            </a:r>
            <a:endParaRPr sz="2667"/>
          </a:p>
          <a:p>
            <a:pPr indent="-404304" lvl="1" marL="914400" rtl="0" algn="l">
              <a:lnSpc>
                <a:spcPct val="100000"/>
              </a:lnSpc>
              <a:spcBef>
                <a:spcPts val="0"/>
              </a:spcBef>
              <a:spcAft>
                <a:spcPts val="0"/>
              </a:spcAft>
              <a:buSzPts val="2767"/>
              <a:buChar char="-"/>
            </a:pPr>
            <a:r>
              <a:rPr lang="en-US" sz="2667"/>
              <a:t>How were your solutions similar to those generated by the team? How were they different?</a:t>
            </a:r>
            <a:endParaRPr sz="2667"/>
          </a:p>
          <a:p>
            <a:pPr indent="-404304" lvl="1" marL="914400" rtl="0" algn="l">
              <a:lnSpc>
                <a:spcPct val="100000"/>
              </a:lnSpc>
              <a:spcBef>
                <a:spcPts val="0"/>
              </a:spcBef>
              <a:spcAft>
                <a:spcPts val="0"/>
              </a:spcAft>
              <a:buSzPts val="2767"/>
              <a:buChar char="-"/>
            </a:pPr>
            <a:r>
              <a:rPr lang="en-US" sz="2667"/>
              <a:t>In cases where they were different, which solution was better? Why?</a:t>
            </a:r>
            <a:endParaRPr sz="2667"/>
          </a:p>
        </p:txBody>
      </p:sp>
      <p:pic>
        <p:nvPicPr>
          <p:cNvPr id="343" name="Google Shape;343;g8813dae321_0_16"/>
          <p:cNvPicPr preferRelativeResize="0"/>
          <p:nvPr/>
        </p:nvPicPr>
        <p:blipFill rotWithShape="1">
          <a:blip r:embed="rId3">
            <a:alphaModFix/>
          </a:blip>
          <a:srcRect b="0" l="0" r="0" t="0"/>
          <a:stretch/>
        </p:blipFill>
        <p:spPr>
          <a:xfrm>
            <a:off x="4444286" y="1623275"/>
            <a:ext cx="3303426" cy="2165275"/>
          </a:xfrm>
          <a:prstGeom prst="rect">
            <a:avLst/>
          </a:prstGeom>
          <a:noFill/>
          <a:ln>
            <a:noFill/>
          </a:ln>
        </p:spPr>
      </p:pic>
      <p:pic>
        <p:nvPicPr>
          <p:cNvPr id="344" name="Google Shape;344;g8813dae321_0_16"/>
          <p:cNvPicPr preferRelativeResize="0"/>
          <p:nvPr/>
        </p:nvPicPr>
        <p:blipFill rotWithShape="1">
          <a:blip r:embed="rId4">
            <a:alphaModFix/>
          </a:blip>
          <a:srcRect b="0" l="0" r="0" t="0"/>
          <a:stretch/>
        </p:blipFill>
        <p:spPr>
          <a:xfrm>
            <a:off x="3076350" y="5337675"/>
            <a:ext cx="1367925" cy="1367925"/>
          </a:xfrm>
          <a:prstGeom prst="rect">
            <a:avLst/>
          </a:prstGeom>
          <a:noFill/>
          <a:ln>
            <a:noFill/>
          </a:ln>
        </p:spPr>
      </p:pic>
      <p:pic>
        <p:nvPicPr>
          <p:cNvPr id="345" name="Google Shape;345;g8813dae321_0_16"/>
          <p:cNvPicPr preferRelativeResize="0"/>
          <p:nvPr/>
        </p:nvPicPr>
        <p:blipFill rotWithShape="1">
          <a:blip r:embed="rId5">
            <a:alphaModFix/>
          </a:blip>
          <a:srcRect b="0" l="0" r="0" t="0"/>
          <a:stretch/>
        </p:blipFill>
        <p:spPr>
          <a:xfrm>
            <a:off x="7747700" y="5337675"/>
            <a:ext cx="1367924" cy="1367924"/>
          </a:xfrm>
          <a:prstGeom prst="rect">
            <a:avLst/>
          </a:prstGeom>
          <a:noFill/>
          <a:ln>
            <a:noFill/>
          </a:ln>
        </p:spPr>
      </p:pic>
      <p:cxnSp>
        <p:nvCxnSpPr>
          <p:cNvPr id="346" name="Google Shape;346;g8813dae321_0_16"/>
          <p:cNvCxnSpPr>
            <a:endCxn id="345" idx="1"/>
          </p:cNvCxnSpPr>
          <p:nvPr/>
        </p:nvCxnSpPr>
        <p:spPr>
          <a:xfrm>
            <a:off x="4444400" y="6021637"/>
            <a:ext cx="3303300" cy="0"/>
          </a:xfrm>
          <a:prstGeom prst="straightConnector1">
            <a:avLst/>
          </a:prstGeom>
          <a:noFill/>
          <a:ln cap="flat" cmpd="sng" w="38100">
            <a:solidFill>
              <a:schemeClr val="dk2"/>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working as a renewable energies!</a:t>
            </a:r>
            <a:endParaRPr sz="3466">
              <a:solidFill>
                <a:schemeClr val="dk2"/>
              </a:solidFill>
            </a:endParaRPr>
          </a:p>
        </p:txBody>
      </p:sp>
      <p:pic>
        <p:nvPicPr>
          <p:cNvPr id="352" name="Google Shape;352;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353" name="Google Shape;353;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354" name="Google Shape;354;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9158277bbe_0_68"/>
          <p:cNvSpPr txBox="1"/>
          <p:nvPr>
            <p:ph idx="2" type="body"/>
          </p:nvPr>
        </p:nvSpPr>
        <p:spPr>
          <a:xfrm>
            <a:off x="0" y="883875"/>
            <a:ext cx="12192000" cy="221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b="1" lang="en-US" sz="3466">
                <a:solidFill>
                  <a:schemeClr val="dk2"/>
                </a:solidFill>
              </a:rPr>
              <a:t>Now that you’ve been versed in sustainability, this lesson and the other one both introduce you to sustainability, but also have separate subtopics that include:</a:t>
            </a:r>
            <a:endParaRPr sz="3466">
              <a:solidFill>
                <a:schemeClr val="dk2"/>
              </a:solidFill>
            </a:endParaRPr>
          </a:p>
        </p:txBody>
      </p:sp>
      <p:sp>
        <p:nvSpPr>
          <p:cNvPr id="360" name="Google Shape;360;g9158277bbe_0_68"/>
          <p:cNvSpPr txBox="1"/>
          <p:nvPr>
            <p:ph idx="2" type="body"/>
          </p:nvPr>
        </p:nvSpPr>
        <p:spPr>
          <a:xfrm>
            <a:off x="0" y="3325625"/>
            <a:ext cx="12192000" cy="3152400"/>
          </a:xfrm>
          <a:prstGeom prst="rect">
            <a:avLst/>
          </a:prstGeom>
          <a:noFill/>
          <a:ln>
            <a:noFill/>
          </a:ln>
        </p:spPr>
        <p:txBody>
          <a:bodyPr anchorCtr="0" anchor="t" bIns="45700" lIns="91425" spcFirstLastPara="1" rIns="91425" wrap="square" tIns="45700">
            <a:noAutofit/>
          </a:bodyPr>
          <a:lstStyle/>
          <a:p>
            <a:pPr indent="-404304" lvl="0" marL="457200" rtl="0" algn="l">
              <a:lnSpc>
                <a:spcPct val="100000"/>
              </a:lnSpc>
              <a:spcBef>
                <a:spcPts val="0"/>
              </a:spcBef>
              <a:spcAft>
                <a:spcPts val="0"/>
              </a:spcAft>
              <a:buSzPts val="2767"/>
              <a:buChar char="●"/>
            </a:pPr>
            <a:r>
              <a:rPr i="0" lang="en-US" sz="2767"/>
              <a:t>What sustainable engineers do</a:t>
            </a:r>
            <a:endParaRPr i="0" sz="2767"/>
          </a:p>
          <a:p>
            <a:pPr indent="-404304" lvl="0" marL="457200" rtl="0" algn="l">
              <a:lnSpc>
                <a:spcPct val="100000"/>
              </a:lnSpc>
              <a:spcBef>
                <a:spcPts val="0"/>
              </a:spcBef>
              <a:spcAft>
                <a:spcPts val="0"/>
              </a:spcAft>
              <a:buSzPts val="2767"/>
              <a:buChar char="●"/>
            </a:pPr>
            <a:r>
              <a:rPr i="0" lang="en-US" sz="2767"/>
              <a:t>Building a sustainable world</a:t>
            </a:r>
            <a:endParaRPr i="0" sz="2767"/>
          </a:p>
          <a:p>
            <a:pPr indent="-404304" lvl="0" marL="457200" rtl="0" algn="l">
              <a:lnSpc>
                <a:spcPct val="100000"/>
              </a:lnSpc>
              <a:spcBef>
                <a:spcPts val="0"/>
              </a:spcBef>
              <a:spcAft>
                <a:spcPts val="0"/>
              </a:spcAft>
              <a:buSzPts val="2767"/>
              <a:buChar char="●"/>
            </a:pPr>
            <a:r>
              <a:rPr i="0" lang="en-US" sz="2767"/>
              <a:t>Renewable energies</a:t>
            </a:r>
            <a:endParaRPr i="0" sz="2767"/>
          </a:p>
          <a:p>
            <a:pPr indent="0" lvl="0" marL="0" rtl="0" algn="l">
              <a:lnSpc>
                <a:spcPct val="100000"/>
              </a:lnSpc>
              <a:spcBef>
                <a:spcPts val="0"/>
              </a:spcBef>
              <a:spcAft>
                <a:spcPts val="0"/>
              </a:spcAft>
              <a:buClr>
                <a:schemeClr val="dk1"/>
              </a:buClr>
              <a:buSzPts val="4267"/>
              <a:buNone/>
            </a:pPr>
            <a:r>
              <a:t/>
            </a:r>
            <a:endParaRPr sz="2767"/>
          </a:p>
          <a:p>
            <a:pPr indent="0" lvl="0" marL="0" rtl="0" algn="l">
              <a:lnSpc>
                <a:spcPct val="100000"/>
              </a:lnSpc>
              <a:spcBef>
                <a:spcPts val="0"/>
              </a:spcBef>
              <a:spcAft>
                <a:spcPts val="0"/>
              </a:spcAft>
              <a:buNone/>
            </a:pPr>
            <a:r>
              <a:rPr lang="en-US" sz="2767">
                <a:solidFill>
                  <a:schemeClr val="dk2"/>
                </a:solidFill>
              </a:rPr>
              <a:t>These subtopics and their lessons and activities can be found on the RIT Toyota Lab website as next to follow under the, “Sustainability” topic folder to download the powerpoints!</a:t>
            </a:r>
            <a:endParaRPr sz="2767"/>
          </a:p>
        </p:txBody>
      </p:sp>
      <p:pic>
        <p:nvPicPr>
          <p:cNvPr id="361" name="Google Shape;361;g9158277bbe_0_68"/>
          <p:cNvPicPr preferRelativeResize="0"/>
          <p:nvPr/>
        </p:nvPicPr>
        <p:blipFill>
          <a:blip r:embed="rId3">
            <a:alphaModFix/>
          </a:blip>
          <a:stretch>
            <a:fillRect/>
          </a:stretch>
        </p:blipFill>
        <p:spPr>
          <a:xfrm>
            <a:off x="6973568" y="2659275"/>
            <a:ext cx="2774758" cy="221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367" name="Google Shape;367;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269" name="Google Shape;269;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sustainability fit?</a:t>
            </a:r>
            <a:endParaRPr sz="2467"/>
          </a:p>
        </p:txBody>
      </p:sp>
      <p:pic>
        <p:nvPicPr>
          <p:cNvPr id="270" name="Google Shape;270;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271" name="Google Shape;271;p2"/>
          <p:cNvSpPr/>
          <p:nvPr/>
        </p:nvSpPr>
        <p:spPr>
          <a:xfrm rot="5400000">
            <a:off x="7018625" y="3300425"/>
            <a:ext cx="4950600" cy="1933200"/>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1000"/>
                                        <p:tgtEl>
                                          <p:spTgt spid="27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9158277bbe_0_204"/>
          <p:cNvSpPr txBox="1"/>
          <p:nvPr>
            <p:ph idx="2" type="body"/>
          </p:nvPr>
        </p:nvSpPr>
        <p:spPr>
          <a:xfrm>
            <a:off x="301050" y="776674"/>
            <a:ext cx="11589900" cy="96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is sustainability?</a:t>
            </a:r>
            <a:endParaRPr b="0" sz="2433"/>
          </a:p>
          <a:p>
            <a:pPr indent="0" lvl="0" marL="0" rtl="0" algn="l">
              <a:lnSpc>
                <a:spcPct val="100000"/>
              </a:lnSpc>
              <a:spcBef>
                <a:spcPts val="0"/>
              </a:spcBef>
              <a:spcAft>
                <a:spcPts val="0"/>
              </a:spcAft>
              <a:buClr>
                <a:srgbClr val="E46102"/>
              </a:buClr>
              <a:buSzPts val="3733"/>
              <a:buNone/>
            </a:pPr>
            <a:r>
              <a:rPr b="0" lang="en-US" sz="2433"/>
              <a:t>Here is an overview if you haven’t seen the first activity!</a:t>
            </a:r>
            <a:endParaRPr b="0" sz="2433"/>
          </a:p>
        </p:txBody>
      </p:sp>
      <p:sp>
        <p:nvSpPr>
          <p:cNvPr id="277" name="Google Shape;277;g9158277bbe_0_204"/>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If something is sustainable, that means we can keep using it or doing it for a long time. A lot of the ways people have been using the earth’s natural resources (such as burning fossil fuels for energy and generating lots of waste) are not sustainable.</a:t>
            </a:r>
            <a:r>
              <a:rPr lang="en-US" sz="2600"/>
              <a:t> </a:t>
            </a:r>
            <a:endParaRPr sz="2600"/>
          </a:p>
        </p:txBody>
      </p:sp>
      <p:pic>
        <p:nvPicPr>
          <p:cNvPr id="278" name="Google Shape;278;g9158277bbe_0_204"/>
          <p:cNvPicPr preferRelativeResize="0"/>
          <p:nvPr/>
        </p:nvPicPr>
        <p:blipFill rotWithShape="1">
          <a:blip r:embed="rId3">
            <a:alphaModFix/>
          </a:blip>
          <a:srcRect b="0" l="0" r="0" t="0"/>
          <a:stretch/>
        </p:blipFill>
        <p:spPr>
          <a:xfrm>
            <a:off x="4445375" y="2057225"/>
            <a:ext cx="7594225" cy="43555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8813da0abf_1_70"/>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The power of renewable energy</a:t>
            </a:r>
            <a:endParaRPr/>
          </a:p>
        </p:txBody>
      </p:sp>
      <p:sp>
        <p:nvSpPr>
          <p:cNvPr id="284" name="Google Shape;284;g8813da0abf_1_70"/>
          <p:cNvSpPr txBox="1"/>
          <p:nvPr>
            <p:ph idx="3" type="body"/>
          </p:nvPr>
        </p:nvSpPr>
        <p:spPr>
          <a:xfrm>
            <a:off x="272075" y="1545925"/>
            <a:ext cx="11589900" cy="2056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Renewable resources that produce energy are: natural resources that replenish to replace any amount depleted by usage and consumption. This done through natural reproduction or other naturally recurring processes within a finite amount of time.</a:t>
            </a:r>
            <a:endParaRPr sz="2400"/>
          </a:p>
          <a:p>
            <a:pPr indent="-381000" lvl="0" marL="457200" rtl="0" algn="l">
              <a:lnSpc>
                <a:spcPct val="100000"/>
              </a:lnSpc>
              <a:spcBef>
                <a:spcPts val="0"/>
              </a:spcBef>
              <a:spcAft>
                <a:spcPts val="0"/>
              </a:spcAft>
              <a:buSzPts val="2400"/>
              <a:buChar char="-"/>
            </a:pPr>
            <a:r>
              <a:rPr lang="en-US" sz="2400"/>
              <a:t>Some examples of renewable and non-renewable resources (cannot be replaced) include:</a:t>
            </a:r>
            <a:endParaRPr sz="2400"/>
          </a:p>
        </p:txBody>
      </p:sp>
      <p:pic>
        <p:nvPicPr>
          <p:cNvPr id="285" name="Google Shape;285;g8813da0abf_1_70"/>
          <p:cNvPicPr preferRelativeResize="0"/>
          <p:nvPr/>
        </p:nvPicPr>
        <p:blipFill rotWithShape="1">
          <a:blip r:embed="rId3">
            <a:alphaModFix/>
          </a:blip>
          <a:srcRect b="0" l="0" r="0" t="0"/>
          <a:stretch/>
        </p:blipFill>
        <p:spPr>
          <a:xfrm>
            <a:off x="3112113" y="3503375"/>
            <a:ext cx="5967775" cy="32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291" name="Google Shape;291;g77e66624e7_0_30"/>
          <p:cNvSpPr txBox="1"/>
          <p:nvPr>
            <p:ph idx="3" type="body"/>
          </p:nvPr>
        </p:nvSpPr>
        <p:spPr>
          <a:xfrm>
            <a:off x="1047600" y="5941650"/>
            <a:ext cx="100968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900 Miles in Antarctica on Renewable Energy </a:t>
            </a:r>
            <a:endParaRPr sz="3500">
              <a:solidFill>
                <a:schemeClr val="accent3"/>
              </a:solidFill>
            </a:endParaRPr>
          </a:p>
        </p:txBody>
      </p:sp>
      <p:pic>
        <p:nvPicPr>
          <p:cNvPr id="292" name="Google Shape;292;g77e66624e7_0_30"/>
          <p:cNvPicPr preferRelativeResize="0"/>
          <p:nvPr/>
        </p:nvPicPr>
        <p:blipFill rotWithShape="1">
          <a:blip r:embed="rId3">
            <a:alphaModFix/>
          </a:blip>
          <a:srcRect b="0" l="0" r="0" t="0"/>
          <a:stretch/>
        </p:blipFill>
        <p:spPr>
          <a:xfrm>
            <a:off x="3008563" y="1667525"/>
            <a:ext cx="6174868" cy="4121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8813dae066_0_2"/>
          <p:cNvSpPr txBox="1"/>
          <p:nvPr>
            <p:ph idx="2" type="body"/>
          </p:nvPr>
        </p:nvSpPr>
        <p:spPr>
          <a:xfrm>
            <a:off x="272085" y="594877"/>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What does this mean for us?</a:t>
            </a:r>
            <a:endParaRPr/>
          </a:p>
        </p:txBody>
      </p:sp>
      <p:sp>
        <p:nvSpPr>
          <p:cNvPr id="298" name="Google Shape;298;g8813dae066_0_2"/>
          <p:cNvSpPr txBox="1"/>
          <p:nvPr>
            <p:ph idx="3" type="body"/>
          </p:nvPr>
        </p:nvSpPr>
        <p:spPr>
          <a:xfrm>
            <a:off x="272075" y="1165850"/>
            <a:ext cx="11589900" cy="2056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Transitioning to renewable energy is one of the fundamental shifts that will need to happen in order for companies and our society to become more sustainable.</a:t>
            </a:r>
            <a:endParaRPr sz="2400"/>
          </a:p>
          <a:p>
            <a:pPr indent="-431800" lvl="0" marL="457200" rtl="0" algn="l">
              <a:lnSpc>
                <a:spcPct val="100000"/>
              </a:lnSpc>
              <a:spcBef>
                <a:spcPts val="0"/>
              </a:spcBef>
              <a:spcAft>
                <a:spcPts val="0"/>
              </a:spcAft>
              <a:buSzPts val="3200"/>
              <a:buChar char="-"/>
            </a:pPr>
            <a:r>
              <a:rPr lang="en-US" sz="2400"/>
              <a:t>In this video/case study activity we will conduct today, you will help determine the viability of renewables for an Antarctica expedition.</a:t>
            </a:r>
            <a:endParaRPr sz="2400"/>
          </a:p>
          <a:p>
            <a:pPr indent="-431800" lvl="0" marL="457200" rtl="0" algn="l">
              <a:lnSpc>
                <a:spcPct val="100000"/>
              </a:lnSpc>
              <a:spcBef>
                <a:spcPts val="0"/>
              </a:spcBef>
              <a:spcAft>
                <a:spcPts val="0"/>
              </a:spcAft>
              <a:buSzPts val="3200"/>
              <a:buChar char="-"/>
            </a:pPr>
            <a:r>
              <a:rPr lang="en-US" sz="2400"/>
              <a:t>After watching the video, you’ll analyze, discuss, and create a plan to determine the most sustainable energy resources required to explore one of the last unexplored frontiers on earth, and in the process, learn about how renewable energy could be applied to frontiers closer to home.</a:t>
            </a:r>
            <a:endParaRPr sz="2400"/>
          </a:p>
        </p:txBody>
      </p:sp>
      <p:pic>
        <p:nvPicPr>
          <p:cNvPr id="299" name="Google Shape;299;g8813dae066_0_2"/>
          <p:cNvPicPr preferRelativeResize="0"/>
          <p:nvPr/>
        </p:nvPicPr>
        <p:blipFill rotWithShape="1">
          <a:blip r:embed="rId3">
            <a:alphaModFix/>
          </a:blip>
          <a:srcRect b="0" l="0" r="0" t="0"/>
          <a:stretch/>
        </p:blipFill>
        <p:spPr>
          <a:xfrm>
            <a:off x="4704325" y="4890375"/>
            <a:ext cx="2783349" cy="196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
          <p:cNvSpPr txBox="1"/>
          <p:nvPr>
            <p:ph idx="2" type="body"/>
          </p:nvPr>
        </p:nvSpPr>
        <p:spPr>
          <a:xfrm>
            <a:off x="0" y="549425"/>
            <a:ext cx="12192000" cy="5713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1:</a:t>
            </a:r>
            <a:r>
              <a:rPr lang="en-US" sz="2767"/>
              <a:t> </a:t>
            </a:r>
            <a:endParaRPr sz="2767"/>
          </a:p>
          <a:p>
            <a:pPr indent="-391604" lvl="0" marL="457200" rtl="0" algn="ctr">
              <a:lnSpc>
                <a:spcPct val="100000"/>
              </a:lnSpc>
              <a:spcBef>
                <a:spcPts val="0"/>
              </a:spcBef>
              <a:spcAft>
                <a:spcPts val="0"/>
              </a:spcAft>
              <a:buSzPts val="2567"/>
              <a:buChar char="-"/>
            </a:pPr>
            <a:r>
              <a:rPr lang="en-US" sz="2567"/>
              <a:t>Register for a </a:t>
            </a:r>
            <a:r>
              <a:rPr b="1" lang="en-US" sz="2567"/>
              <a:t>free</a:t>
            </a:r>
            <a:r>
              <a:rPr lang="en-US" sz="2567"/>
              <a:t> Spark 101 account. Type, “Spark 101” into your google search engine and click on the 1st option that says “.org”. Once on the website, click on           and fill in the boxes for first name, last name, and email address. Then for the options below:</a:t>
            </a:r>
            <a:endParaRPr sz="2567"/>
          </a:p>
          <a:p>
            <a:pPr indent="0" lvl="0" marL="914400" rtl="0" algn="ctr">
              <a:lnSpc>
                <a:spcPct val="100000"/>
              </a:lnSpc>
              <a:spcBef>
                <a:spcPts val="0"/>
              </a:spcBef>
              <a:spcAft>
                <a:spcPts val="0"/>
              </a:spcAft>
              <a:buSzPts val="4267"/>
              <a:buNone/>
            </a:pPr>
            <a:r>
              <a:t/>
            </a:r>
            <a:endParaRPr sz="2567"/>
          </a:p>
          <a:p>
            <a:pPr indent="0" lvl="0" marL="914400" rtl="0" algn="ctr">
              <a:lnSpc>
                <a:spcPct val="100000"/>
              </a:lnSpc>
              <a:spcBef>
                <a:spcPts val="0"/>
              </a:spcBef>
              <a:spcAft>
                <a:spcPts val="0"/>
              </a:spcAft>
              <a:buSzPts val="4267"/>
              <a:buNone/>
            </a:pPr>
            <a:r>
              <a:t/>
            </a:r>
            <a:endParaRPr sz="2567"/>
          </a:p>
          <a:p>
            <a:pPr indent="0" lvl="0" marL="914400" rtl="0" algn="ctr">
              <a:lnSpc>
                <a:spcPct val="100000"/>
              </a:lnSpc>
              <a:spcBef>
                <a:spcPts val="0"/>
              </a:spcBef>
              <a:spcAft>
                <a:spcPts val="0"/>
              </a:spcAft>
              <a:buSzPts val="4267"/>
              <a:buNone/>
            </a:pPr>
            <a:r>
              <a:t/>
            </a:r>
            <a:endParaRPr sz="2567"/>
          </a:p>
          <a:p>
            <a:pPr indent="0" lvl="0" marL="914400" rtl="0" algn="ctr">
              <a:lnSpc>
                <a:spcPct val="100000"/>
              </a:lnSpc>
              <a:spcBef>
                <a:spcPts val="0"/>
              </a:spcBef>
              <a:spcAft>
                <a:spcPts val="0"/>
              </a:spcAft>
              <a:buSzPts val="4267"/>
              <a:buNone/>
            </a:pPr>
            <a:r>
              <a:t/>
            </a:r>
            <a:endParaRPr sz="2567"/>
          </a:p>
          <a:p>
            <a:pPr indent="0" lvl="0" marL="914400" rtl="0" algn="ctr">
              <a:lnSpc>
                <a:spcPct val="100000"/>
              </a:lnSpc>
              <a:spcBef>
                <a:spcPts val="0"/>
              </a:spcBef>
              <a:spcAft>
                <a:spcPts val="0"/>
              </a:spcAft>
              <a:buSzPts val="4267"/>
              <a:buNone/>
            </a:pPr>
            <a:r>
              <a:t/>
            </a:r>
            <a:endParaRPr sz="2567"/>
          </a:p>
          <a:p>
            <a:pPr indent="-391604" lvl="0" marL="457200" rtl="0" algn="ctr">
              <a:lnSpc>
                <a:spcPct val="100000"/>
              </a:lnSpc>
              <a:spcBef>
                <a:spcPts val="0"/>
              </a:spcBef>
              <a:spcAft>
                <a:spcPts val="0"/>
              </a:spcAft>
              <a:buSzPts val="2567"/>
              <a:buChar char="-"/>
            </a:pPr>
            <a:r>
              <a:rPr lang="en-US" sz="2567"/>
              <a:t>Again, this website is FREE! With these options chosen it will allow you to get to the activity we will be doing today, and activities like it.</a:t>
            </a:r>
            <a:endParaRPr sz="2567"/>
          </a:p>
          <a:p>
            <a:pPr indent="-391604" lvl="0" marL="457200" rtl="0" algn="ctr">
              <a:lnSpc>
                <a:spcPct val="100000"/>
              </a:lnSpc>
              <a:spcBef>
                <a:spcPts val="0"/>
              </a:spcBef>
              <a:spcAft>
                <a:spcPts val="0"/>
              </a:spcAft>
              <a:buSzPts val="2567"/>
              <a:buChar char="-"/>
            </a:pPr>
            <a:r>
              <a:rPr lang="en-US" sz="2567"/>
              <a:t>Search for the activity named on the website called “900 Miles on Renewable Energy”. Click on the name.</a:t>
            </a:r>
            <a:endParaRPr sz="2767"/>
          </a:p>
        </p:txBody>
      </p:sp>
      <p:pic>
        <p:nvPicPr>
          <p:cNvPr id="305" name="Google Shape;305;p4"/>
          <p:cNvPicPr preferRelativeResize="0"/>
          <p:nvPr/>
        </p:nvPicPr>
        <p:blipFill rotWithShape="1">
          <a:blip r:embed="rId3">
            <a:alphaModFix/>
          </a:blip>
          <a:srcRect b="0" l="0" r="0" t="0"/>
          <a:stretch/>
        </p:blipFill>
        <p:spPr>
          <a:xfrm>
            <a:off x="1806963" y="1887525"/>
            <a:ext cx="840234" cy="244625"/>
          </a:xfrm>
          <a:prstGeom prst="rect">
            <a:avLst/>
          </a:prstGeom>
          <a:noFill/>
          <a:ln>
            <a:noFill/>
          </a:ln>
        </p:spPr>
      </p:pic>
      <p:pic>
        <p:nvPicPr>
          <p:cNvPr id="306" name="Google Shape;306;p4"/>
          <p:cNvPicPr preferRelativeResize="0"/>
          <p:nvPr/>
        </p:nvPicPr>
        <p:blipFill rotWithShape="1">
          <a:blip r:embed="rId4">
            <a:alphaModFix/>
          </a:blip>
          <a:srcRect b="0" l="0" r="0" t="0"/>
          <a:stretch/>
        </p:blipFill>
        <p:spPr>
          <a:xfrm>
            <a:off x="1395400" y="2546663"/>
            <a:ext cx="9401175" cy="714375"/>
          </a:xfrm>
          <a:prstGeom prst="rect">
            <a:avLst/>
          </a:prstGeom>
          <a:noFill/>
          <a:ln>
            <a:noFill/>
          </a:ln>
        </p:spPr>
      </p:pic>
      <p:pic>
        <p:nvPicPr>
          <p:cNvPr id="307" name="Google Shape;307;p4"/>
          <p:cNvPicPr preferRelativeResize="0"/>
          <p:nvPr/>
        </p:nvPicPr>
        <p:blipFill rotWithShape="1">
          <a:blip r:embed="rId5">
            <a:alphaModFix/>
          </a:blip>
          <a:srcRect b="0" l="0" r="0" t="0"/>
          <a:stretch/>
        </p:blipFill>
        <p:spPr>
          <a:xfrm>
            <a:off x="1395400" y="3295650"/>
            <a:ext cx="3676650" cy="266700"/>
          </a:xfrm>
          <a:prstGeom prst="rect">
            <a:avLst/>
          </a:prstGeom>
          <a:noFill/>
          <a:ln>
            <a:noFill/>
          </a:ln>
        </p:spPr>
      </p:pic>
      <p:pic>
        <p:nvPicPr>
          <p:cNvPr id="308" name="Google Shape;308;p4"/>
          <p:cNvPicPr preferRelativeResize="0"/>
          <p:nvPr/>
        </p:nvPicPr>
        <p:blipFill rotWithShape="1">
          <a:blip r:embed="rId6">
            <a:alphaModFix/>
          </a:blip>
          <a:srcRect b="0" l="0" r="0" t="0"/>
          <a:stretch/>
        </p:blipFill>
        <p:spPr>
          <a:xfrm>
            <a:off x="1579750" y="3596950"/>
            <a:ext cx="9032477" cy="66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8811feb713_1_357"/>
          <p:cNvSpPr txBox="1"/>
          <p:nvPr>
            <p:ph idx="2" type="body"/>
          </p:nvPr>
        </p:nvSpPr>
        <p:spPr>
          <a:xfrm>
            <a:off x="0" y="747750"/>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2:</a:t>
            </a:r>
            <a:r>
              <a:rPr lang="en-US" sz="2767"/>
              <a:t> </a:t>
            </a:r>
            <a:endParaRPr sz="2767"/>
          </a:p>
          <a:p>
            <a:pPr indent="-397954" lvl="0" marL="457200" rtl="0" algn="ctr">
              <a:lnSpc>
                <a:spcPct val="100000"/>
              </a:lnSpc>
              <a:spcBef>
                <a:spcPts val="0"/>
              </a:spcBef>
              <a:spcAft>
                <a:spcPts val="0"/>
              </a:spcAft>
              <a:buSzPts val="2667"/>
              <a:buChar char="-"/>
            </a:pPr>
            <a:r>
              <a:rPr lang="en-US" sz="2667"/>
              <a:t>Before beginning the activity, imagine you’re going on a camping trip. Make a list of all the items you need to bring. Your list may have the format to fill in on the lines:</a:t>
            </a:r>
            <a:endParaRPr sz="2667"/>
          </a:p>
          <a:p>
            <a:pPr indent="0" lvl="0" marL="0" rtl="0" algn="ctr">
              <a:lnSpc>
                <a:spcPct val="100000"/>
              </a:lnSpc>
              <a:spcBef>
                <a:spcPts val="0"/>
              </a:spcBef>
              <a:spcAft>
                <a:spcPts val="0"/>
              </a:spcAft>
              <a:buClr>
                <a:schemeClr val="dk1"/>
              </a:buClr>
              <a:buSzPts val="4267"/>
              <a:buNone/>
            </a:pPr>
            <a:r>
              <a:t/>
            </a:r>
            <a:endParaRPr sz="2767"/>
          </a:p>
          <a:p>
            <a:pPr indent="0" lvl="0" marL="0" rtl="0" algn="ctr">
              <a:lnSpc>
                <a:spcPct val="100000"/>
              </a:lnSpc>
              <a:spcBef>
                <a:spcPts val="0"/>
              </a:spcBef>
              <a:spcAft>
                <a:spcPts val="0"/>
              </a:spcAft>
              <a:buClr>
                <a:schemeClr val="dk1"/>
              </a:buClr>
              <a:buSzPts val="4267"/>
              <a:buNone/>
            </a:pPr>
            <a:r>
              <a:t/>
            </a:r>
            <a:endParaRPr sz="2767"/>
          </a:p>
          <a:p>
            <a:pPr indent="-397954" lvl="0" marL="457200" rtl="0" algn="ctr">
              <a:lnSpc>
                <a:spcPct val="100000"/>
              </a:lnSpc>
              <a:spcBef>
                <a:spcPts val="0"/>
              </a:spcBef>
              <a:spcAft>
                <a:spcPts val="0"/>
              </a:spcAft>
              <a:buSzPts val="2667"/>
              <a:buChar char="-"/>
            </a:pPr>
            <a:r>
              <a:rPr lang="en-US" sz="2667"/>
              <a:t>Look at the items you listed above. Circle the ones that would be useful to you on an Antarctic Expedition, where the average temperature is -30°F. </a:t>
            </a:r>
            <a:endParaRPr sz="2667"/>
          </a:p>
          <a:p>
            <a:pPr indent="-397954" lvl="0" marL="457200" rtl="0" algn="ctr">
              <a:lnSpc>
                <a:spcPct val="100000"/>
              </a:lnSpc>
              <a:spcBef>
                <a:spcPts val="0"/>
              </a:spcBef>
              <a:spcAft>
                <a:spcPts val="0"/>
              </a:spcAft>
              <a:buSzPts val="2667"/>
              <a:buChar char="-"/>
            </a:pPr>
            <a:r>
              <a:rPr lang="en-US" sz="2667"/>
              <a:t>How are you going to eat and drink? What could you use as a water source? </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314" name="Google Shape;314;g8811feb713_1_357"/>
          <p:cNvPicPr preferRelativeResize="0"/>
          <p:nvPr/>
        </p:nvPicPr>
        <p:blipFill rotWithShape="1">
          <a:blip r:embed="rId3">
            <a:alphaModFix/>
          </a:blip>
          <a:srcRect b="0" l="0" r="0" t="0"/>
          <a:stretch/>
        </p:blipFill>
        <p:spPr>
          <a:xfrm>
            <a:off x="2106988" y="2478925"/>
            <a:ext cx="7978025" cy="848725"/>
          </a:xfrm>
          <a:prstGeom prst="rect">
            <a:avLst/>
          </a:prstGeom>
          <a:noFill/>
          <a:ln>
            <a:noFill/>
          </a:ln>
        </p:spPr>
      </p:pic>
      <p:pic>
        <p:nvPicPr>
          <p:cNvPr id="315" name="Google Shape;315;g8811feb713_1_357"/>
          <p:cNvPicPr preferRelativeResize="0"/>
          <p:nvPr/>
        </p:nvPicPr>
        <p:blipFill rotWithShape="1">
          <a:blip r:embed="rId4">
            <a:alphaModFix/>
          </a:blip>
          <a:srcRect b="0" l="0" r="0" t="0"/>
          <a:stretch/>
        </p:blipFill>
        <p:spPr>
          <a:xfrm>
            <a:off x="1685575" y="4544463"/>
            <a:ext cx="3175450" cy="2313550"/>
          </a:xfrm>
          <a:prstGeom prst="rect">
            <a:avLst/>
          </a:prstGeom>
          <a:noFill/>
          <a:ln>
            <a:noFill/>
          </a:ln>
        </p:spPr>
      </p:pic>
      <p:pic>
        <p:nvPicPr>
          <p:cNvPr id="316" name="Google Shape;316;g8811feb713_1_357"/>
          <p:cNvPicPr preferRelativeResize="0"/>
          <p:nvPr/>
        </p:nvPicPr>
        <p:blipFill rotWithShape="1">
          <a:blip r:embed="rId5">
            <a:alphaModFix/>
          </a:blip>
          <a:srcRect b="25033" l="13305" r="18463" t="25675"/>
          <a:stretch/>
        </p:blipFill>
        <p:spPr>
          <a:xfrm>
            <a:off x="7025225" y="4614688"/>
            <a:ext cx="3175451" cy="2173076"/>
          </a:xfrm>
          <a:prstGeom prst="rect">
            <a:avLst/>
          </a:prstGeom>
          <a:noFill/>
          <a:ln>
            <a:noFill/>
          </a:ln>
        </p:spPr>
      </p:pic>
      <p:cxnSp>
        <p:nvCxnSpPr>
          <p:cNvPr id="317" name="Google Shape;317;g8811feb713_1_357"/>
          <p:cNvCxnSpPr>
            <a:stCxn id="315" idx="3"/>
            <a:endCxn id="316" idx="1"/>
          </p:cNvCxnSpPr>
          <p:nvPr/>
        </p:nvCxnSpPr>
        <p:spPr>
          <a:xfrm>
            <a:off x="4861025" y="5701238"/>
            <a:ext cx="2164200" cy="0"/>
          </a:xfrm>
          <a:prstGeom prst="straightConnector1">
            <a:avLst/>
          </a:prstGeom>
          <a:noFill/>
          <a:ln cap="flat" cmpd="sng" w="38100">
            <a:solidFill>
              <a:schemeClr val="dk2"/>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8811feb713_1_367"/>
          <p:cNvSpPr txBox="1"/>
          <p:nvPr>
            <p:ph idx="2" type="body"/>
          </p:nvPr>
        </p:nvSpPr>
        <p:spPr>
          <a:xfrm>
            <a:off x="0" y="747750"/>
            <a:ext cx="12192000" cy="4672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3:</a:t>
            </a:r>
            <a:r>
              <a:rPr lang="en-US" sz="2767"/>
              <a:t> </a:t>
            </a:r>
            <a:endParaRPr sz="2767"/>
          </a:p>
          <a:p>
            <a:pPr indent="-397954" lvl="0" marL="457200" rtl="0" algn="l">
              <a:lnSpc>
                <a:spcPct val="100000"/>
              </a:lnSpc>
              <a:spcBef>
                <a:spcPts val="0"/>
              </a:spcBef>
              <a:spcAft>
                <a:spcPts val="0"/>
              </a:spcAft>
              <a:buSzPts val="2667"/>
              <a:buChar char="-"/>
            </a:pPr>
            <a:r>
              <a:rPr lang="en-US" sz="2667"/>
              <a:t>Next, watch the first part of the video we clicked on (pause it at 03:17).</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0" lvl="0" marL="0" rtl="0" algn="l">
              <a:lnSpc>
                <a:spcPct val="100000"/>
              </a:lnSpc>
              <a:spcBef>
                <a:spcPts val="0"/>
              </a:spcBef>
              <a:spcAft>
                <a:spcPts val="0"/>
              </a:spcAft>
              <a:buSzPts val="4267"/>
              <a:buNone/>
            </a:pPr>
            <a:r>
              <a:t/>
            </a:r>
            <a:endParaRPr sz="2667"/>
          </a:p>
          <a:p>
            <a:pPr indent="-397954" lvl="0" marL="457200" rtl="0" algn="l">
              <a:lnSpc>
                <a:spcPct val="100000"/>
              </a:lnSpc>
              <a:spcBef>
                <a:spcPts val="0"/>
              </a:spcBef>
              <a:spcAft>
                <a:spcPts val="0"/>
              </a:spcAft>
              <a:buSzPts val="2667"/>
              <a:buChar char="-"/>
            </a:pPr>
            <a:r>
              <a:rPr lang="en-US" sz="2667"/>
              <a:t>This highlights Lockheed Martin’s effort to help Robert Swan, noted polar explorer, assess renewable energy for a 50-day, 900-mile journey from the South Pole to the coast of Antarctica. Consider the team’s requirements below:</a:t>
            </a:r>
            <a:endParaRPr sz="2667"/>
          </a:p>
          <a:p>
            <a:pPr indent="-397954" lvl="1" marL="1371600" rtl="0" algn="l">
              <a:lnSpc>
                <a:spcPct val="100000"/>
              </a:lnSpc>
              <a:spcBef>
                <a:spcPts val="0"/>
              </a:spcBef>
              <a:spcAft>
                <a:spcPts val="0"/>
              </a:spcAft>
              <a:buSzPts val="2667"/>
              <a:buChar char="-"/>
            </a:pPr>
            <a:r>
              <a:rPr lang="en-US" sz="2667"/>
              <a:t>Enough energy for 8 people to melt snow for drinking water, heat food, charge radios and cameras, and stay warm for at least 50 days. Energy sources need to be renewable.</a:t>
            </a:r>
            <a:endParaRPr sz="2667"/>
          </a:p>
          <a:p>
            <a:pPr indent="-397954" lvl="1" marL="1371600" rtl="0" algn="l">
              <a:lnSpc>
                <a:spcPct val="100000"/>
              </a:lnSpc>
              <a:spcBef>
                <a:spcPts val="0"/>
              </a:spcBef>
              <a:spcAft>
                <a:spcPts val="0"/>
              </a:spcAft>
              <a:buSzPts val="2667"/>
              <a:buChar char="-"/>
            </a:pPr>
            <a:r>
              <a:rPr lang="en-US" sz="2667"/>
              <a:t>Technologies that are light and compact enough to fit on a sled.</a:t>
            </a:r>
            <a:endParaRPr sz="2667"/>
          </a:p>
          <a:p>
            <a:pPr indent="-397954" lvl="1" marL="1371600" rtl="0" algn="l">
              <a:lnSpc>
                <a:spcPct val="100000"/>
              </a:lnSpc>
              <a:spcBef>
                <a:spcPts val="0"/>
              </a:spcBef>
              <a:spcAft>
                <a:spcPts val="0"/>
              </a:spcAft>
              <a:buSzPts val="2667"/>
              <a:buChar char="-"/>
            </a:pPr>
            <a:r>
              <a:rPr lang="en-US" sz="2667"/>
              <a:t>Inexpensive materials (less than $30,000)</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323" name="Google Shape;323;g8811feb713_1_367"/>
          <p:cNvPicPr preferRelativeResize="0"/>
          <p:nvPr/>
        </p:nvPicPr>
        <p:blipFill rotWithShape="1">
          <a:blip r:embed="rId3">
            <a:alphaModFix/>
          </a:blip>
          <a:srcRect b="0" l="0" r="0" t="0"/>
          <a:stretch/>
        </p:blipFill>
        <p:spPr>
          <a:xfrm>
            <a:off x="0" y="1656175"/>
            <a:ext cx="12111875" cy="1020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