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LHnuRtcUeWdSINBoQPQ6InGGa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7e66624e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77e66624e7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e66624e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77e66624e7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e66624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77e66624e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7e66624e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77e66624e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7e66624e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77e66624e7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638565" y="323668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-131173" y="3156362"/>
            <a:ext cx="1948476" cy="2569552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7322158" y="3924169"/>
            <a:ext cx="465453" cy="613816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10872628" y="4558147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9722396" y="411978"/>
            <a:ext cx="2479273" cy="3269541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5829" y="124631"/>
            <a:ext cx="694943" cy="217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9894" y="107199"/>
            <a:ext cx="656737" cy="3283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3" type="body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4" type="body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1"/>
          <p:cNvCxnSpPr/>
          <p:nvPr/>
        </p:nvCxnSpPr>
        <p:spPr>
          <a:xfrm>
            <a:off x="272085" y="512494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1"/>
          <p:cNvCxnSpPr/>
          <p:nvPr/>
        </p:nvCxnSpPr>
        <p:spPr>
          <a:xfrm>
            <a:off x="3376635" y="512494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2" type="body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3" type="body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954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Char char="▪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4045" lvl="2" marL="13716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7154" lvl="3" marL="18288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4" type="body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2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12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46102"/>
              </a:buClr>
              <a:buSzPts val="3733"/>
              <a:buFont typeface="Arial"/>
              <a:buNone/>
              <a:defRPr b="1" i="0" sz="3733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3" type="body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7954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4045" lvl="3" marL="18288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D95E00"/>
              </a:buClr>
              <a:buSzPts val="2133"/>
              <a:buFont typeface="NTR"/>
              <a:buChar char="&gt;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7154" lvl="4" marL="22860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oto Sans Symbols"/>
              <a:buChar char="▪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13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13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6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16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5333"/>
              <a:buFont typeface="Arial"/>
              <a:buNone/>
              <a:defRPr b="1" i="0" sz="5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" name="Google Shape;5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17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17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2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7" name="Google Shape;5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4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4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3" type="body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5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15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264584" y="862676"/>
            <a:ext cx="3471333" cy="79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3" type="body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4" type="body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-US" sz="1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89973" y="306146"/>
            <a:ext cx="2218339" cy="1322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wYvqHJ7FNAM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/>
              <a:t>STEM &amp; Industrial Engineering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/>
              <a:t>Toyota Production Systems Lab</a:t>
            </a:r>
            <a:endParaRPr/>
          </a:p>
        </p:txBody>
      </p:sp>
      <p:sp>
        <p:nvSpPr>
          <p:cNvPr id="76" name="Google Shape;76;p1"/>
          <p:cNvSpPr txBox="1"/>
          <p:nvPr>
            <p:ph idx="2" type="body"/>
          </p:nvPr>
        </p:nvSpPr>
        <p:spPr>
          <a:xfrm>
            <a:off x="2677530" y="5290668"/>
            <a:ext cx="77241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>
                <a:solidFill>
                  <a:srgbClr val="F76902"/>
                </a:solidFill>
              </a:rPr>
              <a:t>Ergonomics: Grades K-5</a:t>
            </a:r>
            <a:endParaRPr>
              <a:solidFill>
                <a:srgbClr val="F76902"/>
              </a:solidFill>
            </a:endParaRPr>
          </a:p>
        </p:txBody>
      </p:sp>
      <p:sp>
        <p:nvSpPr>
          <p:cNvPr id="77" name="Google Shape;77;p1"/>
          <p:cNvSpPr txBox="1"/>
          <p:nvPr>
            <p:ph idx="4" type="body"/>
          </p:nvPr>
        </p:nvSpPr>
        <p:spPr>
          <a:xfrm>
            <a:off x="1006050" y="1275725"/>
            <a:ext cx="95370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Introduction to Ergonomics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7e66624e7_0_49"/>
          <p:cNvSpPr txBox="1"/>
          <p:nvPr>
            <p:ph idx="2" type="body"/>
          </p:nvPr>
        </p:nvSpPr>
        <p:spPr>
          <a:xfrm>
            <a:off x="0" y="665125"/>
            <a:ext cx="121920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b="1" lang="en-US" sz="3466">
                <a:solidFill>
                  <a:schemeClr val="dk2"/>
                </a:solidFill>
              </a:rPr>
              <a:t>Congratulations!</a:t>
            </a:r>
            <a:endParaRPr b="1" sz="3466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3466">
                <a:solidFill>
                  <a:schemeClr val="dk2"/>
                </a:solidFill>
              </a:rPr>
              <a:t>You have learned how to define ergonomics!</a:t>
            </a:r>
            <a:endParaRPr sz="3466">
              <a:solidFill>
                <a:schemeClr val="dk2"/>
              </a:solidFill>
            </a:endParaRPr>
          </a:p>
        </p:txBody>
      </p:sp>
      <p:pic>
        <p:nvPicPr>
          <p:cNvPr id="148" name="Google Shape;148;g77e66624e7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900" y="1937525"/>
            <a:ext cx="7102201" cy="45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77e66624e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725" y="1746975"/>
            <a:ext cx="1682025" cy="16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77e66624e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6225" y="4490301"/>
            <a:ext cx="2240101" cy="22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5765" y="1288977"/>
            <a:ext cx="3822576" cy="28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>
            <p:ph idx="2" type="body"/>
          </p:nvPr>
        </p:nvSpPr>
        <p:spPr>
          <a:xfrm>
            <a:off x="719854" y="683387"/>
            <a:ext cx="75252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Industrial Engineering!</a:t>
            </a:r>
            <a:endParaRPr/>
          </a:p>
        </p:txBody>
      </p:sp>
      <p:sp>
        <p:nvSpPr>
          <p:cNvPr id="83" name="Google Shape;83;p2"/>
          <p:cNvSpPr txBox="1"/>
          <p:nvPr>
            <p:ph idx="3" type="body"/>
          </p:nvPr>
        </p:nvSpPr>
        <p:spPr>
          <a:xfrm>
            <a:off x="5419575" y="479700"/>
            <a:ext cx="6772500" cy="29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6971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None/>
            </a:pPr>
            <a:r>
              <a:rPr lang="en-US" sz="2467"/>
              <a:t>These are all areas of Industrial Engineering. Where does ergonomics fit in this?</a:t>
            </a:r>
            <a:endParaRPr sz="2467"/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850" y="1306175"/>
            <a:ext cx="10752298" cy="54361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 rot="-3260069">
            <a:off x="858383" y="4011908"/>
            <a:ext cx="3782336" cy="1974378"/>
          </a:xfrm>
          <a:prstGeom prst="ellipse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So what is Ergonomics exactly?</a:t>
            </a:r>
            <a:endParaRPr/>
          </a:p>
        </p:txBody>
      </p:sp>
      <p:sp>
        <p:nvSpPr>
          <p:cNvPr id="91" name="Google Shape;91;p3"/>
          <p:cNvSpPr txBox="1"/>
          <p:nvPr>
            <p:ph idx="3" type="body"/>
          </p:nvPr>
        </p:nvSpPr>
        <p:spPr>
          <a:xfrm>
            <a:off x="272075" y="1744225"/>
            <a:ext cx="43053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2700"/>
              <a:t>The study of how people work in their environment, how well they work, and their reactions to their work!</a:t>
            </a:r>
            <a:endParaRPr sz="2700"/>
          </a:p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 sz="2700"/>
          </a:p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2700"/>
              <a:t>Click on the image to watch this two-minute video to learn about ergonomic design!</a:t>
            </a:r>
            <a:endParaRPr sz="2700"/>
          </a:p>
        </p:txBody>
      </p:sp>
      <p:pic>
        <p:nvPicPr>
          <p:cNvPr id="92" name="Google Shape;92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500" y="1744225"/>
            <a:ext cx="7449775" cy="47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/>
          <p:nvPr/>
        </p:nvSpPr>
        <p:spPr>
          <a:xfrm>
            <a:off x="1569900" y="5982150"/>
            <a:ext cx="975000" cy="39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7e66624e7_0_30"/>
          <p:cNvSpPr txBox="1"/>
          <p:nvPr>
            <p:ph idx="2" type="body"/>
          </p:nvPr>
        </p:nvSpPr>
        <p:spPr>
          <a:xfrm>
            <a:off x="3680100" y="818825"/>
            <a:ext cx="4831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 sz="4533"/>
              <a:t>Today’s Activity!</a:t>
            </a:r>
            <a:endParaRPr sz="4533"/>
          </a:p>
        </p:txBody>
      </p:sp>
      <p:sp>
        <p:nvSpPr>
          <p:cNvPr id="99" name="Google Shape;99;g77e66624e7_0_30"/>
          <p:cNvSpPr txBox="1"/>
          <p:nvPr>
            <p:ph idx="3" type="body"/>
          </p:nvPr>
        </p:nvSpPr>
        <p:spPr>
          <a:xfrm>
            <a:off x="2315550" y="5958175"/>
            <a:ext cx="75609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3500">
                <a:solidFill>
                  <a:schemeClr val="accent3"/>
                </a:solidFill>
              </a:rPr>
              <a:t>How ergonomic is your daily life?</a:t>
            </a:r>
            <a:endParaRPr sz="3500">
              <a:solidFill>
                <a:schemeClr val="accent3"/>
              </a:solidFill>
            </a:endParaRPr>
          </a:p>
        </p:txBody>
      </p:sp>
      <p:pic>
        <p:nvPicPr>
          <p:cNvPr id="100" name="Google Shape;100;g77e66624e7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475" y="1591325"/>
            <a:ext cx="7151045" cy="429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272075" y="2728350"/>
            <a:ext cx="4792200" cy="27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67"/>
              <a:buNone/>
            </a:pPr>
            <a:r>
              <a:rPr lang="en-US" sz="3066">
                <a:solidFill>
                  <a:srgbClr val="6AA84F"/>
                </a:solidFill>
              </a:rPr>
              <a:t>Set-up your list as:</a:t>
            </a:r>
            <a:endParaRPr sz="3066">
              <a:solidFill>
                <a:srgbClr val="6AA84F"/>
              </a:solidFill>
            </a:endParaRPr>
          </a:p>
          <a:p>
            <a:pPr indent="-42329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066"/>
              <a:buAutoNum type="arabicParenR"/>
            </a:pPr>
            <a:r>
              <a:t/>
            </a:r>
            <a:endParaRPr sz="3066">
              <a:solidFill>
                <a:srgbClr val="6AA84F"/>
              </a:solidFill>
            </a:endParaRPr>
          </a:p>
          <a:p>
            <a:pPr indent="-42329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066"/>
              <a:buAutoNum type="arabicParenR"/>
            </a:pPr>
            <a:r>
              <a:t/>
            </a:r>
            <a:endParaRPr sz="3066">
              <a:solidFill>
                <a:srgbClr val="6AA84F"/>
              </a:solidFill>
            </a:endParaRPr>
          </a:p>
          <a:p>
            <a:pPr indent="-42329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066"/>
              <a:buAutoNum type="arabicParenR"/>
            </a:pPr>
            <a:r>
              <a:t/>
            </a:r>
            <a:endParaRPr sz="3066">
              <a:solidFill>
                <a:srgbClr val="6AA84F"/>
              </a:solidFill>
            </a:endParaRPr>
          </a:p>
          <a:p>
            <a:pPr indent="-42329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066"/>
              <a:buAutoNum type="arabicParenR"/>
            </a:pPr>
            <a:r>
              <a:t/>
            </a:r>
            <a:endParaRPr sz="3066">
              <a:solidFill>
                <a:srgbClr val="6AA84F"/>
              </a:solidFill>
            </a:endParaRPr>
          </a:p>
          <a:p>
            <a:pPr indent="-42329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066"/>
              <a:buAutoNum type="arabicParenR"/>
            </a:pPr>
            <a:r>
              <a:t/>
            </a:r>
            <a:endParaRPr sz="3066">
              <a:solidFill>
                <a:srgbClr val="6AA84F"/>
              </a:solidFill>
            </a:endParaRPr>
          </a:p>
        </p:txBody>
      </p:sp>
      <p:sp>
        <p:nvSpPr>
          <p:cNvPr id="106" name="Google Shape;106;p4"/>
          <p:cNvSpPr txBox="1"/>
          <p:nvPr>
            <p:ph idx="2" type="body"/>
          </p:nvPr>
        </p:nvSpPr>
        <p:spPr>
          <a:xfrm>
            <a:off x="272075" y="863427"/>
            <a:ext cx="115899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1:</a:t>
            </a:r>
            <a:r>
              <a:rPr lang="en-US" sz="2767"/>
              <a:t> Think about your everyday life at home. What are five different items or environments you interact with every day?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Two examples are: your toothbrush and the chair you’re sitting in!</a:t>
            </a:r>
            <a:endParaRPr sz="2767"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10129" l="7470" r="5760" t="10112"/>
          <a:stretch/>
        </p:blipFill>
        <p:spPr>
          <a:xfrm>
            <a:off x="5255050" y="2375350"/>
            <a:ext cx="6606975" cy="42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4100" y="3429000"/>
            <a:ext cx="1888161" cy="27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e66624e7_0_10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2:</a:t>
            </a:r>
            <a:r>
              <a:rPr lang="en-US" sz="2767"/>
              <a:t> 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For each of those items or environments, do you think they’re ergonomic (designed to keep humans safe and comfortable)? Put a check mark next to the ones that are and an “X” next to the ones that are not!</a:t>
            </a:r>
            <a:endParaRPr sz="2767"/>
          </a:p>
        </p:txBody>
      </p:sp>
      <p:pic>
        <p:nvPicPr>
          <p:cNvPr id="114" name="Google Shape;114;g77e66624e7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550" y="2875525"/>
            <a:ext cx="4561252" cy="37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77e66624e7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6750" y="3429062"/>
            <a:ext cx="2003999" cy="26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7e66624e7_0_19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3: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-Why did you say yes or no for each of those items? Explain.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-For the ones you said are not ergonomic, what would make them more ergonomic? Be as creative as you want!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1967">
                <a:solidFill>
                  <a:schemeClr val="accent1"/>
                </a:solidFill>
              </a:rPr>
              <a:t>Often in real life jobs, crazy brainstorms lead to positive ideas and thinking, that become real solutions!</a:t>
            </a:r>
            <a:endParaRPr sz="1967">
              <a:solidFill>
                <a:schemeClr val="accent1"/>
              </a:solidFill>
            </a:endParaRPr>
          </a:p>
        </p:txBody>
      </p:sp>
      <p:pic>
        <p:nvPicPr>
          <p:cNvPr id="121" name="Google Shape;121;g77e66624e7_0_19"/>
          <p:cNvPicPr preferRelativeResize="0"/>
          <p:nvPr/>
        </p:nvPicPr>
        <p:blipFill rotWithShape="1">
          <a:blip r:embed="rId3">
            <a:alphaModFix/>
          </a:blip>
          <a:srcRect b="12028" l="3489" r="1918" t="4719"/>
          <a:stretch/>
        </p:blipFill>
        <p:spPr>
          <a:xfrm>
            <a:off x="6015225" y="3040650"/>
            <a:ext cx="4825400" cy="32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77e66624e7_0_19"/>
          <p:cNvPicPr preferRelativeResize="0"/>
          <p:nvPr/>
        </p:nvPicPr>
        <p:blipFill rotWithShape="1">
          <a:blip r:embed="rId4">
            <a:alphaModFix/>
          </a:blip>
          <a:srcRect b="16525" l="7091" r="6633" t="16073"/>
          <a:stretch/>
        </p:blipFill>
        <p:spPr>
          <a:xfrm>
            <a:off x="3358900" y="2875525"/>
            <a:ext cx="2390075" cy="186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77e66624e7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37975" y="4643600"/>
            <a:ext cx="3413950" cy="207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idx="2" type="body"/>
          </p:nvPr>
        </p:nvSpPr>
        <p:spPr>
          <a:xfrm>
            <a:off x="0" y="1707300"/>
            <a:ext cx="3315900" cy="42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None/>
            </a:pPr>
            <a:r>
              <a:rPr lang="en-US" sz="4033"/>
              <a:t>There are 3 areas of Ergonomics:</a:t>
            </a:r>
            <a:endParaRPr sz="40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None/>
            </a:pPr>
            <a:r>
              <a:t/>
            </a:r>
            <a:endParaRPr sz="4033"/>
          </a:p>
          <a:p>
            <a:pPr indent="-42119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33"/>
              <a:buAutoNum type="arabicParenR"/>
            </a:pPr>
            <a:r>
              <a:rPr lang="en-US" sz="3033"/>
              <a:t>Physical</a:t>
            </a:r>
            <a:endParaRPr sz="3033"/>
          </a:p>
          <a:p>
            <a:pPr indent="-42119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33"/>
              <a:buAutoNum type="arabicParenR"/>
            </a:pPr>
            <a:r>
              <a:rPr lang="en-US" sz="3033"/>
              <a:t>Cognitive</a:t>
            </a:r>
            <a:endParaRPr sz="3033"/>
          </a:p>
          <a:p>
            <a:pPr indent="-42119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33"/>
              <a:buAutoNum type="arabicParenR"/>
            </a:pPr>
            <a:r>
              <a:rPr lang="en-US" sz="3033"/>
              <a:t>Organizational</a:t>
            </a:r>
            <a:endParaRPr sz="30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t/>
            </a:r>
            <a:endParaRPr sz="30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b="0" lang="en-US" sz="2333">
                <a:solidFill>
                  <a:schemeClr val="dk2"/>
                </a:solidFill>
              </a:rPr>
              <a:t>Read about them here!</a:t>
            </a:r>
            <a:endParaRPr b="0" sz="2333">
              <a:solidFill>
                <a:schemeClr val="dk2"/>
              </a:solidFill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925" y="0"/>
            <a:ext cx="8876064" cy="6858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7"/>
          <p:cNvCxnSpPr/>
          <p:nvPr/>
        </p:nvCxnSpPr>
        <p:spPr>
          <a:xfrm flipH="1" rot="10800000">
            <a:off x="1074150" y="6593625"/>
            <a:ext cx="1255800" cy="16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e66624e7_0_39"/>
          <p:cNvSpPr txBox="1"/>
          <p:nvPr>
            <p:ph idx="2" type="body"/>
          </p:nvPr>
        </p:nvSpPr>
        <p:spPr>
          <a:xfrm>
            <a:off x="0" y="665125"/>
            <a:ext cx="121920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4: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-Can you classify your solutions as one of the 3 types of ergonomic areas of: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Physical			Cognitive		Organizational</a:t>
            </a:r>
            <a:endParaRPr sz="2767"/>
          </a:p>
        </p:txBody>
      </p:sp>
      <p:pic>
        <p:nvPicPr>
          <p:cNvPr id="136" name="Google Shape;136;g77e66624e7_0_39"/>
          <p:cNvPicPr preferRelativeResize="0"/>
          <p:nvPr/>
        </p:nvPicPr>
        <p:blipFill rotWithShape="1">
          <a:blip r:embed="rId3">
            <a:alphaModFix/>
          </a:blip>
          <a:srcRect b="12092" l="10695" r="8339" t="9725"/>
          <a:stretch/>
        </p:blipFill>
        <p:spPr>
          <a:xfrm>
            <a:off x="2745955" y="2875525"/>
            <a:ext cx="3350046" cy="3235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77e66624e7_0_39"/>
          <p:cNvSpPr txBox="1"/>
          <p:nvPr>
            <p:ph idx="2" type="body"/>
          </p:nvPr>
        </p:nvSpPr>
        <p:spPr>
          <a:xfrm>
            <a:off x="0" y="6097925"/>
            <a:ext cx="121920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>
                <a:solidFill>
                  <a:schemeClr val="accent3"/>
                </a:solidFill>
              </a:rPr>
              <a:t>Takeaway: Do you think these affect you or your family every day? = Yes!</a:t>
            </a:r>
            <a:endParaRPr sz="2767">
              <a:solidFill>
                <a:schemeClr val="accent3"/>
              </a:solidFill>
            </a:endParaRPr>
          </a:p>
        </p:txBody>
      </p:sp>
      <p:pic>
        <p:nvPicPr>
          <p:cNvPr id="138" name="Google Shape;138;g77e66624e7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11" y="2875525"/>
            <a:ext cx="4380664" cy="29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77e66624e7_0_39"/>
          <p:cNvSpPr/>
          <p:nvPr/>
        </p:nvSpPr>
        <p:spPr>
          <a:xfrm>
            <a:off x="2577950" y="1900400"/>
            <a:ext cx="1487400" cy="594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77e66624e7_0_39"/>
          <p:cNvSpPr/>
          <p:nvPr/>
        </p:nvSpPr>
        <p:spPr>
          <a:xfrm>
            <a:off x="4874975" y="1900400"/>
            <a:ext cx="1635900" cy="594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77e66624e7_0_39"/>
          <p:cNvSpPr/>
          <p:nvPr/>
        </p:nvSpPr>
        <p:spPr>
          <a:xfrm>
            <a:off x="7195850" y="1900400"/>
            <a:ext cx="2438400" cy="594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77e66624e7_0_39"/>
          <p:cNvSpPr/>
          <p:nvPr/>
        </p:nvSpPr>
        <p:spPr>
          <a:xfrm>
            <a:off x="10761650" y="6061025"/>
            <a:ext cx="1235700" cy="594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2020-05-07T17:34:33Z</dcterms:created>
  <dc:creator>Jenna Levitt</dc:creator>
</cp:coreProperties>
</file>