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8" roundtripDataSignature="AMtx7mj5mwb3zNNSfSmueDtawo4AeXkj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63242f8ce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863242f8ce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can print this out to show your family!</a:t>
            </a:r>
            <a:endParaRPr/>
          </a:p>
        </p:txBody>
      </p:sp>
      <p:sp>
        <p:nvSpPr>
          <p:cNvPr id="155" name="Google Shape;155;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5e13a93a1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85e13a93a1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85e13a93a1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77e66624e7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77e66624e7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80a44853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880a44853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7e66624e7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can download this file with your presentation!</a:t>
            </a:r>
            <a:endParaRPr/>
          </a:p>
        </p:txBody>
      </p:sp>
      <p:sp>
        <p:nvSpPr>
          <p:cNvPr id="139" name="Google Shape;139;g77e66624e7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7V8oFI4GYMY"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76" name="Google Shape;76;p1"/>
          <p:cNvSpPr txBox="1"/>
          <p:nvPr>
            <p:ph idx="2" type="body"/>
          </p:nvPr>
        </p:nvSpPr>
        <p:spPr>
          <a:xfrm>
            <a:off x="2677530" y="5373293"/>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Sustainability: Grades K-5</a:t>
            </a:r>
            <a:endParaRPr>
              <a:solidFill>
                <a:srgbClr val="F76902"/>
              </a:solidFill>
            </a:endParaRPr>
          </a:p>
        </p:txBody>
      </p:sp>
      <p:sp>
        <p:nvSpPr>
          <p:cNvPr id="77" name="Google Shape;77;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Introduction to Sustainability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863242f8ce_1_0"/>
          <p:cNvSpPr txBox="1"/>
          <p:nvPr>
            <p:ph idx="2" type="body"/>
          </p:nvPr>
        </p:nvSpPr>
        <p:spPr>
          <a:xfrm>
            <a:off x="165250" y="665125"/>
            <a:ext cx="11931300" cy="546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So what’s next?:</a:t>
            </a:r>
            <a:endParaRPr sz="2767"/>
          </a:p>
          <a:p>
            <a:pPr indent="-404304" lvl="0" marL="457200" rtl="0" algn="ctr">
              <a:lnSpc>
                <a:spcPct val="100000"/>
              </a:lnSpc>
              <a:spcBef>
                <a:spcPts val="0"/>
              </a:spcBef>
              <a:spcAft>
                <a:spcPts val="0"/>
              </a:spcAft>
              <a:buSzPts val="2767"/>
              <a:buChar char="-"/>
            </a:pPr>
            <a:r>
              <a:rPr lang="en-US" sz="2767"/>
              <a:t>Make sure you keep your list! If you decide to do the next learning activity, we will look at your list and talk about choices that you can make to be more sustainable! We will use your hard work to make a difference!</a:t>
            </a:r>
            <a:endParaRPr sz="2767"/>
          </a:p>
          <a:p>
            <a:pPr indent="0" lvl="0" marL="0" rtl="0" algn="l">
              <a:lnSpc>
                <a:spcPct val="100000"/>
              </a:lnSpc>
              <a:spcBef>
                <a:spcPts val="0"/>
              </a:spcBef>
              <a:spcAft>
                <a:spcPts val="0"/>
              </a:spcAft>
              <a:buClr>
                <a:schemeClr val="dk1"/>
              </a:buClr>
              <a:buSzPts val="4267"/>
              <a:buNone/>
            </a:pPr>
            <a:r>
              <a:t/>
            </a:r>
            <a:endParaRPr sz="1967">
              <a:solidFill>
                <a:schemeClr val="accent1"/>
              </a:solidFill>
            </a:endParaRPr>
          </a:p>
        </p:txBody>
      </p:sp>
      <p:pic>
        <p:nvPicPr>
          <p:cNvPr id="149" name="Google Shape;149;g863242f8ce_1_0"/>
          <p:cNvPicPr preferRelativeResize="0"/>
          <p:nvPr/>
        </p:nvPicPr>
        <p:blipFill rotWithShape="1">
          <a:blip r:embed="rId3">
            <a:alphaModFix/>
          </a:blip>
          <a:srcRect b="0" l="0" r="0" t="0"/>
          <a:stretch/>
        </p:blipFill>
        <p:spPr>
          <a:xfrm>
            <a:off x="3952875" y="4199538"/>
            <a:ext cx="4286250" cy="2524125"/>
          </a:xfrm>
          <a:prstGeom prst="rect">
            <a:avLst/>
          </a:prstGeom>
          <a:noFill/>
          <a:ln>
            <a:noFill/>
          </a:ln>
        </p:spPr>
      </p:pic>
      <p:pic>
        <p:nvPicPr>
          <p:cNvPr id="150" name="Google Shape;150;g863242f8ce_1_0"/>
          <p:cNvPicPr preferRelativeResize="0"/>
          <p:nvPr/>
        </p:nvPicPr>
        <p:blipFill rotWithShape="1">
          <a:blip r:embed="rId4">
            <a:alphaModFix/>
          </a:blip>
          <a:srcRect b="0" l="0" r="0" t="0"/>
          <a:stretch/>
        </p:blipFill>
        <p:spPr>
          <a:xfrm>
            <a:off x="4043903" y="2842025"/>
            <a:ext cx="4173976" cy="1746725"/>
          </a:xfrm>
          <a:prstGeom prst="rect">
            <a:avLst/>
          </a:prstGeom>
          <a:noFill/>
          <a:ln>
            <a:noFill/>
          </a:ln>
        </p:spPr>
      </p:pic>
      <p:pic>
        <p:nvPicPr>
          <p:cNvPr id="151" name="Google Shape;151;g863242f8ce_1_0"/>
          <p:cNvPicPr preferRelativeResize="0"/>
          <p:nvPr/>
        </p:nvPicPr>
        <p:blipFill rotWithShape="1">
          <a:blip r:embed="rId5">
            <a:alphaModFix/>
          </a:blip>
          <a:srcRect b="0" l="0" r="0" t="0"/>
          <a:stretch/>
        </p:blipFill>
        <p:spPr>
          <a:xfrm>
            <a:off x="1735150" y="2644078"/>
            <a:ext cx="1388125" cy="1345525"/>
          </a:xfrm>
          <a:prstGeom prst="rect">
            <a:avLst/>
          </a:prstGeom>
          <a:noFill/>
          <a:ln>
            <a:noFill/>
          </a:ln>
        </p:spPr>
      </p:pic>
      <p:pic>
        <p:nvPicPr>
          <p:cNvPr id="152" name="Google Shape;152;g863242f8ce_1_0"/>
          <p:cNvPicPr preferRelativeResize="0"/>
          <p:nvPr/>
        </p:nvPicPr>
        <p:blipFill rotWithShape="1">
          <a:blip r:embed="rId5">
            <a:alphaModFix/>
          </a:blip>
          <a:srcRect b="0" l="0" r="0" t="0"/>
          <a:stretch/>
        </p:blipFill>
        <p:spPr>
          <a:xfrm>
            <a:off x="9670975" y="4788853"/>
            <a:ext cx="1388125" cy="1345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about sustainability!</a:t>
            </a:r>
            <a:endParaRPr sz="3466">
              <a:solidFill>
                <a:schemeClr val="dk2"/>
              </a:solidFill>
            </a:endParaRPr>
          </a:p>
        </p:txBody>
      </p:sp>
      <p:pic>
        <p:nvPicPr>
          <p:cNvPr id="158" name="Google Shape;158;g77e66624e7_0_49"/>
          <p:cNvPicPr preferRelativeResize="0"/>
          <p:nvPr/>
        </p:nvPicPr>
        <p:blipFill rotWithShape="1">
          <a:blip r:embed="rId3">
            <a:alphaModFix/>
          </a:blip>
          <a:srcRect b="0" l="0" r="0" t="0"/>
          <a:stretch/>
        </p:blipFill>
        <p:spPr>
          <a:xfrm>
            <a:off x="2544900" y="1937525"/>
            <a:ext cx="7102201" cy="4572650"/>
          </a:xfrm>
          <a:prstGeom prst="rect">
            <a:avLst/>
          </a:prstGeom>
          <a:noFill/>
          <a:ln>
            <a:noFill/>
          </a:ln>
        </p:spPr>
      </p:pic>
      <p:pic>
        <p:nvPicPr>
          <p:cNvPr id="159" name="Google Shape;159;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160" name="Google Shape;160;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166" name="Google Shape;166;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83" name="Google Shape;83;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does sustainability fit?</a:t>
            </a:r>
            <a:endParaRPr sz="2467"/>
          </a:p>
        </p:txBody>
      </p:sp>
      <p:pic>
        <p:nvPicPr>
          <p:cNvPr id="84" name="Google Shape;84;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85" name="Google Shape;85;p2"/>
          <p:cNvSpPr/>
          <p:nvPr/>
        </p:nvSpPr>
        <p:spPr>
          <a:xfrm rot="5400000">
            <a:off x="7018625" y="3300425"/>
            <a:ext cx="4950600" cy="1933200"/>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3"/>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is sustainability?</a:t>
            </a:r>
            <a:endParaRPr/>
          </a:p>
        </p:txBody>
      </p:sp>
      <p:sp>
        <p:nvSpPr>
          <p:cNvPr id="91" name="Google Shape;91;p3"/>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If something is sustainable, that means we can keep using it or doing it for a long time. A lot of the ways humans have been using the earth’s natural resources, such as burning fossil fuels for energy and generating lots of waste, are not sustainable.</a:t>
            </a:r>
            <a:r>
              <a:rPr lang="en-US" sz="2600"/>
              <a:t> </a:t>
            </a:r>
            <a:endParaRPr sz="2600"/>
          </a:p>
        </p:txBody>
      </p:sp>
      <p:sp>
        <p:nvSpPr>
          <p:cNvPr id="92" name="Google Shape;92;p3"/>
          <p:cNvSpPr/>
          <p:nvPr/>
        </p:nvSpPr>
        <p:spPr>
          <a:xfrm rot="-5400000">
            <a:off x="6457250" y="5672900"/>
            <a:ext cx="975000" cy="6528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p3">
            <a:hlinkClick r:id="rId3"/>
          </p:cNvPr>
          <p:cNvPicPr preferRelativeResize="0"/>
          <p:nvPr/>
        </p:nvPicPr>
        <p:blipFill rotWithShape="1">
          <a:blip r:embed="rId4">
            <a:alphaModFix/>
          </a:blip>
          <a:srcRect b="0" l="0" r="0" t="0"/>
          <a:stretch/>
        </p:blipFill>
        <p:spPr>
          <a:xfrm>
            <a:off x="4647350" y="1654823"/>
            <a:ext cx="7214675" cy="3699555"/>
          </a:xfrm>
          <a:prstGeom prst="rect">
            <a:avLst/>
          </a:prstGeom>
          <a:noFill/>
          <a:ln>
            <a:noFill/>
          </a:ln>
        </p:spPr>
      </p:pic>
      <p:sp>
        <p:nvSpPr>
          <p:cNvPr id="94" name="Google Shape;94;p3"/>
          <p:cNvSpPr txBox="1"/>
          <p:nvPr/>
        </p:nvSpPr>
        <p:spPr>
          <a:xfrm>
            <a:off x="7370300" y="5618600"/>
            <a:ext cx="3007500" cy="86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Watch this fun video to learn more!</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85e13a93a1_0_7"/>
          <p:cNvSpPr txBox="1"/>
          <p:nvPr>
            <p:ph idx="1" type="body"/>
          </p:nvPr>
        </p:nvSpPr>
        <p:spPr>
          <a:xfrm>
            <a:off x="0" y="686426"/>
            <a:ext cx="12192000" cy="1401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853"/>
              </a:spcBef>
              <a:spcAft>
                <a:spcPts val="0"/>
              </a:spcAft>
              <a:buSzPts val="4267"/>
              <a:buNone/>
            </a:pPr>
            <a:r>
              <a:rPr i="0" lang="en-US" sz="3167">
                <a:solidFill>
                  <a:schemeClr val="dk2"/>
                </a:solidFill>
                <a:latin typeface="Arial"/>
                <a:ea typeface="Arial"/>
                <a:cs typeface="Arial"/>
                <a:sym typeface="Arial"/>
              </a:rPr>
              <a:t>Ask yourself: where do you see this applied in your daily lives?</a:t>
            </a:r>
            <a:endParaRPr i="0" sz="3167">
              <a:solidFill>
                <a:schemeClr val="dk2"/>
              </a:solidFill>
              <a:latin typeface="Arial"/>
              <a:ea typeface="Arial"/>
              <a:cs typeface="Arial"/>
              <a:sym typeface="Arial"/>
            </a:endParaRPr>
          </a:p>
        </p:txBody>
      </p:sp>
      <p:sp>
        <p:nvSpPr>
          <p:cNvPr id="101" name="Google Shape;101;g85e13a93a1_0_7"/>
          <p:cNvSpPr txBox="1"/>
          <p:nvPr>
            <p:ph idx="2" type="body"/>
          </p:nvPr>
        </p:nvSpPr>
        <p:spPr>
          <a:xfrm>
            <a:off x="404285" y="1391427"/>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747"/>
              </a:spcBef>
              <a:spcAft>
                <a:spcPts val="0"/>
              </a:spcAft>
              <a:buSzPts val="3733"/>
              <a:buNone/>
            </a:pPr>
            <a:r>
              <a:rPr b="0" lang="en-US" sz="3133"/>
              <a:t>What are some examples that affect you?</a:t>
            </a:r>
            <a:endParaRPr b="0" sz="3133"/>
          </a:p>
          <a:p>
            <a:pPr indent="0" lvl="0" marL="0" rtl="0" algn="l">
              <a:lnSpc>
                <a:spcPct val="100000"/>
              </a:lnSpc>
              <a:spcBef>
                <a:spcPts val="747"/>
              </a:spcBef>
              <a:spcAft>
                <a:spcPts val="0"/>
              </a:spcAft>
              <a:buSzPts val="3733"/>
              <a:buNone/>
            </a:pPr>
            <a:r>
              <a:rPr b="0" lang="en-US" sz="3133"/>
              <a:t>Where would you like to see changes?</a:t>
            </a:r>
            <a:endParaRPr b="0" sz="3133"/>
          </a:p>
        </p:txBody>
      </p:sp>
      <p:sp>
        <p:nvSpPr>
          <p:cNvPr id="102" name="Google Shape;102;g85e13a93a1_0_7"/>
          <p:cNvSpPr txBox="1"/>
          <p:nvPr>
            <p:ph idx="3" type="body"/>
          </p:nvPr>
        </p:nvSpPr>
        <p:spPr>
          <a:xfrm>
            <a:off x="272085" y="2917525"/>
            <a:ext cx="11589900" cy="3767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rPr lang="en-US"/>
              <a:t>Can you list 5 of these?</a:t>
            </a:r>
            <a:endParaRPr/>
          </a:p>
          <a:p>
            <a:pPr indent="0" lvl="0" marL="0" rtl="0" algn="l">
              <a:lnSpc>
                <a:spcPct val="100000"/>
              </a:lnSpc>
              <a:spcBef>
                <a:spcPts val="640"/>
              </a:spcBef>
              <a:spcAft>
                <a:spcPts val="0"/>
              </a:spcAft>
              <a:buSzPts val="3200"/>
              <a:buNone/>
            </a:pPr>
            <a:r>
              <a:rPr lang="en-US"/>
              <a:t>1.</a:t>
            </a:r>
            <a:endParaRPr/>
          </a:p>
          <a:p>
            <a:pPr indent="0" lvl="0" marL="0" rtl="0" algn="l">
              <a:lnSpc>
                <a:spcPct val="100000"/>
              </a:lnSpc>
              <a:spcBef>
                <a:spcPts val="640"/>
              </a:spcBef>
              <a:spcAft>
                <a:spcPts val="0"/>
              </a:spcAft>
              <a:buSzPts val="3200"/>
              <a:buNone/>
            </a:pPr>
            <a:r>
              <a:rPr lang="en-US"/>
              <a:t>2.</a:t>
            </a:r>
            <a:endParaRPr/>
          </a:p>
          <a:p>
            <a:pPr indent="0" lvl="0" marL="0" rtl="0" algn="l">
              <a:lnSpc>
                <a:spcPct val="100000"/>
              </a:lnSpc>
              <a:spcBef>
                <a:spcPts val="640"/>
              </a:spcBef>
              <a:spcAft>
                <a:spcPts val="0"/>
              </a:spcAft>
              <a:buSzPts val="3200"/>
              <a:buNone/>
            </a:pPr>
            <a:r>
              <a:rPr lang="en-US"/>
              <a:t>3.</a:t>
            </a:r>
            <a:endParaRPr/>
          </a:p>
          <a:p>
            <a:pPr indent="0" lvl="0" marL="0" rtl="0" algn="l">
              <a:lnSpc>
                <a:spcPct val="100000"/>
              </a:lnSpc>
              <a:spcBef>
                <a:spcPts val="640"/>
              </a:spcBef>
              <a:spcAft>
                <a:spcPts val="0"/>
              </a:spcAft>
              <a:buSzPts val="3200"/>
              <a:buNone/>
            </a:pPr>
            <a:r>
              <a:rPr lang="en-US"/>
              <a:t>4.</a:t>
            </a:r>
            <a:endParaRPr/>
          </a:p>
          <a:p>
            <a:pPr indent="0" lvl="0" marL="0" rtl="0" algn="l">
              <a:lnSpc>
                <a:spcPct val="100000"/>
              </a:lnSpc>
              <a:spcBef>
                <a:spcPts val="640"/>
              </a:spcBef>
              <a:spcAft>
                <a:spcPts val="0"/>
              </a:spcAft>
              <a:buSzPts val="3200"/>
              <a:buNone/>
            </a:pPr>
            <a:r>
              <a:rPr lang="en-US"/>
              <a:t>5.</a:t>
            </a:r>
            <a:endParaRPr/>
          </a:p>
        </p:txBody>
      </p:sp>
      <p:sp>
        <p:nvSpPr>
          <p:cNvPr id="103" name="Google Shape;103;g85e13a93a1_0_7"/>
          <p:cNvSpPr/>
          <p:nvPr/>
        </p:nvSpPr>
        <p:spPr>
          <a:xfrm>
            <a:off x="396600" y="727125"/>
            <a:ext cx="11369400" cy="2093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4" name="Google Shape;104;g85e13a93a1_0_7"/>
          <p:cNvPicPr preferRelativeResize="0"/>
          <p:nvPr/>
        </p:nvPicPr>
        <p:blipFill rotWithShape="1">
          <a:blip r:embed="rId3">
            <a:alphaModFix/>
          </a:blip>
          <a:srcRect b="0" l="0" r="0" t="0"/>
          <a:stretch/>
        </p:blipFill>
        <p:spPr>
          <a:xfrm>
            <a:off x="6333729" y="2782488"/>
            <a:ext cx="3903669" cy="40377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77e66624e7_0_30"/>
          <p:cNvSpPr txBox="1"/>
          <p:nvPr>
            <p:ph idx="2" type="body"/>
          </p:nvPr>
        </p:nvSpPr>
        <p:spPr>
          <a:xfrm>
            <a:off x="3680100" y="818825"/>
            <a:ext cx="4831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a:t>
            </a:r>
            <a:endParaRPr sz="4533"/>
          </a:p>
        </p:txBody>
      </p:sp>
      <p:sp>
        <p:nvSpPr>
          <p:cNvPr id="110" name="Google Shape;110;g77e66624e7_0_30"/>
          <p:cNvSpPr txBox="1"/>
          <p:nvPr>
            <p:ph idx="3" type="body"/>
          </p:nvPr>
        </p:nvSpPr>
        <p:spPr>
          <a:xfrm>
            <a:off x="3608550" y="5941650"/>
            <a:ext cx="4974900" cy="78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What’s in your trash?</a:t>
            </a:r>
            <a:endParaRPr sz="3500">
              <a:solidFill>
                <a:schemeClr val="accent3"/>
              </a:solidFill>
            </a:endParaRPr>
          </a:p>
        </p:txBody>
      </p:sp>
      <p:pic>
        <p:nvPicPr>
          <p:cNvPr id="111" name="Google Shape;111;g77e66624e7_0_30"/>
          <p:cNvPicPr preferRelativeResize="0"/>
          <p:nvPr/>
        </p:nvPicPr>
        <p:blipFill rotWithShape="1">
          <a:blip r:embed="rId3">
            <a:alphaModFix/>
          </a:blip>
          <a:srcRect b="0" l="0" r="0" t="0"/>
          <a:stretch/>
        </p:blipFill>
        <p:spPr>
          <a:xfrm>
            <a:off x="1128750" y="1515125"/>
            <a:ext cx="1690830" cy="1362725"/>
          </a:xfrm>
          <a:prstGeom prst="rect">
            <a:avLst/>
          </a:prstGeom>
          <a:noFill/>
          <a:ln>
            <a:noFill/>
          </a:ln>
        </p:spPr>
      </p:pic>
      <p:pic>
        <p:nvPicPr>
          <p:cNvPr id="112" name="Google Shape;112;g77e66624e7_0_30"/>
          <p:cNvPicPr preferRelativeResize="0"/>
          <p:nvPr/>
        </p:nvPicPr>
        <p:blipFill rotWithShape="1">
          <a:blip r:embed="rId3">
            <a:alphaModFix/>
          </a:blip>
          <a:srcRect b="0" l="0" r="0" t="0"/>
          <a:stretch/>
        </p:blipFill>
        <p:spPr>
          <a:xfrm>
            <a:off x="9721900" y="4080150"/>
            <a:ext cx="1690826" cy="1362721"/>
          </a:xfrm>
          <a:prstGeom prst="rect">
            <a:avLst/>
          </a:prstGeom>
          <a:noFill/>
          <a:ln>
            <a:noFill/>
          </a:ln>
        </p:spPr>
      </p:pic>
      <p:pic>
        <p:nvPicPr>
          <p:cNvPr id="113" name="Google Shape;113;g77e66624e7_0_30"/>
          <p:cNvPicPr preferRelativeResize="0"/>
          <p:nvPr/>
        </p:nvPicPr>
        <p:blipFill rotWithShape="1">
          <a:blip r:embed="rId4">
            <a:alphaModFix/>
          </a:blip>
          <a:srcRect b="0" l="0" r="0" t="0"/>
          <a:stretch/>
        </p:blipFill>
        <p:spPr>
          <a:xfrm>
            <a:off x="5776725" y="2336899"/>
            <a:ext cx="3649101" cy="2782975"/>
          </a:xfrm>
          <a:prstGeom prst="rect">
            <a:avLst/>
          </a:prstGeom>
          <a:noFill/>
          <a:ln>
            <a:noFill/>
          </a:ln>
        </p:spPr>
      </p:pic>
      <p:pic>
        <p:nvPicPr>
          <p:cNvPr id="114" name="Google Shape;114;g77e66624e7_0_30"/>
          <p:cNvPicPr preferRelativeResize="0"/>
          <p:nvPr/>
        </p:nvPicPr>
        <p:blipFill rotWithShape="1">
          <a:blip r:embed="rId5">
            <a:alphaModFix/>
          </a:blip>
          <a:srcRect b="0" l="0" r="0" t="0"/>
          <a:stretch/>
        </p:blipFill>
        <p:spPr>
          <a:xfrm>
            <a:off x="2956300" y="2336900"/>
            <a:ext cx="2820423" cy="2782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idx="1" type="body"/>
          </p:nvPr>
        </p:nvSpPr>
        <p:spPr>
          <a:xfrm>
            <a:off x="2105850" y="6147500"/>
            <a:ext cx="7980300" cy="4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4267"/>
              <a:buNone/>
            </a:pPr>
            <a:r>
              <a:rPr b="1" i="0" lang="en-US" sz="2366">
                <a:solidFill>
                  <a:srgbClr val="6AA84F"/>
                </a:solidFill>
              </a:rPr>
              <a:t>Pick the one that works best for you in your home!</a:t>
            </a:r>
            <a:endParaRPr b="1" i="0" sz="2366">
              <a:solidFill>
                <a:srgbClr val="6AA84F"/>
              </a:solidFill>
            </a:endParaRPr>
          </a:p>
        </p:txBody>
      </p:sp>
      <p:sp>
        <p:nvSpPr>
          <p:cNvPr id="120" name="Google Shape;120;p4"/>
          <p:cNvSpPr txBox="1"/>
          <p:nvPr>
            <p:ph idx="2" type="body"/>
          </p:nvPr>
        </p:nvSpPr>
        <p:spPr>
          <a:xfrm>
            <a:off x="301050" y="747753"/>
            <a:ext cx="115899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There are 2 ways to do this activity:</a:t>
            </a:r>
            <a:r>
              <a:rPr lang="en-US" sz="2767"/>
              <a:t> </a:t>
            </a:r>
            <a:endParaRPr sz="2767"/>
          </a:p>
          <a:p>
            <a:pPr indent="-404304" lvl="0" marL="457200" rtl="0" algn="ctr">
              <a:lnSpc>
                <a:spcPct val="100000"/>
              </a:lnSpc>
              <a:spcBef>
                <a:spcPts val="0"/>
              </a:spcBef>
              <a:spcAft>
                <a:spcPts val="0"/>
              </a:spcAft>
              <a:buSzPts val="2767"/>
              <a:buAutoNum type="arabicParenR"/>
            </a:pPr>
            <a:r>
              <a:rPr lang="en-US" sz="2767"/>
              <a:t>Put a piece of paper and a pen next to your garbage can. For the rest of the day, every time someone in your house uses the garbage can, write down what they threw away.</a:t>
            </a:r>
            <a:endParaRPr sz="2767"/>
          </a:p>
          <a:p>
            <a:pPr indent="0" lvl="0" marL="457200" rtl="0" algn="ctr">
              <a:lnSpc>
                <a:spcPct val="100000"/>
              </a:lnSpc>
              <a:spcBef>
                <a:spcPts val="0"/>
              </a:spcBef>
              <a:spcAft>
                <a:spcPts val="0"/>
              </a:spcAft>
              <a:buSzPts val="4267"/>
              <a:buNone/>
            </a:pPr>
            <a:r>
              <a:rPr lang="en-US" sz="2767"/>
              <a:t>OR</a:t>
            </a:r>
            <a:endParaRPr sz="2767"/>
          </a:p>
          <a:p>
            <a:pPr indent="-404304" lvl="0" marL="457200" rtl="0" algn="ctr">
              <a:lnSpc>
                <a:spcPct val="100000"/>
              </a:lnSpc>
              <a:spcBef>
                <a:spcPts val="0"/>
              </a:spcBef>
              <a:spcAft>
                <a:spcPts val="0"/>
              </a:spcAft>
              <a:buSzPts val="2767"/>
              <a:buAutoNum type="arabicParenR"/>
            </a:pPr>
            <a:r>
              <a:rPr lang="en-US" sz="2767"/>
              <a:t>Lay down some newspaper or a garbage bag and put on some gloves to avoid making a mess. Pick a garbage can in your house and dump it out on the newspaper: what do you see? Write a list of everything you find in the garbage can.</a:t>
            </a:r>
            <a:endParaRPr sz="2767"/>
          </a:p>
          <a:p>
            <a:pPr indent="0" lvl="0" marL="0" rtl="0" algn="ctr">
              <a:lnSpc>
                <a:spcPct val="100000"/>
              </a:lnSpc>
              <a:spcBef>
                <a:spcPts val="0"/>
              </a:spcBef>
              <a:spcAft>
                <a:spcPts val="0"/>
              </a:spcAft>
              <a:buClr>
                <a:schemeClr val="dk1"/>
              </a:buClr>
              <a:buSzPts val="4267"/>
              <a:buNone/>
            </a:pPr>
            <a:r>
              <a:t/>
            </a:r>
            <a:endParaRPr sz="2767"/>
          </a:p>
          <a:p>
            <a:pPr indent="0" lvl="0" marL="0" rtl="0" algn="ctr">
              <a:lnSpc>
                <a:spcPct val="100000"/>
              </a:lnSpc>
              <a:spcBef>
                <a:spcPts val="0"/>
              </a:spcBef>
              <a:spcAft>
                <a:spcPts val="0"/>
              </a:spcAft>
              <a:buClr>
                <a:schemeClr val="dk1"/>
              </a:buClr>
              <a:buSzPts val="4267"/>
              <a:buNone/>
            </a:pPr>
            <a:r>
              <a:t/>
            </a:r>
            <a:endParaRPr sz="2767"/>
          </a:p>
        </p:txBody>
      </p:sp>
      <p:pic>
        <p:nvPicPr>
          <p:cNvPr id="121" name="Google Shape;121;p4"/>
          <p:cNvPicPr preferRelativeResize="0"/>
          <p:nvPr/>
        </p:nvPicPr>
        <p:blipFill rotWithShape="1">
          <a:blip r:embed="rId3">
            <a:alphaModFix/>
          </a:blip>
          <a:srcRect b="0" l="0" r="0" t="0"/>
          <a:stretch/>
        </p:blipFill>
        <p:spPr>
          <a:xfrm>
            <a:off x="5279575" y="4511400"/>
            <a:ext cx="1632850" cy="1636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77e66624e7_0_10"/>
          <p:cNvSpPr txBox="1"/>
          <p:nvPr>
            <p:ph idx="2" type="body"/>
          </p:nvPr>
        </p:nvSpPr>
        <p:spPr>
          <a:xfrm>
            <a:off x="165250" y="665125"/>
            <a:ext cx="11931300" cy="4308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Why do this activity?:</a:t>
            </a:r>
            <a:r>
              <a:rPr lang="en-US" sz="2767"/>
              <a:t> </a:t>
            </a:r>
            <a:endParaRPr sz="2767"/>
          </a:p>
          <a:p>
            <a:pPr indent="-404304" lvl="0" marL="457200" rtl="0" algn="ctr">
              <a:lnSpc>
                <a:spcPct val="100000"/>
              </a:lnSpc>
              <a:spcBef>
                <a:spcPts val="0"/>
              </a:spcBef>
              <a:spcAft>
                <a:spcPts val="0"/>
              </a:spcAft>
              <a:buSzPts val="2767"/>
              <a:buChar char="-"/>
            </a:pPr>
            <a:r>
              <a:rPr lang="en-US" sz="2767"/>
              <a:t>Being aware of what is thrown away on an average day at your home allows you to be mindful of what</a:t>
            </a:r>
            <a:endParaRPr sz="2767"/>
          </a:p>
          <a:p>
            <a:pPr indent="-404304" lvl="0" marL="457200" rtl="0" algn="ctr">
              <a:lnSpc>
                <a:spcPct val="100000"/>
              </a:lnSpc>
              <a:spcBef>
                <a:spcPts val="0"/>
              </a:spcBef>
              <a:spcAft>
                <a:spcPts val="0"/>
              </a:spcAft>
              <a:buClr>
                <a:schemeClr val="dk2"/>
              </a:buClr>
              <a:buSzPts val="2767"/>
              <a:buChar char="-"/>
            </a:pPr>
            <a:r>
              <a:rPr lang="en-US" sz="2767">
                <a:solidFill>
                  <a:schemeClr val="dk2"/>
                </a:solidFill>
              </a:rPr>
              <a:t>But what is the environment?</a:t>
            </a:r>
            <a:endParaRPr sz="2767">
              <a:solidFill>
                <a:schemeClr val="dk2"/>
              </a:solidFill>
            </a:endParaRPr>
          </a:p>
          <a:p>
            <a:pPr indent="-404304" lvl="1" marL="914400" rtl="0" algn="ctr">
              <a:lnSpc>
                <a:spcPct val="100000"/>
              </a:lnSpc>
              <a:spcBef>
                <a:spcPts val="0"/>
              </a:spcBef>
              <a:spcAft>
                <a:spcPts val="0"/>
              </a:spcAft>
              <a:buSzPts val="2767"/>
              <a:buChar char="–"/>
            </a:pPr>
            <a:r>
              <a:rPr lang="en-US" sz="2767"/>
              <a:t>The environment is: is everything around you! It is all of our surroundings which includes air, soil, water, plants, and animals. We all need a healthy environment in order to survive and be happy!</a:t>
            </a:r>
            <a:endParaRPr sz="2767"/>
          </a:p>
        </p:txBody>
      </p:sp>
      <p:sp>
        <p:nvSpPr>
          <p:cNvPr id="127" name="Google Shape;127;g77e66624e7_0_10"/>
          <p:cNvSpPr txBox="1"/>
          <p:nvPr>
            <p:ph idx="1" type="body"/>
          </p:nvPr>
        </p:nvSpPr>
        <p:spPr>
          <a:xfrm>
            <a:off x="165250" y="6246650"/>
            <a:ext cx="11931300" cy="4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4267"/>
              <a:buNone/>
            </a:pPr>
            <a:r>
              <a:rPr b="1" i="0" lang="en-US" sz="1966">
                <a:solidFill>
                  <a:srgbClr val="6AA84F"/>
                </a:solidFill>
              </a:rPr>
              <a:t>This is an example of the environment! Do you see things your recognize? They are all work together to make up the environment! </a:t>
            </a:r>
            <a:endParaRPr b="1" i="0" sz="1966">
              <a:solidFill>
                <a:srgbClr val="6AA84F"/>
              </a:solidFill>
            </a:endParaRPr>
          </a:p>
        </p:txBody>
      </p:sp>
      <p:pic>
        <p:nvPicPr>
          <p:cNvPr id="128" name="Google Shape;128;g77e66624e7_0_10"/>
          <p:cNvPicPr preferRelativeResize="0"/>
          <p:nvPr/>
        </p:nvPicPr>
        <p:blipFill rotWithShape="1">
          <a:blip r:embed="rId3">
            <a:alphaModFix/>
          </a:blip>
          <a:srcRect b="7830" l="0" r="0" t="18914"/>
          <a:stretch/>
        </p:blipFill>
        <p:spPr>
          <a:xfrm>
            <a:off x="3844900" y="3635675"/>
            <a:ext cx="4572000" cy="251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880a448533_0_0"/>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Damage to the environment! What does that mean?:</a:t>
            </a:r>
            <a:r>
              <a:rPr lang="en-US" sz="2767"/>
              <a:t> </a:t>
            </a:r>
            <a:endParaRPr sz="2767"/>
          </a:p>
          <a:p>
            <a:pPr indent="-404304" lvl="0" marL="457200" rtl="0" algn="ctr">
              <a:lnSpc>
                <a:spcPct val="100000"/>
              </a:lnSpc>
              <a:spcBef>
                <a:spcPts val="0"/>
              </a:spcBef>
              <a:spcAft>
                <a:spcPts val="0"/>
              </a:spcAft>
              <a:buSzPts val="2767"/>
              <a:buChar char="-"/>
            </a:pPr>
            <a:r>
              <a:rPr lang="en-US" sz="2767"/>
              <a:t>Trash that is thrown away and not recycled by any average person will most likely end up in a landfill, or incinerated (which means to be burned), or will hurt the environment in other ways. Generally, the more trash that can be recycled, the less we damage the natural environment!</a:t>
            </a:r>
            <a:endParaRPr sz="2767"/>
          </a:p>
          <a:p>
            <a:pPr indent="-404304" lvl="0" marL="457200" rtl="0" algn="ctr">
              <a:lnSpc>
                <a:spcPct val="100000"/>
              </a:lnSpc>
              <a:spcBef>
                <a:spcPts val="0"/>
              </a:spcBef>
              <a:spcAft>
                <a:spcPts val="0"/>
              </a:spcAft>
              <a:buSzPts val="2767"/>
              <a:buChar char="-"/>
            </a:pPr>
            <a:r>
              <a:rPr lang="en-US" sz="2767"/>
              <a:t>This can sound scary, but being aware, making changes, and talking about topics like this can make a difference!</a:t>
            </a:r>
            <a:endParaRPr sz="2767"/>
          </a:p>
          <a:p>
            <a:pPr indent="0" lvl="0" marL="0" rtl="0" algn="ctr">
              <a:lnSpc>
                <a:spcPct val="100000"/>
              </a:lnSpc>
              <a:spcBef>
                <a:spcPts val="0"/>
              </a:spcBef>
              <a:spcAft>
                <a:spcPts val="0"/>
              </a:spcAft>
              <a:buSzPts val="4267"/>
              <a:buNone/>
            </a:pPr>
            <a:r>
              <a:t/>
            </a:r>
            <a:endParaRPr sz="2767"/>
          </a:p>
          <a:p>
            <a:pPr indent="0" lvl="0" marL="0" rtl="0" algn="ctr">
              <a:lnSpc>
                <a:spcPct val="100000"/>
              </a:lnSpc>
              <a:spcBef>
                <a:spcPts val="0"/>
              </a:spcBef>
              <a:spcAft>
                <a:spcPts val="0"/>
              </a:spcAft>
              <a:buSzPts val="4267"/>
              <a:buNone/>
            </a:pPr>
            <a:r>
              <a:t/>
            </a:r>
            <a:endParaRPr sz="2767"/>
          </a:p>
          <a:p>
            <a:pPr indent="0" lvl="0" marL="0" rtl="0" algn="ctr">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404304" lvl="0" marL="457200" rtl="0" algn="ctr">
              <a:lnSpc>
                <a:spcPct val="100000"/>
              </a:lnSpc>
              <a:spcBef>
                <a:spcPts val="0"/>
              </a:spcBef>
              <a:spcAft>
                <a:spcPts val="0"/>
              </a:spcAft>
              <a:buSzPts val="2767"/>
              <a:buChar char="-"/>
            </a:pPr>
            <a:r>
              <a:rPr lang="en-US" sz="2767"/>
              <a:t>Sharing this with your family and friends allows them to be more aware too! It also gives you an opportunity to talk about what you can do in your daily lives to help the earth!</a:t>
            </a:r>
            <a:endParaRPr sz="2767"/>
          </a:p>
        </p:txBody>
      </p:sp>
      <p:pic>
        <p:nvPicPr>
          <p:cNvPr id="134" name="Google Shape;134;g880a448533_0_0"/>
          <p:cNvPicPr preferRelativeResize="0"/>
          <p:nvPr/>
        </p:nvPicPr>
        <p:blipFill rotWithShape="1">
          <a:blip r:embed="rId3">
            <a:alphaModFix/>
          </a:blip>
          <a:srcRect b="7989" l="8428" r="8437" t="7982"/>
          <a:stretch/>
        </p:blipFill>
        <p:spPr>
          <a:xfrm>
            <a:off x="827662" y="3354650"/>
            <a:ext cx="1781975" cy="1801250"/>
          </a:xfrm>
          <a:prstGeom prst="rect">
            <a:avLst/>
          </a:prstGeom>
          <a:noFill/>
          <a:ln>
            <a:noFill/>
          </a:ln>
        </p:spPr>
      </p:pic>
      <p:pic>
        <p:nvPicPr>
          <p:cNvPr id="135" name="Google Shape;135;g880a448533_0_0"/>
          <p:cNvPicPr preferRelativeResize="0"/>
          <p:nvPr/>
        </p:nvPicPr>
        <p:blipFill rotWithShape="1">
          <a:blip r:embed="rId4">
            <a:alphaModFix/>
          </a:blip>
          <a:srcRect b="0" l="0" r="0" t="0"/>
          <a:stretch/>
        </p:blipFill>
        <p:spPr>
          <a:xfrm>
            <a:off x="9923759" y="3354650"/>
            <a:ext cx="2268241" cy="1801250"/>
          </a:xfrm>
          <a:prstGeom prst="rect">
            <a:avLst/>
          </a:prstGeom>
          <a:noFill/>
          <a:ln>
            <a:noFill/>
          </a:ln>
        </p:spPr>
      </p:pic>
      <p:pic>
        <p:nvPicPr>
          <p:cNvPr id="136" name="Google Shape;136;g880a448533_0_0"/>
          <p:cNvPicPr preferRelativeResize="0"/>
          <p:nvPr/>
        </p:nvPicPr>
        <p:blipFill rotWithShape="1">
          <a:blip r:embed="rId5">
            <a:alphaModFix/>
          </a:blip>
          <a:srcRect b="13820" l="0" r="0" t="31953"/>
          <a:stretch/>
        </p:blipFill>
        <p:spPr>
          <a:xfrm>
            <a:off x="3153900" y="3640725"/>
            <a:ext cx="5954000" cy="1614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77e66624e7_0_19"/>
          <p:cNvSpPr txBox="1"/>
          <p:nvPr>
            <p:ph idx="2" type="body"/>
          </p:nvPr>
        </p:nvSpPr>
        <p:spPr>
          <a:xfrm>
            <a:off x="165250" y="665125"/>
            <a:ext cx="11931300" cy="546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An example of how to format your list!:</a:t>
            </a:r>
            <a:endParaRPr sz="2767"/>
          </a:p>
          <a:p>
            <a:pPr indent="-404304" lvl="0" marL="457200" rtl="0" algn="ctr">
              <a:lnSpc>
                <a:spcPct val="100000"/>
              </a:lnSpc>
              <a:spcBef>
                <a:spcPts val="0"/>
              </a:spcBef>
              <a:spcAft>
                <a:spcPts val="0"/>
              </a:spcAft>
              <a:buSzPts val="2767"/>
              <a:buChar char="-"/>
            </a:pPr>
            <a:r>
              <a:rPr lang="en-US" sz="2767"/>
              <a:t>You do not have to use this, but here is an example below! This is organized by the trash item’s primary function.</a:t>
            </a:r>
            <a:endParaRPr sz="2767"/>
          </a:p>
          <a:p>
            <a:pPr indent="0" lvl="0" marL="0" rtl="0" algn="l">
              <a:lnSpc>
                <a:spcPct val="100000"/>
              </a:lnSpc>
              <a:spcBef>
                <a:spcPts val="0"/>
              </a:spcBef>
              <a:spcAft>
                <a:spcPts val="0"/>
              </a:spcAft>
              <a:buClr>
                <a:schemeClr val="dk1"/>
              </a:buClr>
              <a:buSzPts val="4267"/>
              <a:buNone/>
            </a:pPr>
            <a:r>
              <a:t/>
            </a:r>
            <a:endParaRPr sz="1967">
              <a:solidFill>
                <a:schemeClr val="accent1"/>
              </a:solidFill>
            </a:endParaRPr>
          </a:p>
        </p:txBody>
      </p:sp>
      <p:pic>
        <p:nvPicPr>
          <p:cNvPr id="142" name="Google Shape;142;g77e66624e7_0_19"/>
          <p:cNvPicPr preferRelativeResize="0"/>
          <p:nvPr/>
        </p:nvPicPr>
        <p:blipFill rotWithShape="1">
          <a:blip r:embed="rId3">
            <a:alphaModFix/>
          </a:blip>
          <a:srcRect b="25444" l="0" r="0" t="14103"/>
          <a:stretch/>
        </p:blipFill>
        <p:spPr>
          <a:xfrm>
            <a:off x="545325" y="2135339"/>
            <a:ext cx="2472425" cy="1095361"/>
          </a:xfrm>
          <a:prstGeom prst="rect">
            <a:avLst/>
          </a:prstGeom>
          <a:noFill/>
          <a:ln>
            <a:noFill/>
          </a:ln>
        </p:spPr>
      </p:pic>
      <p:pic>
        <p:nvPicPr>
          <p:cNvPr id="143" name="Google Shape;143;g77e66624e7_0_19"/>
          <p:cNvPicPr preferRelativeResize="0"/>
          <p:nvPr/>
        </p:nvPicPr>
        <p:blipFill rotWithShape="1">
          <a:blip r:embed="rId4">
            <a:alphaModFix/>
          </a:blip>
          <a:srcRect b="0" l="0" r="0" t="0"/>
          <a:stretch/>
        </p:blipFill>
        <p:spPr>
          <a:xfrm>
            <a:off x="3100375" y="1933563"/>
            <a:ext cx="5991225" cy="492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