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1" roundtripDataSignature="AMtx7mipha1k6Ike6TPj8WhRG46DDjA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elieve.earth/en/13-tips-on-sorting-wast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elieve.earth/en/13-tips-on-sorting-wast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elieve.earth/en/13-tips-on-sorting-wast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elieve.earth/en/13-tips-on-sorting-wast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8146f5ed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https://believe.earth/en/13-tips-on-sorting-waste/</a:t>
            </a:r>
            <a:endParaRPr/>
          </a:p>
        </p:txBody>
      </p:sp>
      <p:sp>
        <p:nvSpPr>
          <p:cNvPr id="142" name="Google Shape;142;g88146f5ed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8146f5ed7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https://believe.earth/en/13-tips-on-sorting-waste/</a:t>
            </a:r>
            <a:endParaRPr/>
          </a:p>
        </p:txBody>
      </p:sp>
      <p:sp>
        <p:nvSpPr>
          <p:cNvPr id="148" name="Google Shape;148;g88146f5ed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8146f5ed7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https://believe.earth/en/13-tips-on-sorting-waste/</a:t>
            </a:r>
            <a:endParaRPr/>
          </a:p>
        </p:txBody>
      </p:sp>
      <p:sp>
        <p:nvSpPr>
          <p:cNvPr id="155" name="Google Shape;155;g88146f5ed7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8146f5ed7_0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https://believe.earth/en/13-tips-on-sorting-waste/</a:t>
            </a:r>
            <a:endParaRPr/>
          </a:p>
        </p:txBody>
      </p:sp>
      <p:sp>
        <p:nvSpPr>
          <p:cNvPr id="162" name="Google Shape;162;g88146f5ed7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can print this out to show your family!</a:t>
            </a:r>
            <a:endParaRPr/>
          </a:p>
        </p:txBody>
      </p:sp>
      <p:sp>
        <p:nvSpPr>
          <p:cNvPr id="168" name="Google Shape;168;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8146f5ed7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88146f5ed7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8146f5ed7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88146f5ed7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5e13a93a1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85e13a93a1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85e13a93a1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7e66624e7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77e66624e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believe.earth/en/13-tips-on-sorting-waste/"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youtu.be/eym10GGidQU"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nYDQcBQUDpw"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6jQ7y_qQYUA"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76" name="Google Shape;76;p1"/>
          <p:cNvSpPr txBox="1"/>
          <p:nvPr>
            <p:ph idx="2" type="body"/>
          </p:nvPr>
        </p:nvSpPr>
        <p:spPr>
          <a:xfrm>
            <a:off x="2677530" y="5323718"/>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Sustainability: Grades K-5</a:t>
            </a:r>
            <a:endParaRPr>
              <a:solidFill>
                <a:srgbClr val="F76902"/>
              </a:solidFill>
            </a:endParaRPr>
          </a:p>
        </p:txBody>
      </p:sp>
      <p:sp>
        <p:nvSpPr>
          <p:cNvPr id="77" name="Google Shape;77;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Building a Sustainable World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88146f5ed7_0_0"/>
          <p:cNvSpPr txBox="1"/>
          <p:nvPr>
            <p:ph idx="2" type="body"/>
          </p:nvPr>
        </p:nvSpPr>
        <p:spPr>
          <a:xfrm>
            <a:off x="165250" y="665125"/>
            <a:ext cx="3073800" cy="546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i="0" lang="en-US" sz="2767">
                <a:solidFill>
                  <a:schemeClr val="dk2"/>
                </a:solidFill>
              </a:rPr>
              <a:t>The following slides will help you classify the items on your list, and show you how they can be dealt with!</a:t>
            </a:r>
            <a:endParaRPr i="0" sz="2767">
              <a:solidFill>
                <a:schemeClr val="dk2"/>
              </a:solidFill>
            </a:endParaRPr>
          </a:p>
          <a:p>
            <a:pPr indent="0" lvl="0" marL="0" rtl="0" algn="ctr">
              <a:lnSpc>
                <a:spcPct val="100000"/>
              </a:lnSpc>
              <a:spcBef>
                <a:spcPts val="0"/>
              </a:spcBef>
              <a:spcAft>
                <a:spcPts val="0"/>
              </a:spcAft>
              <a:buClr>
                <a:schemeClr val="dk1"/>
              </a:buClr>
              <a:buSzPts val="4267"/>
              <a:buNone/>
            </a:pPr>
            <a:r>
              <a:t/>
            </a:r>
            <a:endParaRPr i="0" sz="2767"/>
          </a:p>
          <a:p>
            <a:pPr indent="0" lvl="0" marL="0" rtl="0" algn="ctr">
              <a:lnSpc>
                <a:spcPct val="100000"/>
              </a:lnSpc>
              <a:spcBef>
                <a:spcPts val="0"/>
              </a:spcBef>
              <a:spcAft>
                <a:spcPts val="0"/>
              </a:spcAft>
              <a:buClr>
                <a:schemeClr val="dk1"/>
              </a:buClr>
              <a:buSzPts val="4267"/>
              <a:buNone/>
            </a:pPr>
            <a:r>
              <a:rPr lang="en-US" sz="2767" u="sng"/>
              <a:t>Part 1: Dry v. Wet and Cleaning</a:t>
            </a:r>
            <a:endParaRPr sz="2767"/>
          </a:p>
        </p:txBody>
      </p:sp>
      <p:pic>
        <p:nvPicPr>
          <p:cNvPr id="145" name="Google Shape;145;g88146f5ed7_0_0"/>
          <p:cNvPicPr preferRelativeResize="0"/>
          <p:nvPr/>
        </p:nvPicPr>
        <p:blipFill rotWithShape="1">
          <a:blip r:embed="rId3">
            <a:alphaModFix/>
          </a:blip>
          <a:srcRect b="0" l="0" r="0" t="0"/>
          <a:stretch/>
        </p:blipFill>
        <p:spPr>
          <a:xfrm>
            <a:off x="3588238" y="665125"/>
            <a:ext cx="8258175" cy="619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88146f5ed7_0_7"/>
          <p:cNvSpPr txBox="1"/>
          <p:nvPr>
            <p:ph idx="2" type="body"/>
          </p:nvPr>
        </p:nvSpPr>
        <p:spPr>
          <a:xfrm>
            <a:off x="842775" y="2865150"/>
            <a:ext cx="2776200" cy="1127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2: Paper Products</a:t>
            </a:r>
            <a:endParaRPr sz="2767"/>
          </a:p>
        </p:txBody>
      </p:sp>
      <p:pic>
        <p:nvPicPr>
          <p:cNvPr id="151" name="Google Shape;151;g88146f5ed7_0_7"/>
          <p:cNvPicPr preferRelativeResize="0"/>
          <p:nvPr/>
        </p:nvPicPr>
        <p:blipFill rotWithShape="1">
          <a:blip r:embed="rId3">
            <a:alphaModFix/>
          </a:blip>
          <a:srcRect b="0" l="0" r="0" t="0"/>
          <a:stretch/>
        </p:blipFill>
        <p:spPr>
          <a:xfrm>
            <a:off x="4498500" y="665125"/>
            <a:ext cx="7217926" cy="4170175"/>
          </a:xfrm>
          <a:prstGeom prst="rect">
            <a:avLst/>
          </a:prstGeom>
          <a:noFill/>
          <a:ln>
            <a:noFill/>
          </a:ln>
        </p:spPr>
      </p:pic>
      <p:pic>
        <p:nvPicPr>
          <p:cNvPr id="152" name="Google Shape;152;g88146f5ed7_0_7"/>
          <p:cNvPicPr preferRelativeResize="0"/>
          <p:nvPr/>
        </p:nvPicPr>
        <p:blipFill rotWithShape="1">
          <a:blip r:embed="rId4">
            <a:alphaModFix/>
          </a:blip>
          <a:srcRect b="0" l="0" r="0" t="0"/>
          <a:stretch/>
        </p:blipFill>
        <p:spPr>
          <a:xfrm>
            <a:off x="4498500" y="4835300"/>
            <a:ext cx="7217925" cy="1971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88146f5ed7_0_14"/>
          <p:cNvSpPr txBox="1"/>
          <p:nvPr>
            <p:ph idx="2" type="body"/>
          </p:nvPr>
        </p:nvSpPr>
        <p:spPr>
          <a:xfrm>
            <a:off x="1024575" y="2910450"/>
            <a:ext cx="2776200" cy="1037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3: Drink Containers</a:t>
            </a:r>
            <a:endParaRPr sz="2767"/>
          </a:p>
        </p:txBody>
      </p:sp>
      <p:pic>
        <p:nvPicPr>
          <p:cNvPr id="158" name="Google Shape;158;g88146f5ed7_0_14"/>
          <p:cNvPicPr preferRelativeResize="0"/>
          <p:nvPr/>
        </p:nvPicPr>
        <p:blipFill rotWithShape="1">
          <a:blip r:embed="rId3">
            <a:alphaModFix/>
          </a:blip>
          <a:srcRect b="0" l="0" r="0" t="0"/>
          <a:stretch/>
        </p:blipFill>
        <p:spPr>
          <a:xfrm>
            <a:off x="4728500" y="1503800"/>
            <a:ext cx="7070725" cy="5238525"/>
          </a:xfrm>
          <a:prstGeom prst="rect">
            <a:avLst/>
          </a:prstGeom>
          <a:noFill/>
          <a:ln>
            <a:noFill/>
          </a:ln>
        </p:spPr>
      </p:pic>
      <p:pic>
        <p:nvPicPr>
          <p:cNvPr id="159" name="Google Shape;159;g88146f5ed7_0_14"/>
          <p:cNvPicPr preferRelativeResize="0"/>
          <p:nvPr/>
        </p:nvPicPr>
        <p:blipFill rotWithShape="1">
          <a:blip r:embed="rId4">
            <a:alphaModFix/>
          </a:blip>
          <a:srcRect b="0" l="0" r="0" t="0"/>
          <a:stretch/>
        </p:blipFill>
        <p:spPr>
          <a:xfrm>
            <a:off x="6147788" y="593275"/>
            <a:ext cx="4232151" cy="910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88146f5ed7_0_22"/>
          <p:cNvSpPr txBox="1"/>
          <p:nvPr>
            <p:ph idx="2" type="body"/>
          </p:nvPr>
        </p:nvSpPr>
        <p:spPr>
          <a:xfrm>
            <a:off x="181775" y="1355688"/>
            <a:ext cx="3470400" cy="1119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4: Other things you may find!</a:t>
            </a:r>
            <a:endParaRPr i="0" sz="2767"/>
          </a:p>
          <a:p>
            <a:pPr indent="0" lvl="0" marL="0" rtl="0" algn="ctr">
              <a:lnSpc>
                <a:spcPct val="100000"/>
              </a:lnSpc>
              <a:spcBef>
                <a:spcPts val="0"/>
              </a:spcBef>
              <a:spcAft>
                <a:spcPts val="0"/>
              </a:spcAft>
              <a:buClr>
                <a:schemeClr val="dk1"/>
              </a:buClr>
              <a:buSzPts val="4267"/>
              <a:buNone/>
            </a:pPr>
            <a:r>
              <a:t/>
            </a:r>
            <a:endParaRPr i="0" sz="2767"/>
          </a:p>
          <a:p>
            <a:pPr indent="0" lvl="0" marL="0" rtl="0" algn="ctr">
              <a:lnSpc>
                <a:spcPct val="100000"/>
              </a:lnSpc>
              <a:spcBef>
                <a:spcPts val="0"/>
              </a:spcBef>
              <a:spcAft>
                <a:spcPts val="0"/>
              </a:spcAft>
              <a:buClr>
                <a:schemeClr val="dk1"/>
              </a:buClr>
              <a:buSzPts val="4267"/>
              <a:buNone/>
            </a:pPr>
            <a:r>
              <a:rPr i="0" lang="en-US" sz="1967">
                <a:solidFill>
                  <a:schemeClr val="dk2"/>
                </a:solidFill>
              </a:rPr>
              <a:t>You can find more information and tips on sorting waste in an article found on </a:t>
            </a:r>
            <a:r>
              <a:rPr i="0" lang="en-US" sz="1967" u="sng">
                <a:solidFill>
                  <a:schemeClr val="dk2"/>
                </a:solidFill>
                <a:hlinkClick r:id="rId3">
                  <a:extLst>
                    <a:ext uri="{A12FA001-AC4F-418D-AE19-62706E023703}">
                      <ahyp:hlinkClr val="tx"/>
                    </a:ext>
                  </a:extLst>
                </a:hlinkClick>
              </a:rPr>
              <a:t>https://believe.earth/en/13-tips-on-sorting-waste/</a:t>
            </a:r>
            <a:r>
              <a:rPr i="0" lang="en-US" sz="1967">
                <a:solidFill>
                  <a:schemeClr val="dk2"/>
                </a:solidFill>
              </a:rPr>
              <a:t>. This is content made for education purposes, and is supported by UN Environment, and is part of the global campaigns #BeatPlasticPollution and #Clean Seas.</a:t>
            </a:r>
            <a:endParaRPr i="0" sz="1967">
              <a:solidFill>
                <a:schemeClr val="dk2"/>
              </a:solidFill>
            </a:endParaRPr>
          </a:p>
        </p:txBody>
      </p:sp>
      <p:pic>
        <p:nvPicPr>
          <p:cNvPr id="165" name="Google Shape;165;g88146f5ed7_0_22"/>
          <p:cNvPicPr preferRelativeResize="0"/>
          <p:nvPr/>
        </p:nvPicPr>
        <p:blipFill rotWithShape="1">
          <a:blip r:embed="rId4">
            <a:alphaModFix/>
          </a:blip>
          <a:srcRect b="0" l="0" r="0" t="0"/>
          <a:stretch/>
        </p:blipFill>
        <p:spPr>
          <a:xfrm>
            <a:off x="3804450" y="665125"/>
            <a:ext cx="8086725" cy="5838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the effects of sustainability and how to help build a better world!</a:t>
            </a:r>
            <a:endParaRPr sz="3466">
              <a:solidFill>
                <a:schemeClr val="dk2"/>
              </a:solidFill>
            </a:endParaRPr>
          </a:p>
        </p:txBody>
      </p:sp>
      <p:pic>
        <p:nvPicPr>
          <p:cNvPr id="171" name="Google Shape;171;g77e66624e7_0_49"/>
          <p:cNvPicPr preferRelativeResize="0"/>
          <p:nvPr/>
        </p:nvPicPr>
        <p:blipFill rotWithShape="1">
          <a:blip r:embed="rId3">
            <a:alphaModFix/>
          </a:blip>
          <a:srcRect b="0" l="0" r="0" t="0"/>
          <a:stretch/>
        </p:blipFill>
        <p:spPr>
          <a:xfrm>
            <a:off x="2913925" y="2363125"/>
            <a:ext cx="6364150" cy="4097475"/>
          </a:xfrm>
          <a:prstGeom prst="rect">
            <a:avLst/>
          </a:prstGeom>
          <a:noFill/>
          <a:ln>
            <a:noFill/>
          </a:ln>
        </p:spPr>
      </p:pic>
      <p:pic>
        <p:nvPicPr>
          <p:cNvPr id="172" name="Google Shape;172;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173" name="Google Shape;173;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179" name="Google Shape;179;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83" name="Google Shape;83;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sustainability fit?</a:t>
            </a:r>
            <a:endParaRPr sz="2467"/>
          </a:p>
        </p:txBody>
      </p:sp>
      <p:pic>
        <p:nvPicPr>
          <p:cNvPr id="84" name="Google Shape;84;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85" name="Google Shape;85;p2"/>
          <p:cNvSpPr/>
          <p:nvPr/>
        </p:nvSpPr>
        <p:spPr>
          <a:xfrm rot="5400000">
            <a:off x="7018625" y="3300425"/>
            <a:ext cx="4950600" cy="1933200"/>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88146f5ed7_0_44"/>
          <p:cNvSpPr txBox="1"/>
          <p:nvPr>
            <p:ph idx="2" type="body"/>
          </p:nvPr>
        </p:nvSpPr>
        <p:spPr>
          <a:xfrm>
            <a:off x="280925" y="818825"/>
            <a:ext cx="115842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How can engineers help build a more sustainable world?</a:t>
            </a:r>
            <a:endParaRPr sz="4533"/>
          </a:p>
        </p:txBody>
      </p:sp>
      <p:sp>
        <p:nvSpPr>
          <p:cNvPr id="91" name="Google Shape;91;g88146f5ed7_0_44"/>
          <p:cNvSpPr txBox="1"/>
          <p:nvPr>
            <p:ph idx="3" type="body"/>
          </p:nvPr>
        </p:nvSpPr>
        <p:spPr>
          <a:xfrm>
            <a:off x="280925" y="3760325"/>
            <a:ext cx="11584200" cy="273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The job of Industrial engineers can include helping companies create more sustainable products and processes. They suggest better materials, alternative sources of energy, and other ways of reducing waste that help save the planet.</a:t>
            </a:r>
            <a:endParaRPr sz="3500">
              <a:solidFill>
                <a:schemeClr val="accent3"/>
              </a:solidFill>
            </a:endParaRPr>
          </a:p>
        </p:txBody>
      </p:sp>
      <p:pic>
        <p:nvPicPr>
          <p:cNvPr id="92" name="Google Shape;92;g88146f5ed7_0_44"/>
          <p:cNvPicPr preferRelativeResize="0"/>
          <p:nvPr/>
        </p:nvPicPr>
        <p:blipFill rotWithShape="1">
          <a:blip r:embed="rId3">
            <a:alphaModFix/>
          </a:blip>
          <a:srcRect b="0" l="0" r="0" t="0"/>
          <a:stretch/>
        </p:blipFill>
        <p:spPr>
          <a:xfrm>
            <a:off x="6591775" y="1667525"/>
            <a:ext cx="1886500" cy="194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would a real, sustainable world look like?</a:t>
            </a:r>
            <a:endParaRPr/>
          </a:p>
        </p:txBody>
      </p:sp>
      <p:sp>
        <p:nvSpPr>
          <p:cNvPr id="98" name="Google Shape;98;p3"/>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Evidence that analyzing your trash and hwere it comes from can affect and help your environment are seen everywhere! Residents of this city in Japan sort their waste into 34 different categories to promote sustainable living!</a:t>
            </a:r>
            <a:endParaRPr sz="2600"/>
          </a:p>
        </p:txBody>
      </p:sp>
      <p:sp>
        <p:nvSpPr>
          <p:cNvPr id="99" name="Google Shape;99;p3"/>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7370300" y="5618600"/>
            <a:ext cx="30075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Here is the video to see how this works!</a:t>
            </a:r>
            <a:endParaRPr b="0" i="0" sz="2400" u="none" cap="none" strike="noStrike">
              <a:solidFill>
                <a:srgbClr val="000000"/>
              </a:solidFill>
              <a:latin typeface="Arial"/>
              <a:ea typeface="Arial"/>
              <a:cs typeface="Arial"/>
              <a:sym typeface="Arial"/>
            </a:endParaRPr>
          </a:p>
        </p:txBody>
      </p:sp>
      <p:pic>
        <p:nvPicPr>
          <p:cNvPr id="101" name="Google Shape;101;p3">
            <a:hlinkClick r:id="rId3"/>
          </p:cNvPr>
          <p:cNvPicPr preferRelativeResize="0"/>
          <p:nvPr/>
        </p:nvPicPr>
        <p:blipFill rotWithShape="1">
          <a:blip r:embed="rId4">
            <a:alphaModFix/>
          </a:blip>
          <a:srcRect b="0" l="0" r="0" t="0"/>
          <a:stretch/>
        </p:blipFill>
        <p:spPr>
          <a:xfrm>
            <a:off x="4895225" y="1654825"/>
            <a:ext cx="6788150" cy="379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88146f5ed7_0_34"/>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What are ways we can live without trash?</a:t>
            </a:r>
            <a:endParaRPr/>
          </a:p>
        </p:txBody>
      </p:sp>
      <p:sp>
        <p:nvSpPr>
          <p:cNvPr id="107" name="Google Shape;107;g88146f5ed7_0_34"/>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This New York woman is an example of how analyzing your trash makes a difference. She is making an effort to change the way she thinks about and creates waste, and asks us to do the same. Over the past two years, she has produced enough trash to fill just a 16 oz mason jar!</a:t>
            </a:r>
            <a:endParaRPr sz="2600"/>
          </a:p>
        </p:txBody>
      </p:sp>
      <p:sp>
        <p:nvSpPr>
          <p:cNvPr id="108" name="Google Shape;108;g88146f5ed7_0_34"/>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88146f5ed7_0_34"/>
          <p:cNvSpPr txBox="1"/>
          <p:nvPr/>
        </p:nvSpPr>
        <p:spPr>
          <a:xfrm>
            <a:off x="7370300" y="5618600"/>
            <a:ext cx="30075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Click here to learn more!</a:t>
            </a:r>
            <a:endParaRPr b="0" i="0" sz="2400" u="none" cap="none" strike="noStrike">
              <a:solidFill>
                <a:srgbClr val="000000"/>
              </a:solidFill>
              <a:latin typeface="Arial"/>
              <a:ea typeface="Arial"/>
              <a:cs typeface="Arial"/>
              <a:sym typeface="Arial"/>
            </a:endParaRPr>
          </a:p>
        </p:txBody>
      </p:sp>
      <p:pic>
        <p:nvPicPr>
          <p:cNvPr id="110" name="Google Shape;110;g88146f5ed7_0_34">
            <a:hlinkClick r:id="rId3"/>
          </p:cNvPr>
          <p:cNvPicPr preferRelativeResize="0"/>
          <p:nvPr/>
        </p:nvPicPr>
        <p:blipFill rotWithShape="1">
          <a:blip r:embed="rId4">
            <a:alphaModFix/>
          </a:blip>
          <a:srcRect b="0" l="0" r="0" t="0"/>
          <a:stretch/>
        </p:blipFill>
        <p:spPr>
          <a:xfrm>
            <a:off x="5140200" y="1546075"/>
            <a:ext cx="6179319" cy="3965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85e13a93a1_0_7"/>
          <p:cNvSpPr txBox="1"/>
          <p:nvPr>
            <p:ph idx="1" type="body"/>
          </p:nvPr>
        </p:nvSpPr>
        <p:spPr>
          <a:xfrm>
            <a:off x="0" y="686426"/>
            <a:ext cx="12192000" cy="1401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853"/>
              </a:spcBef>
              <a:spcAft>
                <a:spcPts val="0"/>
              </a:spcAft>
              <a:buSzPts val="4267"/>
              <a:buNone/>
            </a:pPr>
            <a:r>
              <a:rPr i="0" lang="en-US" sz="3167">
                <a:solidFill>
                  <a:schemeClr val="dk2"/>
                </a:solidFill>
                <a:latin typeface="Arial"/>
                <a:ea typeface="Arial"/>
                <a:cs typeface="Arial"/>
                <a:sym typeface="Arial"/>
              </a:rPr>
              <a:t>Ask yourself: from these videos, are there actions the video participants took that you think you could do as well?</a:t>
            </a:r>
            <a:endParaRPr i="0" sz="3167">
              <a:solidFill>
                <a:schemeClr val="dk2"/>
              </a:solidFill>
              <a:latin typeface="Arial"/>
              <a:ea typeface="Arial"/>
              <a:cs typeface="Arial"/>
              <a:sym typeface="Arial"/>
            </a:endParaRPr>
          </a:p>
        </p:txBody>
      </p:sp>
      <p:sp>
        <p:nvSpPr>
          <p:cNvPr id="117" name="Google Shape;117;g85e13a93a1_0_7"/>
          <p:cNvSpPr txBox="1"/>
          <p:nvPr>
            <p:ph idx="3" type="body"/>
          </p:nvPr>
        </p:nvSpPr>
        <p:spPr>
          <a:xfrm>
            <a:off x="272085" y="2917525"/>
            <a:ext cx="11589900" cy="376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a:t>Can you list 5 of these?</a:t>
            </a:r>
            <a:endParaRPr/>
          </a:p>
          <a:p>
            <a:pPr indent="0" lvl="0" marL="0" rtl="0" algn="l">
              <a:lnSpc>
                <a:spcPct val="100000"/>
              </a:lnSpc>
              <a:spcBef>
                <a:spcPts val="640"/>
              </a:spcBef>
              <a:spcAft>
                <a:spcPts val="0"/>
              </a:spcAft>
              <a:buSzPts val="3200"/>
              <a:buNone/>
            </a:pPr>
            <a:r>
              <a:rPr lang="en-US"/>
              <a:t>1.</a:t>
            </a:r>
            <a:endParaRPr/>
          </a:p>
          <a:p>
            <a:pPr indent="0" lvl="0" marL="0" rtl="0" algn="l">
              <a:lnSpc>
                <a:spcPct val="100000"/>
              </a:lnSpc>
              <a:spcBef>
                <a:spcPts val="640"/>
              </a:spcBef>
              <a:spcAft>
                <a:spcPts val="0"/>
              </a:spcAft>
              <a:buSzPts val="3200"/>
              <a:buNone/>
            </a:pPr>
            <a:r>
              <a:rPr lang="en-US"/>
              <a:t>2.</a:t>
            </a:r>
            <a:endParaRPr/>
          </a:p>
          <a:p>
            <a:pPr indent="0" lvl="0" marL="0" rtl="0" algn="l">
              <a:lnSpc>
                <a:spcPct val="100000"/>
              </a:lnSpc>
              <a:spcBef>
                <a:spcPts val="640"/>
              </a:spcBef>
              <a:spcAft>
                <a:spcPts val="0"/>
              </a:spcAft>
              <a:buSzPts val="3200"/>
              <a:buNone/>
            </a:pPr>
            <a:r>
              <a:rPr lang="en-US"/>
              <a:t>3.</a:t>
            </a:r>
            <a:endParaRPr/>
          </a:p>
          <a:p>
            <a:pPr indent="0" lvl="0" marL="0" rtl="0" algn="l">
              <a:lnSpc>
                <a:spcPct val="100000"/>
              </a:lnSpc>
              <a:spcBef>
                <a:spcPts val="640"/>
              </a:spcBef>
              <a:spcAft>
                <a:spcPts val="0"/>
              </a:spcAft>
              <a:buSzPts val="3200"/>
              <a:buNone/>
            </a:pPr>
            <a:r>
              <a:rPr lang="en-US"/>
              <a:t>4.</a:t>
            </a:r>
            <a:endParaRPr/>
          </a:p>
          <a:p>
            <a:pPr indent="0" lvl="0" marL="0" rtl="0" algn="l">
              <a:lnSpc>
                <a:spcPct val="100000"/>
              </a:lnSpc>
              <a:spcBef>
                <a:spcPts val="640"/>
              </a:spcBef>
              <a:spcAft>
                <a:spcPts val="0"/>
              </a:spcAft>
              <a:buSzPts val="3200"/>
              <a:buNone/>
            </a:pPr>
            <a:r>
              <a:rPr lang="en-US"/>
              <a:t>5.</a:t>
            </a:r>
            <a:endParaRPr/>
          </a:p>
        </p:txBody>
      </p:sp>
      <p:sp>
        <p:nvSpPr>
          <p:cNvPr id="118" name="Google Shape;118;g85e13a93a1_0_7"/>
          <p:cNvSpPr/>
          <p:nvPr/>
        </p:nvSpPr>
        <p:spPr>
          <a:xfrm>
            <a:off x="382325" y="738775"/>
            <a:ext cx="11369400" cy="12966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9" name="Google Shape;119;g85e13a93a1_0_7"/>
          <p:cNvPicPr preferRelativeResize="0"/>
          <p:nvPr/>
        </p:nvPicPr>
        <p:blipFill rotWithShape="1">
          <a:blip r:embed="rId3">
            <a:alphaModFix/>
          </a:blip>
          <a:srcRect b="0" l="0" r="0" t="0"/>
          <a:stretch/>
        </p:blipFill>
        <p:spPr>
          <a:xfrm>
            <a:off x="6676981" y="2917531"/>
            <a:ext cx="3178525" cy="317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77e66624e7_0_30"/>
          <p:cNvSpPr txBox="1"/>
          <p:nvPr>
            <p:ph idx="2" type="body"/>
          </p:nvPr>
        </p:nvSpPr>
        <p:spPr>
          <a:xfrm>
            <a:off x="1080600" y="818850"/>
            <a:ext cx="10030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 Green your trash!</a:t>
            </a:r>
            <a:endParaRPr sz="4533"/>
          </a:p>
        </p:txBody>
      </p:sp>
      <p:sp>
        <p:nvSpPr>
          <p:cNvPr id="125" name="Google Shape;125;g77e66624e7_0_30"/>
          <p:cNvSpPr txBox="1"/>
          <p:nvPr>
            <p:ph idx="3" type="body"/>
          </p:nvPr>
        </p:nvSpPr>
        <p:spPr>
          <a:xfrm>
            <a:off x="229500" y="5462425"/>
            <a:ext cx="11733000" cy="784200"/>
          </a:xfrm>
          <a:prstGeom prst="rect">
            <a:avLst/>
          </a:prstGeom>
          <a:noFill/>
          <a:ln>
            <a:noFill/>
          </a:ln>
        </p:spPr>
        <p:txBody>
          <a:bodyPr anchorCtr="0" anchor="t" bIns="45700" lIns="91425" spcFirstLastPara="1" rIns="91425" wrap="square" tIns="45700">
            <a:noAutofit/>
          </a:bodyPr>
          <a:lstStyle/>
          <a:p>
            <a:pPr indent="-101592" lvl="0" marL="304792" rtl="0" algn="ctr">
              <a:lnSpc>
                <a:spcPct val="100000"/>
              </a:lnSpc>
              <a:spcBef>
                <a:spcPts val="0"/>
              </a:spcBef>
              <a:spcAft>
                <a:spcPts val="0"/>
              </a:spcAft>
              <a:buClr>
                <a:srgbClr val="E46102"/>
              </a:buClr>
              <a:buSzPts val="3200"/>
              <a:buFont typeface="Noto Sans Symbols"/>
              <a:buNone/>
            </a:pPr>
            <a:r>
              <a:rPr lang="en-US" sz="2300">
                <a:solidFill>
                  <a:schemeClr val="accent3"/>
                </a:solidFill>
              </a:rPr>
              <a:t>Create a list of trash you would typically see in your trash (or if you already have one from previous activities use that),</a:t>
            </a:r>
            <a:r>
              <a:rPr lang="en-US" sz="2300">
                <a:solidFill>
                  <a:schemeClr val="accent3"/>
                </a:solidFill>
              </a:rPr>
              <a:t> and watch a recycling video by clicking on the image above to learn more about the types of waste that can be recycled:</a:t>
            </a:r>
            <a:endParaRPr sz="2300">
              <a:solidFill>
                <a:schemeClr val="accent3"/>
              </a:solidFill>
            </a:endParaRPr>
          </a:p>
          <a:p>
            <a:pPr indent="-101592" lvl="0" marL="304792" rtl="0" algn="ctr">
              <a:lnSpc>
                <a:spcPct val="100000"/>
              </a:lnSpc>
              <a:spcBef>
                <a:spcPts val="0"/>
              </a:spcBef>
              <a:spcAft>
                <a:spcPts val="0"/>
              </a:spcAft>
              <a:buClr>
                <a:srgbClr val="E46102"/>
              </a:buClr>
              <a:buSzPts val="3200"/>
              <a:buFont typeface="Noto Sans Symbols"/>
              <a:buNone/>
            </a:pPr>
            <a:r>
              <a:t/>
            </a:r>
            <a:endParaRPr sz="3500">
              <a:solidFill>
                <a:schemeClr val="accent3"/>
              </a:solidFill>
            </a:endParaRPr>
          </a:p>
        </p:txBody>
      </p:sp>
      <p:pic>
        <p:nvPicPr>
          <p:cNvPr id="126" name="Google Shape;126;g77e66624e7_0_30">
            <a:hlinkClick r:id="rId3"/>
          </p:cNvPr>
          <p:cNvPicPr preferRelativeResize="0"/>
          <p:nvPr/>
        </p:nvPicPr>
        <p:blipFill rotWithShape="1">
          <a:blip r:embed="rId4">
            <a:alphaModFix/>
          </a:blip>
          <a:srcRect b="0" l="0" r="0" t="0"/>
          <a:stretch/>
        </p:blipFill>
        <p:spPr>
          <a:xfrm>
            <a:off x="2855475" y="1750738"/>
            <a:ext cx="6481050" cy="3356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idx="1" type="body"/>
          </p:nvPr>
        </p:nvSpPr>
        <p:spPr>
          <a:xfrm>
            <a:off x="1885650" y="6031800"/>
            <a:ext cx="84207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2366">
                <a:solidFill>
                  <a:srgbClr val="6AA84F"/>
                </a:solidFill>
              </a:rPr>
              <a:t>You can set up your list to look like the one above! Use your ideas and put them into action!</a:t>
            </a:r>
            <a:endParaRPr b="1" i="0" sz="2366">
              <a:solidFill>
                <a:srgbClr val="6AA84F"/>
              </a:solidFill>
            </a:endParaRPr>
          </a:p>
        </p:txBody>
      </p:sp>
      <p:sp>
        <p:nvSpPr>
          <p:cNvPr id="132" name="Google Shape;132;p4"/>
          <p:cNvSpPr txBox="1"/>
          <p:nvPr>
            <p:ph idx="2" type="body"/>
          </p:nvPr>
        </p:nvSpPr>
        <p:spPr>
          <a:xfrm>
            <a:off x="0" y="582475"/>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How to do this activity:</a:t>
            </a:r>
            <a:r>
              <a:rPr lang="en-US" sz="2767"/>
              <a:t> </a:t>
            </a:r>
            <a:endParaRPr sz="2767"/>
          </a:p>
          <a:p>
            <a:pPr indent="-391604" lvl="0" marL="457200" rtl="0" algn="l">
              <a:lnSpc>
                <a:spcPct val="100000"/>
              </a:lnSpc>
              <a:spcBef>
                <a:spcPts val="0"/>
              </a:spcBef>
              <a:spcAft>
                <a:spcPts val="0"/>
              </a:spcAft>
              <a:buSzPts val="2567"/>
              <a:buChar char="-"/>
            </a:pPr>
            <a:r>
              <a:rPr lang="en-US" sz="2567"/>
              <a:t>Let’s make three new lists from the one you currently have.</a:t>
            </a:r>
            <a:endParaRPr sz="2567"/>
          </a:p>
          <a:p>
            <a:pPr indent="-391604" lvl="1" marL="1371600" rtl="0" algn="l">
              <a:lnSpc>
                <a:spcPct val="100000"/>
              </a:lnSpc>
              <a:spcBef>
                <a:spcPts val="0"/>
              </a:spcBef>
              <a:spcAft>
                <a:spcPts val="0"/>
              </a:spcAft>
              <a:buSzPts val="2567"/>
              <a:buChar char="-"/>
            </a:pPr>
            <a:r>
              <a:rPr lang="en-US" sz="2567"/>
              <a:t>Write down everything that could be recycled or composted in the first list.</a:t>
            </a:r>
            <a:endParaRPr sz="2567"/>
          </a:p>
          <a:p>
            <a:pPr indent="-391604" lvl="1" marL="1371600" rtl="0" algn="l">
              <a:lnSpc>
                <a:spcPct val="100000"/>
              </a:lnSpc>
              <a:spcBef>
                <a:spcPts val="0"/>
              </a:spcBef>
              <a:spcAft>
                <a:spcPts val="0"/>
              </a:spcAft>
              <a:buSzPts val="2567"/>
              <a:buChar char="-"/>
            </a:pPr>
            <a:r>
              <a:rPr lang="en-US" sz="2567"/>
              <a:t>In the second list, write down the things that should go in the trash.</a:t>
            </a:r>
            <a:endParaRPr sz="2567"/>
          </a:p>
          <a:p>
            <a:pPr indent="-391604" lvl="1" marL="1371600" rtl="0" algn="l">
              <a:lnSpc>
                <a:spcPct val="100000"/>
              </a:lnSpc>
              <a:spcBef>
                <a:spcPts val="0"/>
              </a:spcBef>
              <a:spcAft>
                <a:spcPts val="0"/>
              </a:spcAft>
              <a:buSzPts val="2567"/>
              <a:buChar char="-"/>
            </a:pPr>
            <a:r>
              <a:rPr lang="en-US" sz="2567"/>
              <a:t>In the third list, come up with as many ideas as you can for things that could have more sustainable alternatives next time.</a:t>
            </a:r>
            <a:endParaRPr sz="2567"/>
          </a:p>
          <a:p>
            <a:pPr indent="-391604" lvl="2" marL="1828800" rtl="0" algn="l">
              <a:lnSpc>
                <a:spcPct val="100000"/>
              </a:lnSpc>
              <a:spcBef>
                <a:spcPts val="0"/>
              </a:spcBef>
              <a:spcAft>
                <a:spcPts val="0"/>
              </a:spcAft>
              <a:buSzPts val="2567"/>
              <a:buChar char="-"/>
            </a:pPr>
            <a:r>
              <a:rPr lang="en-US" sz="2567"/>
              <a:t>Examples: reusable bags instead of single-use ones, or metal forks instead of plastic ones.</a:t>
            </a:r>
            <a:endParaRPr sz="2567"/>
          </a:p>
          <a:p>
            <a:pPr indent="0" lvl="0" marL="0" rtl="0" algn="ctr">
              <a:lnSpc>
                <a:spcPct val="100000"/>
              </a:lnSpc>
              <a:spcBef>
                <a:spcPts val="0"/>
              </a:spcBef>
              <a:spcAft>
                <a:spcPts val="0"/>
              </a:spcAft>
              <a:buClr>
                <a:schemeClr val="dk1"/>
              </a:buClr>
              <a:buSzPts val="4267"/>
              <a:buNone/>
            </a:pPr>
            <a:r>
              <a:t/>
            </a:r>
            <a:endParaRPr sz="2767"/>
          </a:p>
          <a:p>
            <a:pPr indent="0" lvl="0" marL="0" rtl="0" algn="ctr">
              <a:lnSpc>
                <a:spcPct val="100000"/>
              </a:lnSpc>
              <a:spcBef>
                <a:spcPts val="0"/>
              </a:spcBef>
              <a:spcAft>
                <a:spcPts val="0"/>
              </a:spcAft>
              <a:buClr>
                <a:schemeClr val="dk1"/>
              </a:buClr>
              <a:buSzPts val="4267"/>
              <a:buNone/>
            </a:pPr>
            <a:r>
              <a:t/>
            </a:r>
            <a:endParaRPr sz="2767"/>
          </a:p>
        </p:txBody>
      </p:sp>
      <p:pic>
        <p:nvPicPr>
          <p:cNvPr id="133" name="Google Shape;133;p4"/>
          <p:cNvPicPr preferRelativeResize="0"/>
          <p:nvPr/>
        </p:nvPicPr>
        <p:blipFill rotWithShape="1">
          <a:blip r:embed="rId3">
            <a:alphaModFix/>
          </a:blip>
          <a:srcRect b="0" l="0" r="0" t="0"/>
          <a:stretch/>
        </p:blipFill>
        <p:spPr>
          <a:xfrm>
            <a:off x="2151100" y="3739125"/>
            <a:ext cx="7889799" cy="229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77e66624e7_0_10"/>
          <p:cNvSpPr txBox="1"/>
          <p:nvPr>
            <p:ph idx="2" type="body"/>
          </p:nvPr>
        </p:nvSpPr>
        <p:spPr>
          <a:xfrm>
            <a:off x="165250" y="665125"/>
            <a:ext cx="11931300" cy="4308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Reminder: Why do this activity?:</a:t>
            </a:r>
            <a:r>
              <a:rPr lang="en-US" sz="2767"/>
              <a:t> </a:t>
            </a:r>
            <a:endParaRPr sz="2767"/>
          </a:p>
          <a:p>
            <a:pPr indent="-404304" lvl="0" marL="457200" rtl="0" algn="ctr">
              <a:lnSpc>
                <a:spcPct val="100000"/>
              </a:lnSpc>
              <a:spcBef>
                <a:spcPts val="0"/>
              </a:spcBef>
              <a:spcAft>
                <a:spcPts val="0"/>
              </a:spcAft>
              <a:buSzPts val="2767"/>
              <a:buChar char="-"/>
            </a:pPr>
            <a:r>
              <a:rPr lang="en-US" sz="2767"/>
              <a:t>Being aware of what is thrown away on an average day at your home allows you to be mindful of what</a:t>
            </a:r>
            <a:endParaRPr sz="2767"/>
          </a:p>
          <a:p>
            <a:pPr indent="-404304" lvl="0" marL="457200" rtl="0" algn="ctr">
              <a:lnSpc>
                <a:spcPct val="100000"/>
              </a:lnSpc>
              <a:spcBef>
                <a:spcPts val="0"/>
              </a:spcBef>
              <a:spcAft>
                <a:spcPts val="0"/>
              </a:spcAft>
              <a:buClr>
                <a:schemeClr val="dk2"/>
              </a:buClr>
              <a:buSzPts val="2767"/>
              <a:buChar char="-"/>
            </a:pPr>
            <a:r>
              <a:rPr lang="en-US" sz="2767">
                <a:solidFill>
                  <a:schemeClr val="dk2"/>
                </a:solidFill>
              </a:rPr>
              <a:t>But what is the environment?</a:t>
            </a:r>
            <a:endParaRPr sz="2767">
              <a:solidFill>
                <a:schemeClr val="dk2"/>
              </a:solidFill>
            </a:endParaRPr>
          </a:p>
          <a:p>
            <a:pPr indent="-404304" lvl="1" marL="914400" rtl="0" algn="ctr">
              <a:lnSpc>
                <a:spcPct val="100000"/>
              </a:lnSpc>
              <a:spcBef>
                <a:spcPts val="0"/>
              </a:spcBef>
              <a:spcAft>
                <a:spcPts val="0"/>
              </a:spcAft>
              <a:buSzPts val="2767"/>
              <a:buChar char="–"/>
            </a:pPr>
            <a:r>
              <a:rPr lang="en-US" sz="2767"/>
              <a:t>The environment is: is everything around you! It is all of our surroundings which includes air, soil, water, plants, and animals. We all need a healthy environment in order to survive and be happy!</a:t>
            </a:r>
            <a:endParaRPr sz="2767"/>
          </a:p>
        </p:txBody>
      </p:sp>
      <p:pic>
        <p:nvPicPr>
          <p:cNvPr id="139" name="Google Shape;139;g77e66624e7_0_10"/>
          <p:cNvPicPr preferRelativeResize="0"/>
          <p:nvPr/>
        </p:nvPicPr>
        <p:blipFill rotWithShape="1">
          <a:blip r:embed="rId3">
            <a:alphaModFix/>
          </a:blip>
          <a:srcRect b="7830" l="0" r="0" t="18914"/>
          <a:stretch/>
        </p:blipFill>
        <p:spPr>
          <a:xfrm>
            <a:off x="3378750" y="3652200"/>
            <a:ext cx="5504300" cy="3024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