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5"/>
  </p:notesMasterIdLst>
  <p:sldIdLst>
    <p:sldId id="268" r:id="rId2"/>
    <p:sldId id="257" r:id="rId3"/>
    <p:sldId id="258" r:id="rId4"/>
    <p:sldId id="259" r:id="rId5"/>
    <p:sldId id="260" r:id="rId6"/>
    <p:sldId id="261" r:id="rId7"/>
    <p:sldId id="262" r:id="rId8"/>
    <p:sldId id="263" r:id="rId9"/>
    <p:sldId id="264" r:id="rId10"/>
    <p:sldId id="266" r:id="rId11"/>
    <p:sldId id="265" r:id="rId12"/>
    <p:sldId id="267" r:id="rId13"/>
    <p:sldId id="26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85212b55de_0_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85212b55de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5212b55de_0_1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85212b55de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85212b55de_0_1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85212b55de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85212b55de_0_1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85212b55de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85212b55de_0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85212b55de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85212b55de_0_1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85212b55de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5212b55de_0_1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85212b55de_0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85212b55de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85212b55de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85212b55de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85212b55de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5212b55de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5212b55de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85212b55de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85212b55de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68696C"/>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2"/>
          <p:cNvSpPr/>
          <p:nvPr/>
        </p:nvSpPr>
        <p:spPr>
          <a:xfrm>
            <a:off x="478924" y="242751"/>
            <a:ext cx="629933" cy="830723"/>
          </a:xfrm>
          <a:custGeom>
            <a:avLst/>
            <a:gdLst/>
            <a:ahLst/>
            <a:cxnLst/>
            <a:rect l="l" t="t" r="r" b="b"/>
            <a:pathLst>
              <a:path w="839910" h="1107631" extrusionOk="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 name="Google Shape;12;p2"/>
          <p:cNvSpPr/>
          <p:nvPr/>
        </p:nvSpPr>
        <p:spPr>
          <a:xfrm>
            <a:off x="-98380" y="2367271"/>
            <a:ext cx="1461356" cy="1927164"/>
          </a:xfrm>
          <a:custGeom>
            <a:avLst/>
            <a:gdLst/>
            <a:ahLst/>
            <a:cxnLst/>
            <a:rect l="l" t="t" r="r" b="b"/>
            <a:pathLst>
              <a:path w="1948475" h="2569552" extrusionOk="0">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 name="Google Shape;13;p2"/>
          <p:cNvSpPr/>
          <p:nvPr/>
        </p:nvSpPr>
        <p:spPr>
          <a:xfrm>
            <a:off x="5491618" y="2943127"/>
            <a:ext cx="349089" cy="460361"/>
          </a:xfrm>
          <a:custGeom>
            <a:avLst/>
            <a:gdLst/>
            <a:ahLst/>
            <a:cxnLst/>
            <a:rect l="l" t="t" r="r" b="b"/>
            <a:pathLst>
              <a:path w="465452" h="613815" extrusionOk="0">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 name="Google Shape;14;p2"/>
          <p:cNvSpPr/>
          <p:nvPr/>
        </p:nvSpPr>
        <p:spPr>
          <a:xfrm>
            <a:off x="8154471" y="3418610"/>
            <a:ext cx="629932" cy="830723"/>
          </a:xfrm>
          <a:custGeom>
            <a:avLst/>
            <a:gdLst/>
            <a:ahLst/>
            <a:cxnLst/>
            <a:rect l="l" t="t" r="r" b="b"/>
            <a:pathLst>
              <a:path w="839910" h="1107631" extrusionOk="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 name="Google Shape;15;p2"/>
          <p:cNvSpPr/>
          <p:nvPr/>
        </p:nvSpPr>
        <p:spPr>
          <a:xfrm>
            <a:off x="7291797" y="308983"/>
            <a:ext cx="1859454" cy="2452155"/>
          </a:xfrm>
          <a:custGeom>
            <a:avLst/>
            <a:gdLst/>
            <a:ahLst/>
            <a:cxnLst/>
            <a:rect l="l" t="t" r="r" b="b"/>
            <a:pathLst>
              <a:path w="2479272" h="3269540" extrusionOk="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a:stretch/>
        </p:blipFill>
        <p:spPr>
          <a:xfrm>
            <a:off x="8366872" y="93473"/>
            <a:ext cx="521208" cy="162944"/>
          </a:xfrm>
          <a:prstGeom prst="rect">
            <a:avLst/>
          </a:prstGeom>
          <a:noFill/>
          <a:ln>
            <a:noFill/>
          </a:ln>
        </p:spPr>
      </p:pic>
      <p:sp>
        <p:nvSpPr>
          <p:cNvPr id="17" name="Google Shape;17;p2"/>
          <p:cNvSpPr/>
          <p:nvPr/>
        </p:nvSpPr>
        <p:spPr>
          <a:xfrm>
            <a:off x="1143" y="7060"/>
            <a:ext cx="9141600" cy="3771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a:solidFill>
                <a:schemeClr val="lt1"/>
              </a:solidFill>
              <a:latin typeface="Arial"/>
              <a:ea typeface="Arial"/>
              <a:cs typeface="Arial"/>
              <a:sym typeface="Arial"/>
            </a:endParaRPr>
          </a:p>
        </p:txBody>
      </p:sp>
      <p:pic>
        <p:nvPicPr>
          <p:cNvPr id="18" name="Google Shape;18;p2"/>
          <p:cNvPicPr preferRelativeResize="0"/>
          <p:nvPr/>
        </p:nvPicPr>
        <p:blipFill rotWithShape="1">
          <a:blip r:embed="rId3">
            <a:alphaModFix/>
          </a:blip>
          <a:srcRect/>
          <a:stretch/>
        </p:blipFill>
        <p:spPr>
          <a:xfrm>
            <a:off x="8512420" y="80399"/>
            <a:ext cx="492553" cy="246277"/>
          </a:xfrm>
          <a:prstGeom prst="rect">
            <a:avLst/>
          </a:prstGeom>
          <a:noFill/>
          <a:ln>
            <a:noFill/>
          </a:ln>
        </p:spPr>
      </p:pic>
      <p:sp>
        <p:nvSpPr>
          <p:cNvPr id="19" name="Google Shape;19;p2"/>
          <p:cNvSpPr txBox="1">
            <a:spLocks noGrp="1"/>
          </p:cNvSpPr>
          <p:nvPr>
            <p:ph type="body" idx="1"/>
          </p:nvPr>
        </p:nvSpPr>
        <p:spPr>
          <a:xfrm>
            <a:off x="2008148" y="3287404"/>
            <a:ext cx="5793000" cy="3576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0" name="Google Shape;20;p2"/>
          <p:cNvSpPr txBox="1">
            <a:spLocks noGrp="1"/>
          </p:cNvSpPr>
          <p:nvPr>
            <p:ph type="body" idx="2"/>
          </p:nvPr>
        </p:nvSpPr>
        <p:spPr>
          <a:xfrm>
            <a:off x="2008148" y="3670551"/>
            <a:ext cx="5793000" cy="4092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1" name="Google Shape;21;p2"/>
          <p:cNvSpPr txBox="1">
            <a:spLocks noGrp="1"/>
          </p:cNvSpPr>
          <p:nvPr>
            <p:ph type="body" idx="3"/>
          </p:nvPr>
        </p:nvSpPr>
        <p:spPr>
          <a:xfrm>
            <a:off x="0" y="4149565"/>
            <a:ext cx="9144000" cy="10095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2" name="Google Shape;22;p2"/>
          <p:cNvSpPr txBox="1">
            <a:spLocks noGrp="1"/>
          </p:cNvSpPr>
          <p:nvPr>
            <p:ph type="body" idx="4"/>
          </p:nvPr>
        </p:nvSpPr>
        <p:spPr>
          <a:xfrm>
            <a:off x="754540" y="956788"/>
            <a:ext cx="7613700" cy="23049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90000"/>
              </a:lnSpc>
              <a:spcBef>
                <a:spcPts val="1100"/>
              </a:spcBef>
              <a:spcAft>
                <a:spcPts val="0"/>
              </a:spcAft>
              <a:buClr>
                <a:schemeClr val="lt1"/>
              </a:buClr>
              <a:buSzPts val="5400"/>
              <a:buFont typeface="Arial"/>
              <a:buNone/>
              <a:defRPr sz="5400" b="1"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verview">
  <p:cSld name="Overview">
    <p:spTree>
      <p:nvGrpSpPr>
        <p:cNvPr id="1" name="Shape 23"/>
        <p:cNvGrpSpPr/>
        <p:nvPr/>
      </p:nvGrpSpPr>
      <p:grpSpPr>
        <a:xfrm>
          <a:off x="0" y="0"/>
          <a:ext cx="0" cy="0"/>
          <a:chOff x="0" y="0"/>
          <a:chExt cx="0" cy="0"/>
        </a:xfrm>
      </p:grpSpPr>
      <p:cxnSp>
        <p:nvCxnSpPr>
          <p:cNvPr id="24" name="Google Shape;24;p3"/>
          <p:cNvCxnSpPr/>
          <p:nvPr/>
        </p:nvCxnSpPr>
        <p:spPr>
          <a:xfrm>
            <a:off x="204064" y="384370"/>
            <a:ext cx="2006100" cy="0"/>
          </a:xfrm>
          <a:prstGeom prst="straightConnector1">
            <a:avLst/>
          </a:prstGeom>
          <a:noFill/>
          <a:ln w="25400" cap="flat" cmpd="sng">
            <a:solidFill>
              <a:srgbClr val="E46102"/>
            </a:solidFill>
            <a:prstDash val="solid"/>
            <a:round/>
            <a:headEnd type="none" w="sm" len="sm"/>
            <a:tailEnd type="none" w="sm" len="sm"/>
          </a:ln>
        </p:spPr>
      </p:cxnSp>
      <p:cxnSp>
        <p:nvCxnSpPr>
          <p:cNvPr id="25" name="Google Shape;25;p3"/>
          <p:cNvCxnSpPr/>
          <p:nvPr/>
        </p:nvCxnSpPr>
        <p:spPr>
          <a:xfrm>
            <a:off x="2532476" y="384370"/>
            <a:ext cx="6364200" cy="0"/>
          </a:xfrm>
          <a:prstGeom prst="straightConnector1">
            <a:avLst/>
          </a:prstGeom>
          <a:noFill/>
          <a:ln w="12700" cap="flat" cmpd="sng">
            <a:solidFill>
              <a:srgbClr val="E46102"/>
            </a:solidFill>
            <a:prstDash val="solid"/>
            <a:round/>
            <a:headEnd type="none" w="sm" len="sm"/>
            <a:tailEnd type="none" w="sm" len="sm"/>
          </a:ln>
        </p:spPr>
      </p:cxnSp>
      <p:sp>
        <p:nvSpPr>
          <p:cNvPr id="26" name="Google Shape;26;p3"/>
          <p:cNvSpPr txBox="1">
            <a:spLocks noGrp="1"/>
          </p:cNvSpPr>
          <p:nvPr>
            <p:ph type="body" idx="1"/>
          </p:nvPr>
        </p:nvSpPr>
        <p:spPr>
          <a:xfrm>
            <a:off x="204065" y="740368"/>
            <a:ext cx="2705700" cy="33921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600"/>
              </a:spcBef>
              <a:spcAft>
                <a:spcPts val="0"/>
              </a:spcAft>
              <a:buClr>
                <a:srgbClr val="E46102"/>
              </a:buClr>
              <a:buSzPts val="3200"/>
              <a:buFont typeface="Arial"/>
              <a:buNone/>
              <a:defRPr sz="32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7" name="Google Shape;27;p3"/>
          <p:cNvSpPr txBox="1">
            <a:spLocks noGrp="1"/>
          </p:cNvSpPr>
          <p:nvPr>
            <p:ph type="body" idx="2"/>
          </p:nvPr>
        </p:nvSpPr>
        <p:spPr>
          <a:xfrm>
            <a:off x="3252528" y="1305759"/>
            <a:ext cx="5643900" cy="4671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5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8" name="Google Shape;28;p3"/>
          <p:cNvSpPr txBox="1">
            <a:spLocks noGrp="1"/>
          </p:cNvSpPr>
          <p:nvPr>
            <p:ph type="body" idx="3"/>
          </p:nvPr>
        </p:nvSpPr>
        <p:spPr>
          <a:xfrm>
            <a:off x="3246526" y="1920619"/>
            <a:ext cx="5649900" cy="2211900"/>
          </a:xfrm>
          <a:prstGeom prst="rect">
            <a:avLst/>
          </a:prstGeom>
          <a:noFill/>
          <a:ln>
            <a:noFill/>
          </a:ln>
        </p:spPr>
        <p:txBody>
          <a:bodyPr spcFirstLastPara="1" wrap="square" lIns="68575" tIns="34275" rIns="68575" bIns="34275" anchor="t" anchorCtr="0">
            <a:noAutofit/>
          </a:bodyPr>
          <a:lstStyle>
            <a:lvl1pPr marL="457200" marR="0" lvl="0" indent="-355600" algn="l" rtl="0">
              <a:spcBef>
                <a:spcPts val="400"/>
              </a:spcBef>
              <a:spcAft>
                <a:spcPts val="0"/>
              </a:spcAft>
              <a:buClr>
                <a:srgbClr val="E46102"/>
              </a:buClr>
              <a:buSzPts val="2000"/>
              <a:buFont typeface="Noto Sans Symbols"/>
              <a:buChar char="▪"/>
              <a:defRPr sz="2000" b="0" i="0" u="none" strike="noStrike" cap="none">
                <a:solidFill>
                  <a:schemeClr val="dk1"/>
                </a:solidFill>
                <a:latin typeface="Arial"/>
                <a:ea typeface="Arial"/>
                <a:cs typeface="Arial"/>
                <a:sym typeface="Arial"/>
              </a:defRPr>
            </a:lvl1pPr>
            <a:lvl2pPr marL="914400" marR="0" lvl="1" indent="-342900" algn="l" rtl="0">
              <a:spcBef>
                <a:spcPts val="400"/>
              </a:spcBef>
              <a:spcAft>
                <a:spcPts val="0"/>
              </a:spcAft>
              <a:buClr>
                <a:srgbClr val="E46102"/>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30200" algn="l" rtl="0">
              <a:spcBef>
                <a:spcPts val="300"/>
              </a:spcBef>
              <a:spcAft>
                <a:spcPts val="0"/>
              </a:spcAft>
              <a:buClr>
                <a:srgbClr val="E46102"/>
              </a:buClr>
              <a:buSzPts val="1600"/>
              <a:buFont typeface="Noto Sans Symbols"/>
              <a:buChar char="▪"/>
              <a:defRPr sz="1600" b="0" i="0" u="none" strike="noStrike" cap="none">
                <a:solidFill>
                  <a:schemeClr val="dk1"/>
                </a:solidFill>
                <a:latin typeface="Arial"/>
                <a:ea typeface="Arial"/>
                <a:cs typeface="Arial"/>
                <a:sym typeface="Arial"/>
              </a:defRPr>
            </a:lvl3pPr>
            <a:lvl4pPr marL="1828800" marR="0" lvl="3" indent="-317500" algn="l" rtl="0">
              <a:spcBef>
                <a:spcPts val="300"/>
              </a:spcBef>
              <a:spcAft>
                <a:spcPts val="0"/>
              </a:spcAft>
              <a:buClr>
                <a:srgbClr val="D95E00"/>
              </a:buClr>
              <a:buSzPts val="1400"/>
              <a:buFont typeface="NTR"/>
              <a:buChar char="&gt;"/>
              <a:defRPr sz="1400" b="0" i="0" u="none" strike="noStrike" cap="none">
                <a:solidFill>
                  <a:schemeClr val="dk1"/>
                </a:solidFill>
                <a:latin typeface="Arial"/>
                <a:ea typeface="Arial"/>
                <a:cs typeface="Arial"/>
                <a:sym typeface="Arial"/>
              </a:defRPr>
            </a:lvl4pPr>
            <a:lvl5pPr marL="2286000" marR="0" lvl="4" indent="-304800" algn="l" rtl="0">
              <a:spcBef>
                <a:spcPts val="200"/>
              </a:spcBef>
              <a:spcAft>
                <a:spcPts val="0"/>
              </a:spcAft>
              <a:buClr>
                <a:srgbClr val="D95E00"/>
              </a:buClr>
              <a:buSzPts val="1200"/>
              <a:buFont typeface="Noto Sans Symbols"/>
              <a:buChar char="▪"/>
              <a:defRPr sz="1200" b="0" i="0" u="none" strike="noStrike" cap="none">
                <a:solidFill>
                  <a:schemeClr val="dk1"/>
                </a:solidFill>
                <a:latin typeface="Arial"/>
                <a:ea typeface="Arial"/>
                <a:cs typeface="Arial"/>
                <a:sym typeface="Arial"/>
              </a:defRPr>
            </a:lvl5pPr>
            <a:lvl6pPr marL="2743200" marR="0" lvl="5" indent="-228600" algn="l" rtl="0">
              <a:spcBef>
                <a:spcPts val="200"/>
              </a:spcBef>
              <a:spcAft>
                <a:spcPts val="0"/>
              </a:spcAft>
              <a:buClr>
                <a:srgbClr val="D95E00"/>
              </a:buClr>
              <a:buSzPts val="1100"/>
              <a:buFont typeface="NTR"/>
              <a:buNone/>
              <a:defRPr sz="1100" b="0" i="0" u="none" strike="noStrike" cap="none">
                <a:solidFill>
                  <a:schemeClr val="dk1"/>
                </a:solidFill>
                <a:latin typeface="Arial"/>
                <a:ea typeface="Arial"/>
                <a:cs typeface="Arial"/>
                <a:sym typeface="Arial"/>
              </a:defRPr>
            </a:lvl6pPr>
            <a:lvl7pPr marL="3200400" marR="0" lvl="6" indent="-228600" algn="l" rtl="0">
              <a:spcBef>
                <a:spcPts val="200"/>
              </a:spcBef>
              <a:spcAft>
                <a:spcPts val="0"/>
              </a:spcAft>
              <a:buClr>
                <a:srgbClr val="D95E00"/>
              </a:buClr>
              <a:buSzPts val="1000"/>
              <a:buFont typeface="Noto Sans Symbols"/>
              <a:buNone/>
              <a:defRPr sz="1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9" name="Google Shape;29;p3"/>
          <p:cNvSpPr txBox="1">
            <a:spLocks noGrp="1"/>
          </p:cNvSpPr>
          <p:nvPr>
            <p:ph type="body" idx="4"/>
          </p:nvPr>
        </p:nvSpPr>
        <p:spPr>
          <a:xfrm>
            <a:off x="0" y="4133850"/>
            <a:ext cx="9144000" cy="10095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0"/>
        <p:cNvGrpSpPr/>
        <p:nvPr/>
      </p:nvGrpSpPr>
      <p:grpSpPr>
        <a:xfrm>
          <a:off x="0" y="0"/>
          <a:ext cx="0" cy="0"/>
          <a:chOff x="0" y="0"/>
          <a:chExt cx="0" cy="0"/>
        </a:xfrm>
      </p:grpSpPr>
      <p:cxnSp>
        <p:nvCxnSpPr>
          <p:cNvPr id="31" name="Google Shape;31;p4"/>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32" name="Google Shape;32;p4"/>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33" name="Google Shape;33;p4"/>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4" name="Google Shape;34;p4"/>
          <p:cNvSpPr txBox="1">
            <a:spLocks noGrp="1"/>
          </p:cNvSpPr>
          <p:nvPr>
            <p:ph type="body" idx="2"/>
          </p:nvPr>
        </p:nvSpPr>
        <p:spPr>
          <a:xfrm>
            <a:off x="204064" y="718839"/>
            <a:ext cx="8692500" cy="5223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600"/>
              </a:spcBef>
              <a:spcAft>
                <a:spcPts val="0"/>
              </a:spcAft>
              <a:buClr>
                <a:srgbClr val="E46102"/>
              </a:buClr>
              <a:buSzPts val="2800"/>
              <a:buFont typeface="Arial"/>
              <a:buNone/>
              <a:defRPr sz="28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5" name="Google Shape;35;p4"/>
          <p:cNvSpPr txBox="1">
            <a:spLocks noGrp="1"/>
          </p:cNvSpPr>
          <p:nvPr>
            <p:ph type="body" idx="3"/>
          </p:nvPr>
        </p:nvSpPr>
        <p:spPr>
          <a:xfrm>
            <a:off x="204064" y="1308169"/>
            <a:ext cx="8692500" cy="2825700"/>
          </a:xfrm>
          <a:prstGeom prst="rect">
            <a:avLst/>
          </a:prstGeom>
          <a:noFill/>
          <a:ln>
            <a:noFill/>
          </a:ln>
        </p:spPr>
        <p:txBody>
          <a:bodyPr spcFirstLastPara="1" wrap="square" lIns="68575" tIns="34275" rIns="68575" bIns="34275" anchor="t" anchorCtr="0">
            <a:noAutofit/>
          </a:bodyPr>
          <a:lstStyle>
            <a:lvl1pPr marL="457200" marR="0" lvl="0" indent="-381000" algn="l" rtl="0">
              <a:spcBef>
                <a:spcPts val="500"/>
              </a:spcBef>
              <a:spcAft>
                <a:spcPts val="0"/>
              </a:spcAft>
              <a:buClr>
                <a:srgbClr val="E46102"/>
              </a:buClr>
              <a:buSzPts val="2400"/>
              <a:buFont typeface="Noto Sans Symbols"/>
              <a:buChar char="▪"/>
              <a:defRPr sz="2400" b="1"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rgbClr val="E46102"/>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400"/>
              </a:spcBef>
              <a:spcAft>
                <a:spcPts val="0"/>
              </a:spcAft>
              <a:buClr>
                <a:srgbClr val="E46102"/>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30200" algn="l" rtl="0">
              <a:spcBef>
                <a:spcPts val="300"/>
              </a:spcBef>
              <a:spcAft>
                <a:spcPts val="0"/>
              </a:spcAft>
              <a:buClr>
                <a:srgbClr val="D95E00"/>
              </a:buClr>
              <a:buSzPts val="1600"/>
              <a:buFont typeface="NTR"/>
              <a:buChar char="&gt;"/>
              <a:defRPr sz="1600" b="0" i="0" u="none" strike="noStrike" cap="none">
                <a:solidFill>
                  <a:schemeClr val="dk1"/>
                </a:solidFill>
                <a:latin typeface="Arial"/>
                <a:ea typeface="Arial"/>
                <a:cs typeface="Arial"/>
                <a:sym typeface="Arial"/>
              </a:defRPr>
            </a:lvl4pPr>
            <a:lvl5pPr marL="2286000" marR="0" lvl="4" indent="-317500" algn="l" rtl="0">
              <a:spcBef>
                <a:spcPts val="300"/>
              </a:spcBef>
              <a:spcAft>
                <a:spcPts val="0"/>
              </a:spcAft>
              <a:buClr>
                <a:srgbClr val="D95E00"/>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04800" algn="l" rtl="0">
              <a:spcBef>
                <a:spcPts val="200"/>
              </a:spcBef>
              <a:spcAft>
                <a:spcPts val="0"/>
              </a:spcAft>
              <a:buClr>
                <a:srgbClr val="D95E00"/>
              </a:buClr>
              <a:buSzPts val="1200"/>
              <a:buFont typeface="NTR"/>
              <a:buChar char="&gt;"/>
              <a:defRPr sz="1200" b="0" i="0" u="none" strike="noStrike" cap="none">
                <a:solidFill>
                  <a:schemeClr val="dk1"/>
                </a:solidFill>
                <a:latin typeface="Arial"/>
                <a:ea typeface="Arial"/>
                <a:cs typeface="Arial"/>
                <a:sym typeface="Arial"/>
              </a:defRPr>
            </a:lvl6pPr>
            <a:lvl7pPr marL="3200400" marR="0" lvl="6" indent="-292100" algn="l" rtl="0">
              <a:spcBef>
                <a:spcPts val="200"/>
              </a:spcBef>
              <a:spcAft>
                <a:spcPts val="0"/>
              </a:spcAft>
              <a:buClr>
                <a:srgbClr val="D95E00"/>
              </a:buClr>
              <a:buSzPts val="1000"/>
              <a:buFont typeface="Noto Sans Symbols"/>
              <a:buChar char="▪"/>
              <a:defRPr sz="1000" b="0" i="0" u="none" strike="noStrike" cap="none">
                <a:solidFill>
                  <a:schemeClr val="dk1"/>
                </a:solidFill>
                <a:latin typeface="Arial"/>
                <a:ea typeface="Arial"/>
                <a:cs typeface="Arial"/>
                <a:sym typeface="Arial"/>
              </a:defRPr>
            </a:lvl7pPr>
            <a:lvl8pPr marL="3657600" marR="0" lvl="7" indent="-285750" algn="l" rtl="0">
              <a:spcBef>
                <a:spcPts val="200"/>
              </a:spcBef>
              <a:spcAft>
                <a:spcPts val="0"/>
              </a:spcAft>
              <a:buClr>
                <a:srgbClr val="D95E00"/>
              </a:buClr>
              <a:buSzPts val="900"/>
              <a:buFont typeface="NTR"/>
              <a:buChar char="&gt;"/>
              <a:defRPr sz="9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Full-Page Content">
  <p:cSld name="Full-Page Content">
    <p:spTree>
      <p:nvGrpSpPr>
        <p:cNvPr id="1" name="Shape 36"/>
        <p:cNvGrpSpPr/>
        <p:nvPr/>
      </p:nvGrpSpPr>
      <p:grpSpPr>
        <a:xfrm>
          <a:off x="0" y="0"/>
          <a:ext cx="0" cy="0"/>
          <a:chOff x="0" y="0"/>
          <a:chExt cx="0" cy="0"/>
        </a:xfrm>
      </p:grpSpPr>
      <p:cxnSp>
        <p:nvCxnSpPr>
          <p:cNvPr id="37" name="Google Shape;37;p5"/>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38" name="Google Shape;38;p5"/>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39" name="Google Shape;39;p5"/>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0" name="Google Shape;40;p5"/>
          <p:cNvSpPr txBox="1">
            <a:spLocks noGrp="1"/>
          </p:cNvSpPr>
          <p:nvPr>
            <p:ph type="body" idx="2"/>
          </p:nvPr>
        </p:nvSpPr>
        <p:spPr>
          <a:xfrm>
            <a:off x="204064" y="647571"/>
            <a:ext cx="8692500" cy="34800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1"/>
        <p:cNvGrpSpPr/>
        <p:nvPr/>
      </p:nvGrpSpPr>
      <p:grpSpPr>
        <a:xfrm>
          <a:off x="0" y="0"/>
          <a:ext cx="0" cy="0"/>
          <a:chOff x="0" y="0"/>
          <a:chExt cx="0" cy="0"/>
        </a:xfrm>
      </p:grpSpPr>
      <p:cxnSp>
        <p:nvCxnSpPr>
          <p:cNvPr id="42" name="Google Shape;42;p6"/>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43" name="Google Shape;43;p6"/>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44" name="Google Shape;44;p6"/>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5" name="Google Shape;45;p6"/>
          <p:cNvSpPr txBox="1">
            <a:spLocks noGrp="1"/>
          </p:cNvSpPr>
          <p:nvPr>
            <p:ph type="body" idx="2"/>
          </p:nvPr>
        </p:nvSpPr>
        <p:spPr>
          <a:xfrm>
            <a:off x="4692650" y="647769"/>
            <a:ext cx="4203600" cy="34797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6" name="Google Shape;46;p6"/>
          <p:cNvSpPr txBox="1">
            <a:spLocks noGrp="1"/>
          </p:cNvSpPr>
          <p:nvPr>
            <p:ph type="body" idx="3"/>
          </p:nvPr>
        </p:nvSpPr>
        <p:spPr>
          <a:xfrm>
            <a:off x="204064" y="647571"/>
            <a:ext cx="4209300" cy="34800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7"/>
        <p:cNvGrpSpPr/>
        <p:nvPr/>
      </p:nvGrpSpPr>
      <p:grpSpPr>
        <a:xfrm>
          <a:off x="0" y="0"/>
          <a:ext cx="0" cy="0"/>
          <a:chOff x="0" y="0"/>
          <a:chExt cx="0" cy="0"/>
        </a:xfrm>
      </p:grpSpPr>
      <p:cxnSp>
        <p:nvCxnSpPr>
          <p:cNvPr id="48" name="Google Shape;48;p7"/>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49" name="Google Shape;49;p7"/>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50" name="Google Shape;50;p7"/>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1" name="Google Shape;51;p7"/>
          <p:cNvSpPr txBox="1">
            <a:spLocks noGrp="1"/>
          </p:cNvSpPr>
          <p:nvPr>
            <p:ph type="body" idx="2"/>
          </p:nvPr>
        </p:nvSpPr>
        <p:spPr>
          <a:xfrm>
            <a:off x="198438" y="647007"/>
            <a:ext cx="2603400" cy="5967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600"/>
              </a:spcBef>
              <a:spcAft>
                <a:spcPts val="0"/>
              </a:spcAft>
              <a:buClr>
                <a:srgbClr val="E46102"/>
              </a:buClr>
              <a:buSzPts val="3200"/>
              <a:buFont typeface="Arial"/>
              <a:buNone/>
              <a:defRPr sz="32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2" name="Google Shape;52;p7"/>
          <p:cNvSpPr txBox="1">
            <a:spLocks noGrp="1"/>
          </p:cNvSpPr>
          <p:nvPr>
            <p:ph type="body" idx="3"/>
          </p:nvPr>
        </p:nvSpPr>
        <p:spPr>
          <a:xfrm>
            <a:off x="198438" y="1405005"/>
            <a:ext cx="2603400" cy="27288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3" name="Google Shape;53;p7"/>
          <p:cNvSpPr txBox="1">
            <a:spLocks noGrp="1"/>
          </p:cNvSpPr>
          <p:nvPr>
            <p:ph type="body" idx="4"/>
          </p:nvPr>
        </p:nvSpPr>
        <p:spPr>
          <a:xfrm>
            <a:off x="3000376" y="647769"/>
            <a:ext cx="5895900" cy="34797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ransition">
  <p:cSld name="Transition">
    <p:spTree>
      <p:nvGrpSpPr>
        <p:cNvPr id="1" name="Shape 54"/>
        <p:cNvGrpSpPr/>
        <p:nvPr/>
      </p:nvGrpSpPr>
      <p:grpSpPr>
        <a:xfrm>
          <a:off x="0" y="0"/>
          <a:ext cx="0" cy="0"/>
          <a:chOff x="0" y="0"/>
          <a:chExt cx="0" cy="0"/>
        </a:xfrm>
      </p:grpSpPr>
      <p:cxnSp>
        <p:nvCxnSpPr>
          <p:cNvPr id="55" name="Google Shape;55;p8"/>
          <p:cNvCxnSpPr/>
          <p:nvPr/>
        </p:nvCxnSpPr>
        <p:spPr>
          <a:xfrm>
            <a:off x="204064" y="384818"/>
            <a:ext cx="2006100" cy="0"/>
          </a:xfrm>
          <a:prstGeom prst="straightConnector1">
            <a:avLst/>
          </a:prstGeom>
          <a:noFill/>
          <a:ln w="25400" cap="flat" cmpd="sng">
            <a:solidFill>
              <a:srgbClr val="E46102"/>
            </a:solidFill>
            <a:prstDash val="solid"/>
            <a:round/>
            <a:headEnd type="none" w="sm" len="sm"/>
            <a:tailEnd type="none" w="sm" len="sm"/>
          </a:ln>
        </p:spPr>
      </p:cxnSp>
      <p:cxnSp>
        <p:nvCxnSpPr>
          <p:cNvPr id="56" name="Google Shape;56;p8"/>
          <p:cNvCxnSpPr/>
          <p:nvPr/>
        </p:nvCxnSpPr>
        <p:spPr>
          <a:xfrm>
            <a:off x="2532476" y="384818"/>
            <a:ext cx="6364200" cy="0"/>
          </a:xfrm>
          <a:prstGeom prst="straightConnector1">
            <a:avLst/>
          </a:prstGeom>
          <a:noFill/>
          <a:ln w="12700" cap="flat" cmpd="sng">
            <a:solidFill>
              <a:srgbClr val="E46102"/>
            </a:solidFill>
            <a:prstDash val="solid"/>
            <a:round/>
            <a:headEnd type="none" w="sm" len="sm"/>
            <a:tailEnd type="none" w="sm" len="sm"/>
          </a:ln>
        </p:spPr>
      </p:cxnSp>
      <p:sp>
        <p:nvSpPr>
          <p:cNvPr id="57" name="Google Shape;57;p8"/>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8" name="Google Shape;58;p8"/>
          <p:cNvSpPr txBox="1">
            <a:spLocks noGrp="1"/>
          </p:cNvSpPr>
          <p:nvPr>
            <p:ph type="body" idx="2"/>
          </p:nvPr>
        </p:nvSpPr>
        <p:spPr>
          <a:xfrm>
            <a:off x="204064" y="2990850"/>
            <a:ext cx="8692500" cy="11430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59" name="Google Shape;59;p8"/>
          <p:cNvPicPr preferRelativeResize="0"/>
          <p:nvPr/>
        </p:nvPicPr>
        <p:blipFill rotWithShape="1">
          <a:blip r:embed="rId2">
            <a:alphaModFix/>
          </a:blip>
          <a:srcRect/>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or End Slide">
  <p:cSld name="Section Header or End Slide">
    <p:spTree>
      <p:nvGrpSpPr>
        <p:cNvPr id="1" name="Shape 60"/>
        <p:cNvGrpSpPr/>
        <p:nvPr/>
      </p:nvGrpSpPr>
      <p:grpSpPr>
        <a:xfrm>
          <a:off x="0" y="0"/>
          <a:ext cx="0" cy="0"/>
          <a:chOff x="0" y="0"/>
          <a:chExt cx="0" cy="0"/>
        </a:xfrm>
      </p:grpSpPr>
      <p:sp>
        <p:nvSpPr>
          <p:cNvPr id="61" name="Google Shape;61;p9"/>
          <p:cNvSpPr/>
          <p:nvPr/>
        </p:nvSpPr>
        <p:spPr>
          <a:xfrm>
            <a:off x="0" y="0"/>
            <a:ext cx="9141600" cy="5143500"/>
          </a:xfrm>
          <a:prstGeom prst="rect">
            <a:avLst/>
          </a:prstGeom>
          <a:solidFill>
            <a:srgbClr val="E461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a:solidFill>
                <a:schemeClr val="lt1"/>
              </a:solidFill>
              <a:latin typeface="Arial"/>
              <a:ea typeface="Arial"/>
              <a:cs typeface="Arial"/>
              <a:sym typeface="Arial"/>
            </a:endParaRPr>
          </a:p>
        </p:txBody>
      </p:sp>
      <p:cxnSp>
        <p:nvCxnSpPr>
          <p:cNvPr id="62" name="Google Shape;62;p9"/>
          <p:cNvCxnSpPr/>
          <p:nvPr/>
        </p:nvCxnSpPr>
        <p:spPr>
          <a:xfrm>
            <a:off x="204064" y="384818"/>
            <a:ext cx="2006100" cy="0"/>
          </a:xfrm>
          <a:prstGeom prst="straightConnector1">
            <a:avLst/>
          </a:prstGeom>
          <a:noFill/>
          <a:ln w="25400" cap="flat" cmpd="sng">
            <a:solidFill>
              <a:schemeClr val="lt1"/>
            </a:solidFill>
            <a:prstDash val="solid"/>
            <a:round/>
            <a:headEnd type="none" w="sm" len="sm"/>
            <a:tailEnd type="none" w="sm" len="sm"/>
          </a:ln>
        </p:spPr>
      </p:cxnSp>
      <p:cxnSp>
        <p:nvCxnSpPr>
          <p:cNvPr id="63" name="Google Shape;63;p9"/>
          <p:cNvCxnSpPr/>
          <p:nvPr/>
        </p:nvCxnSpPr>
        <p:spPr>
          <a:xfrm>
            <a:off x="2532476" y="384818"/>
            <a:ext cx="6364200" cy="0"/>
          </a:xfrm>
          <a:prstGeom prst="straightConnector1">
            <a:avLst/>
          </a:prstGeom>
          <a:noFill/>
          <a:ln w="12700" cap="flat" cmpd="sng">
            <a:solidFill>
              <a:schemeClr val="lt1"/>
            </a:solidFill>
            <a:prstDash val="solid"/>
            <a:round/>
            <a:headEnd type="none" w="sm" len="sm"/>
            <a:tailEnd type="none" w="sm" len="sm"/>
          </a:ln>
        </p:spPr>
      </p:cxnSp>
      <p:sp>
        <p:nvSpPr>
          <p:cNvPr id="64" name="Google Shape;64;p9"/>
          <p:cNvSpPr txBox="1">
            <a:spLocks noGrp="1"/>
          </p:cNvSpPr>
          <p:nvPr>
            <p:ph type="body" idx="1"/>
          </p:nvPr>
        </p:nvSpPr>
        <p:spPr>
          <a:xfrm>
            <a:off x="204064" y="3194050"/>
            <a:ext cx="8692500" cy="9399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1100"/>
              </a:spcBef>
              <a:spcAft>
                <a:spcPts val="0"/>
              </a:spcAft>
              <a:buClr>
                <a:schemeClr val="lt1"/>
              </a:buClr>
              <a:buSzPts val="5400"/>
              <a:buFont typeface="Arial"/>
              <a:buNone/>
              <a:defRPr sz="5400" b="1"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5" name="Google Shape;65;p9"/>
          <p:cNvSpPr txBox="1">
            <a:spLocks noGrp="1"/>
          </p:cNvSpPr>
          <p:nvPr>
            <p:ph type="body" idx="2"/>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66" name="Google Shape;66;p9"/>
          <p:cNvPicPr preferRelativeResize="0"/>
          <p:nvPr/>
        </p:nvPicPr>
        <p:blipFill rotWithShape="1">
          <a:blip r:embed="rId2">
            <a:alphaModFix/>
          </a:blip>
          <a:srcRect/>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7"/>
        <p:cNvGrpSpPr/>
        <p:nvPr/>
      </p:nvGrpSpPr>
      <p:grpSpPr>
        <a:xfrm>
          <a:off x="0" y="0"/>
          <a:ext cx="0" cy="0"/>
          <a:chOff x="0" y="0"/>
          <a:chExt cx="0" cy="0"/>
        </a:xfrm>
      </p:grpSpPr>
      <p:sp>
        <p:nvSpPr>
          <p:cNvPr id="68" name="Google Shape;68;p10"/>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5200"/>
              <a:buChar char="●"/>
              <a:defRPr sz="5200"/>
            </a:lvl1pPr>
            <a:lvl2pPr lvl="1" algn="ctr" rtl="0">
              <a:spcBef>
                <a:spcPts val="0"/>
              </a:spcBef>
              <a:spcAft>
                <a:spcPts val="0"/>
              </a:spcAft>
              <a:buSzPts val="5200"/>
              <a:buChar char="○"/>
              <a:defRPr sz="5200"/>
            </a:lvl2pPr>
            <a:lvl3pPr lvl="2" algn="ctr" rtl="0">
              <a:spcBef>
                <a:spcPts val="0"/>
              </a:spcBef>
              <a:spcAft>
                <a:spcPts val="0"/>
              </a:spcAft>
              <a:buSzPts val="5200"/>
              <a:buChar char="■"/>
              <a:defRPr sz="5200"/>
            </a:lvl3pPr>
            <a:lvl4pPr lvl="3" algn="ctr" rtl="0">
              <a:spcBef>
                <a:spcPts val="0"/>
              </a:spcBef>
              <a:spcAft>
                <a:spcPts val="0"/>
              </a:spcAft>
              <a:buSzPts val="5200"/>
              <a:buChar char="●"/>
              <a:defRPr sz="5200"/>
            </a:lvl4pPr>
            <a:lvl5pPr lvl="4" algn="ctr" rtl="0">
              <a:spcBef>
                <a:spcPts val="0"/>
              </a:spcBef>
              <a:spcAft>
                <a:spcPts val="0"/>
              </a:spcAft>
              <a:buSzPts val="5200"/>
              <a:buChar char="○"/>
              <a:defRPr sz="5200"/>
            </a:lvl5pPr>
            <a:lvl6pPr lvl="5" algn="ctr" rtl="0">
              <a:spcBef>
                <a:spcPts val="0"/>
              </a:spcBef>
              <a:spcAft>
                <a:spcPts val="0"/>
              </a:spcAft>
              <a:buSzPts val="5200"/>
              <a:buChar char="■"/>
              <a:defRPr sz="5200"/>
            </a:lvl6pPr>
            <a:lvl7pPr lvl="6" algn="ctr" rtl="0">
              <a:spcBef>
                <a:spcPts val="0"/>
              </a:spcBef>
              <a:spcAft>
                <a:spcPts val="0"/>
              </a:spcAft>
              <a:buSzPts val="5200"/>
              <a:buChar char="●"/>
              <a:defRPr sz="5200"/>
            </a:lvl7pPr>
            <a:lvl8pPr lvl="7" algn="ctr" rtl="0">
              <a:spcBef>
                <a:spcPts val="0"/>
              </a:spcBef>
              <a:spcAft>
                <a:spcPts val="0"/>
              </a:spcAft>
              <a:buSzPts val="5200"/>
              <a:buChar char="○"/>
              <a:defRPr sz="5200"/>
            </a:lvl8pPr>
            <a:lvl9pPr lvl="8" algn="ctr" rtl="0">
              <a:spcBef>
                <a:spcPts val="0"/>
              </a:spcBef>
              <a:spcAft>
                <a:spcPts val="0"/>
              </a:spcAft>
              <a:buSzPts val="5200"/>
              <a:buChar char="■"/>
              <a:defRPr sz="5200"/>
            </a:lvl9pPr>
          </a:lstStyle>
          <a:p>
            <a:endParaRPr/>
          </a:p>
        </p:txBody>
      </p:sp>
      <p:sp>
        <p:nvSpPr>
          <p:cNvPr id="69" name="Google Shape;69;p10"/>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0" name="Google Shape;7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1"/>
          <p:cNvPicPr preferRelativeResize="0"/>
          <p:nvPr/>
        </p:nvPicPr>
        <p:blipFill rotWithShape="1">
          <a:blip r:embed="rId11">
            <a:alphaModFix/>
          </a:blip>
          <a:srcRect/>
          <a:stretch/>
        </p:blipFill>
        <p:spPr>
          <a:xfrm>
            <a:off x="243281" y="113944"/>
            <a:ext cx="468232" cy="234117"/>
          </a:xfrm>
          <a:prstGeom prst="rect">
            <a:avLst/>
          </a:prstGeom>
          <a:noFill/>
          <a:ln>
            <a:noFill/>
          </a:ln>
        </p:spPr>
      </p:pic>
      <p:sp>
        <p:nvSpPr>
          <p:cNvPr id="7" name="Google Shape;7;p1"/>
          <p:cNvSpPr txBox="1"/>
          <p:nvPr/>
        </p:nvSpPr>
        <p:spPr>
          <a:xfrm>
            <a:off x="8027534" y="193157"/>
            <a:ext cx="930900" cy="180000"/>
          </a:xfrm>
          <a:prstGeom prst="rect">
            <a:avLst/>
          </a:prstGeom>
          <a:noFill/>
          <a:ln>
            <a:noFill/>
          </a:ln>
        </p:spPr>
        <p:txBody>
          <a:bodyPr spcFirstLastPara="1" wrap="square" lIns="68575" tIns="34275" rIns="68575" bIns="34275" anchor="t" anchorCtr="0">
            <a:noAutofit/>
          </a:bodyPr>
          <a:lstStyle/>
          <a:p>
            <a:pPr marL="0" marR="0" lvl="0" indent="0" algn="r" rtl="0">
              <a:lnSpc>
                <a:spcPct val="80000"/>
              </a:lnSpc>
              <a:spcBef>
                <a:spcPts val="0"/>
              </a:spcBef>
              <a:spcAft>
                <a:spcPts val="0"/>
              </a:spcAft>
              <a:buNone/>
            </a:pPr>
            <a:r>
              <a:rPr lang="en" sz="900" b="0" i="0" u="none" strike="noStrike" cap="none">
                <a:solidFill>
                  <a:schemeClr val="dk1"/>
                </a:solidFill>
                <a:latin typeface="Georgia"/>
                <a:ea typeface="Georgia"/>
                <a:cs typeface="Georgia"/>
                <a:sym typeface="Georgia"/>
              </a:rPr>
              <a:t>|  </a:t>
            </a:r>
            <a:fld id="{00000000-1234-1234-1234-123412341234}" type="slidenum">
              <a:rPr lang="en" sz="800" b="0" i="0" u="none" strike="noStrike" cap="none">
                <a:solidFill>
                  <a:schemeClr val="dk1"/>
                </a:solidFill>
                <a:latin typeface="Arial"/>
                <a:ea typeface="Arial"/>
                <a:cs typeface="Arial"/>
                <a:sym typeface="Arial"/>
              </a:rPr>
              <a:t>‹#›</a:t>
            </a:fld>
            <a:endParaRPr sz="800" b="0" i="0" u="none" strike="noStrike" cap="none">
              <a:solidFill>
                <a:srgbClr val="000000"/>
              </a:solidFill>
              <a:latin typeface="Arial"/>
              <a:ea typeface="Arial"/>
              <a:cs typeface="Arial"/>
              <a:sym typeface="Arial"/>
            </a:endParaRPr>
          </a:p>
        </p:txBody>
      </p:sp>
      <p:pic>
        <p:nvPicPr>
          <p:cNvPr id="8" name="Google Shape;8;p1"/>
          <p:cNvPicPr preferRelativeResize="0"/>
          <p:nvPr/>
        </p:nvPicPr>
        <p:blipFill rotWithShape="1">
          <a:blip r:embed="rId12">
            <a:alphaModFix/>
          </a:blip>
          <a:srcRect/>
          <a:stretch/>
        </p:blipFill>
        <p:spPr>
          <a:xfrm>
            <a:off x="6892479" y="229609"/>
            <a:ext cx="1663755" cy="9921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A-ll2k3uxZ8"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34243-3C6A-4BAC-A8F7-2C4644F78EE4}"/>
              </a:ext>
            </a:extLst>
          </p:cNvPr>
          <p:cNvSpPr>
            <a:spLocks noGrp="1"/>
          </p:cNvSpPr>
          <p:nvPr>
            <p:ph type="body" idx="1"/>
          </p:nvPr>
        </p:nvSpPr>
        <p:spPr/>
        <p:txBody>
          <a:bodyPr/>
          <a:lstStyle/>
          <a:p>
            <a:pPr marL="0" lvl="0" indent="0" algn="l" rtl="0">
              <a:spcBef>
                <a:spcPts val="0"/>
              </a:spcBef>
              <a:spcAft>
                <a:spcPts val="0"/>
              </a:spcAft>
              <a:buClr>
                <a:schemeClr val="lt1"/>
              </a:buClr>
              <a:buSzPts val="2667"/>
              <a:buNone/>
            </a:pPr>
            <a:r>
              <a:rPr lang="en-US" dirty="0"/>
              <a:t>STEM and Industrial Engineering</a:t>
            </a:r>
          </a:p>
          <a:p>
            <a:pPr marL="0" lvl="0" indent="0" algn="l" rtl="0">
              <a:spcBef>
                <a:spcPts val="0"/>
              </a:spcBef>
              <a:spcAft>
                <a:spcPts val="0"/>
              </a:spcAft>
              <a:buClr>
                <a:schemeClr val="lt1"/>
              </a:buClr>
              <a:buSzPts val="2667"/>
              <a:buNone/>
            </a:pPr>
            <a:r>
              <a:rPr lang="en-US" dirty="0"/>
              <a:t>Toyota Production Systems Lab</a:t>
            </a:r>
          </a:p>
          <a:p>
            <a:endParaRPr lang="en-US" dirty="0"/>
          </a:p>
        </p:txBody>
      </p:sp>
      <p:sp>
        <p:nvSpPr>
          <p:cNvPr id="3" name="Text Placeholder 2">
            <a:extLst>
              <a:ext uri="{FF2B5EF4-FFF2-40B4-BE49-F238E27FC236}">
                <a16:creationId xmlns:a16="http://schemas.microsoft.com/office/drawing/2014/main" id="{89A5CD5D-55A6-41B7-A786-9D9C78E38AA3}"/>
              </a:ext>
            </a:extLst>
          </p:cNvPr>
          <p:cNvSpPr>
            <a:spLocks noGrp="1"/>
          </p:cNvSpPr>
          <p:nvPr>
            <p:ph type="body" idx="2"/>
          </p:nvPr>
        </p:nvSpPr>
        <p:spPr>
          <a:xfrm>
            <a:off x="1816762" y="3653673"/>
            <a:ext cx="5793000" cy="409200"/>
          </a:xfrm>
        </p:spPr>
        <p:txBody>
          <a:bodyPr/>
          <a:lstStyle/>
          <a:p>
            <a:endParaRPr lang="en-US" dirty="0"/>
          </a:p>
          <a:p>
            <a:r>
              <a:rPr lang="en-US" dirty="0">
                <a:solidFill>
                  <a:srgbClr val="F76902"/>
                </a:solidFill>
              </a:rPr>
              <a:t>Facilities: Grades 6-8</a:t>
            </a:r>
          </a:p>
          <a:p>
            <a:endParaRPr lang="en-US" dirty="0"/>
          </a:p>
        </p:txBody>
      </p:sp>
      <p:sp>
        <p:nvSpPr>
          <p:cNvPr id="5" name="Text Placeholder 4">
            <a:extLst>
              <a:ext uri="{FF2B5EF4-FFF2-40B4-BE49-F238E27FC236}">
                <a16:creationId xmlns:a16="http://schemas.microsoft.com/office/drawing/2014/main" id="{792A76B4-3169-4D88-AC64-174440AE0F20}"/>
              </a:ext>
            </a:extLst>
          </p:cNvPr>
          <p:cNvSpPr>
            <a:spLocks noGrp="1"/>
          </p:cNvSpPr>
          <p:nvPr>
            <p:ph type="body" idx="4"/>
          </p:nvPr>
        </p:nvSpPr>
        <p:spPr/>
        <p:txBody>
          <a:bodyPr/>
          <a:lstStyle/>
          <a:p>
            <a:r>
              <a:rPr lang="en-US" dirty="0"/>
              <a:t>Facilities Planning</a:t>
            </a:r>
          </a:p>
          <a:p>
            <a:endParaRPr lang="en-US" dirty="0"/>
          </a:p>
        </p:txBody>
      </p:sp>
    </p:spTree>
    <p:extLst>
      <p:ext uri="{BB962C8B-B14F-4D97-AF65-F5344CB8AC3E}">
        <p14:creationId xmlns:p14="http://schemas.microsoft.com/office/powerpoint/2010/main" val="2031463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1"/>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dirty="0"/>
              <a:t>Simulation</a:t>
            </a:r>
            <a:endParaRPr dirty="0"/>
          </a:p>
        </p:txBody>
      </p:sp>
      <p:sp>
        <p:nvSpPr>
          <p:cNvPr id="143" name="Google Shape;143;p21"/>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US" b="1" i="0" u="none" strike="noStrike" dirty="0">
                <a:solidFill>
                  <a:srgbClr val="000000"/>
                </a:solidFill>
                <a:effectLst/>
                <a:latin typeface="Arial" panose="020B0604020202020204" pitchFamily="34" charset="0"/>
              </a:rPr>
              <a:t>Simulation is a very powerful tool. It’s used by companies to predict important decisions for their stores. For example, if Starbucks knows </a:t>
            </a:r>
            <a:r>
              <a:rPr lang="en-US" b="1" i="0" u="none" strike="noStrike" dirty="0">
                <a:solidFill>
                  <a:srgbClr val="FF0000"/>
                </a:solidFill>
                <a:effectLst/>
                <a:latin typeface="Arial" panose="020B0604020202020204" pitchFamily="34" charset="0"/>
              </a:rPr>
              <a:t>how many customers</a:t>
            </a:r>
            <a:r>
              <a:rPr lang="en-US" b="1" i="0" u="none" strike="noStrike" dirty="0">
                <a:solidFill>
                  <a:srgbClr val="000000"/>
                </a:solidFill>
                <a:effectLst/>
                <a:latin typeface="Arial" panose="020B0604020202020204" pitchFamily="34" charset="0"/>
              </a:rPr>
              <a:t> will be coming to the store, and </a:t>
            </a:r>
            <a:r>
              <a:rPr lang="en-US" b="1" i="0" u="none" strike="noStrike" dirty="0">
                <a:solidFill>
                  <a:srgbClr val="FF0000"/>
                </a:solidFill>
                <a:effectLst/>
                <a:latin typeface="Arial" panose="020B0604020202020204" pitchFamily="34" charset="0"/>
              </a:rPr>
              <a:t>how often they arrive</a:t>
            </a:r>
            <a:r>
              <a:rPr lang="en-US" b="1" i="0" u="none" strike="noStrike" dirty="0">
                <a:solidFill>
                  <a:srgbClr val="000000"/>
                </a:solidFill>
                <a:effectLst/>
                <a:latin typeface="Arial" panose="020B0604020202020204" pitchFamily="34" charset="0"/>
              </a:rPr>
              <a:t>, they can figure out </a:t>
            </a:r>
            <a:r>
              <a:rPr lang="en-US" b="1" i="0" u="none" strike="noStrike" dirty="0">
                <a:solidFill>
                  <a:srgbClr val="FF0000"/>
                </a:solidFill>
                <a:effectLst/>
                <a:latin typeface="Arial" panose="020B0604020202020204" pitchFamily="34" charset="0"/>
              </a:rPr>
              <a:t>how many baristas</a:t>
            </a:r>
            <a:r>
              <a:rPr lang="en-US" b="1" i="0" u="none" strike="noStrike" dirty="0">
                <a:solidFill>
                  <a:srgbClr val="000000"/>
                </a:solidFill>
                <a:effectLst/>
                <a:latin typeface="Arial" panose="020B0604020202020204" pitchFamily="34" charset="0"/>
              </a:rPr>
              <a:t> (servers) they need to serve their customers so they don’t wait too long!</a:t>
            </a:r>
            <a:endParaRPr lang="en-US" sz="3200" dirty="0"/>
          </a:p>
        </p:txBody>
      </p:sp>
      <p:sp>
        <p:nvSpPr>
          <p:cNvPr id="5" name="TextBox 4">
            <a:extLst>
              <a:ext uri="{FF2B5EF4-FFF2-40B4-BE49-F238E27FC236}">
                <a16:creationId xmlns:a16="http://schemas.microsoft.com/office/drawing/2014/main" id="{CBA9C7BC-DDF1-4BE5-9F6B-5A9ED498B958}"/>
              </a:ext>
            </a:extLst>
          </p:cNvPr>
          <p:cNvSpPr txBox="1"/>
          <p:nvPr/>
        </p:nvSpPr>
        <p:spPr>
          <a:xfrm>
            <a:off x="763437" y="3697415"/>
            <a:ext cx="7617125" cy="1646605"/>
          </a:xfrm>
          <a:prstGeom prst="rect">
            <a:avLst/>
          </a:prstGeom>
          <a:noFill/>
        </p:spPr>
        <p:txBody>
          <a:bodyPr wrap="square">
            <a:spAutoFit/>
          </a:bodyPr>
          <a:lstStyle/>
          <a:p>
            <a:pPr algn="ctr" rtl="0">
              <a:spcBef>
                <a:spcPts val="600"/>
              </a:spcBef>
              <a:spcAft>
                <a:spcPts val="0"/>
              </a:spcAft>
            </a:pPr>
            <a:r>
              <a:rPr lang="en-US" sz="2000" b="1" i="0" u="none" strike="noStrike" dirty="0">
                <a:solidFill>
                  <a:srgbClr val="000000"/>
                </a:solidFill>
                <a:effectLst/>
                <a:latin typeface="Arial" panose="020B0604020202020204" pitchFamily="34" charset="0"/>
              </a:rPr>
              <a:t>Here’s a link to a short YouTube video that uses </a:t>
            </a:r>
            <a:r>
              <a:rPr lang="en-US" sz="2000" b="1" i="0" u="none" strike="noStrike" dirty="0" err="1">
                <a:solidFill>
                  <a:srgbClr val="000000"/>
                </a:solidFill>
                <a:effectLst/>
                <a:latin typeface="Arial" panose="020B0604020202020204" pitchFamily="34" charset="0"/>
              </a:rPr>
              <a:t>Simio</a:t>
            </a:r>
            <a:r>
              <a:rPr lang="en-US" sz="2000" b="1" i="0" u="none" strike="noStrike" dirty="0">
                <a:solidFill>
                  <a:srgbClr val="000000"/>
                </a:solidFill>
                <a:effectLst/>
                <a:latin typeface="Arial" panose="020B0604020202020204" pitchFamily="34" charset="0"/>
              </a:rPr>
              <a:t> to model a Starbucks line. </a:t>
            </a:r>
            <a:r>
              <a:rPr lang="en-US" sz="2000" b="1" i="0" u="none" strike="noStrike" dirty="0" err="1">
                <a:solidFill>
                  <a:srgbClr val="000000"/>
                </a:solidFill>
                <a:effectLst/>
                <a:latin typeface="Arial" panose="020B0604020202020204" pitchFamily="34" charset="0"/>
              </a:rPr>
              <a:t>Simio</a:t>
            </a:r>
            <a:r>
              <a:rPr lang="en-US" sz="2000" b="1" i="0" u="none" strike="noStrike" dirty="0">
                <a:solidFill>
                  <a:srgbClr val="000000"/>
                </a:solidFill>
                <a:effectLst/>
                <a:latin typeface="Arial" panose="020B0604020202020204" pitchFamily="34" charset="0"/>
              </a:rPr>
              <a:t> is a commonly used simulation software.</a:t>
            </a:r>
            <a:endParaRPr lang="en-US" sz="2000" b="0" dirty="0">
              <a:effectLst/>
            </a:endParaRPr>
          </a:p>
          <a:p>
            <a:pPr algn="ctr" rtl="0">
              <a:spcBef>
                <a:spcPts val="600"/>
              </a:spcBef>
              <a:spcAft>
                <a:spcPts val="0"/>
              </a:spcAft>
            </a:pPr>
            <a:r>
              <a:rPr lang="en-US" sz="800" b="0" i="0" u="sng" strike="noStrike" dirty="0">
                <a:solidFill>
                  <a:srgbClr val="0000FF"/>
                </a:solidFill>
                <a:effectLst/>
                <a:latin typeface="Arial" panose="020B0604020202020204" pitchFamily="34" charset="0"/>
                <a:hlinkClick r:id="rId3"/>
              </a:rPr>
              <a:t>https://www.youtube.com/watch?v=A-ll2k3uxZ8</a:t>
            </a:r>
            <a:endParaRPr lang="en-US" b="0" dirty="0">
              <a:effectLst/>
            </a:endParaRPr>
          </a:p>
          <a:p>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Material Handling</a:t>
            </a:r>
            <a:endParaRPr/>
          </a:p>
        </p:txBody>
      </p:sp>
      <p:sp>
        <p:nvSpPr>
          <p:cNvPr id="135" name="Google Shape;135;p20"/>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Materials are </a:t>
            </a:r>
            <a:r>
              <a:rPr lang="en">
                <a:solidFill>
                  <a:srgbClr val="FF0000"/>
                </a:solidFill>
              </a:rPr>
              <a:t>everywhere</a:t>
            </a:r>
            <a:r>
              <a:rPr lang="en"/>
              <a:t>! Your phone and computer have really </a:t>
            </a:r>
            <a:r>
              <a:rPr lang="en">
                <a:solidFill>
                  <a:srgbClr val="FF0000"/>
                </a:solidFill>
              </a:rPr>
              <a:t>tiny pieces</a:t>
            </a:r>
            <a:r>
              <a:rPr lang="en"/>
              <a:t> inside of them. But they also have big pieces too! These are all things that we have to consider when planning facilities. Different machines or systems might be needed.</a:t>
            </a:r>
            <a:endParaRPr/>
          </a:p>
        </p:txBody>
      </p:sp>
      <p:pic>
        <p:nvPicPr>
          <p:cNvPr id="136" name="Google Shape;136;p20"/>
          <p:cNvPicPr preferRelativeResize="0"/>
          <p:nvPr/>
        </p:nvPicPr>
        <p:blipFill>
          <a:blip r:embed="rId3">
            <a:alphaModFix/>
          </a:blip>
          <a:stretch>
            <a:fillRect/>
          </a:stretch>
        </p:blipFill>
        <p:spPr>
          <a:xfrm>
            <a:off x="2855450" y="2867825"/>
            <a:ext cx="2275674" cy="2275676"/>
          </a:xfrm>
          <a:prstGeom prst="rect">
            <a:avLst/>
          </a:prstGeom>
          <a:noFill/>
          <a:ln>
            <a:noFill/>
          </a:ln>
        </p:spPr>
      </p:pic>
      <p:sp>
        <p:nvSpPr>
          <p:cNvPr id="137" name="Google Shape;137;p20"/>
          <p:cNvSpPr txBox="1"/>
          <p:nvPr/>
        </p:nvSpPr>
        <p:spPr>
          <a:xfrm>
            <a:off x="4796450" y="3160475"/>
            <a:ext cx="1413000" cy="42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rPr>
              <a:t>Look at the inside of an iPhone 10! There are so many tiny pieces that go into it.</a:t>
            </a:r>
            <a:endParaRPr>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2"/>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Why is facilities planning so important?</a:t>
            </a:r>
            <a:endParaRPr/>
          </a:p>
        </p:txBody>
      </p:sp>
      <p:sp>
        <p:nvSpPr>
          <p:cNvPr id="149" name="Google Shape;149;p22"/>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457200" lvl="0" indent="-381000" algn="l" rtl="0">
              <a:spcBef>
                <a:spcPts val="500"/>
              </a:spcBef>
              <a:spcAft>
                <a:spcPts val="0"/>
              </a:spcAft>
              <a:buSzPts val="2400"/>
              <a:buChar char="▪"/>
            </a:pPr>
            <a:r>
              <a:rPr lang="en" dirty="0"/>
              <a:t>Without proper planning, a facility that is built could miss out on </a:t>
            </a:r>
            <a:r>
              <a:rPr lang="en" dirty="0">
                <a:solidFill>
                  <a:srgbClr val="FF0000"/>
                </a:solidFill>
              </a:rPr>
              <a:t>millions</a:t>
            </a:r>
            <a:r>
              <a:rPr lang="en" dirty="0"/>
              <a:t> of dollars of profit because of lost time and resources. </a:t>
            </a:r>
            <a:endParaRPr dirty="0"/>
          </a:p>
          <a:p>
            <a:pPr marL="457200" lvl="0" indent="-381000" algn="l" rtl="0">
              <a:spcBef>
                <a:spcPts val="0"/>
              </a:spcBef>
              <a:spcAft>
                <a:spcPts val="0"/>
              </a:spcAft>
              <a:buSzPts val="2400"/>
              <a:buChar char="▪"/>
            </a:pPr>
            <a:r>
              <a:rPr lang="en" dirty="0"/>
              <a:t>It takes </a:t>
            </a:r>
            <a:r>
              <a:rPr lang="en" dirty="0">
                <a:solidFill>
                  <a:srgbClr val="FF0000"/>
                </a:solidFill>
              </a:rPr>
              <a:t>time</a:t>
            </a:r>
            <a:r>
              <a:rPr lang="en" dirty="0"/>
              <a:t> and </a:t>
            </a:r>
            <a:r>
              <a:rPr lang="en" dirty="0">
                <a:solidFill>
                  <a:srgbClr val="FF0000"/>
                </a:solidFill>
              </a:rPr>
              <a:t>money</a:t>
            </a:r>
            <a:r>
              <a:rPr lang="en" dirty="0"/>
              <a:t> to fix something after it’s already done.</a:t>
            </a:r>
            <a:endParaRPr dirty="0"/>
          </a:p>
          <a:p>
            <a:pPr marL="457200" lvl="0" indent="-381000" algn="l" rtl="0">
              <a:spcBef>
                <a:spcPts val="0"/>
              </a:spcBef>
              <a:spcAft>
                <a:spcPts val="0"/>
              </a:spcAft>
              <a:buSzPts val="2400"/>
              <a:buChar char="▪"/>
            </a:pPr>
            <a:r>
              <a:rPr lang="en" dirty="0"/>
              <a:t>Things are always changing, so there is </a:t>
            </a:r>
            <a:r>
              <a:rPr lang="en" dirty="0">
                <a:solidFill>
                  <a:srgbClr val="FF0000"/>
                </a:solidFill>
              </a:rPr>
              <a:t>always something that can be improved</a:t>
            </a:r>
            <a:r>
              <a:rPr lang="en" dirty="0"/>
              <a:t>!</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1CA4EC-1F81-4C22-8719-203154CC9372}"/>
              </a:ext>
            </a:extLst>
          </p:cNvPr>
          <p:cNvSpPr>
            <a:spLocks noGrp="1"/>
          </p:cNvSpPr>
          <p:nvPr>
            <p:ph type="body" idx="1"/>
          </p:nvPr>
        </p:nvSpPr>
        <p:spPr/>
        <p:txBody>
          <a:bodyPr/>
          <a:lstStyle/>
          <a:p>
            <a:r>
              <a:rPr lang="en-US" dirty="0"/>
              <a:t>Thank you!</a:t>
            </a:r>
          </a:p>
        </p:txBody>
      </p:sp>
      <p:pic>
        <p:nvPicPr>
          <p:cNvPr id="5" name="Google Shape;233;g950c095c77_0_140">
            <a:extLst>
              <a:ext uri="{FF2B5EF4-FFF2-40B4-BE49-F238E27FC236}">
                <a16:creationId xmlns:a16="http://schemas.microsoft.com/office/drawing/2014/main" id="{1CA76F56-7006-4516-9617-BA89A8F27E82}"/>
              </a:ext>
            </a:extLst>
          </p:cNvPr>
          <p:cNvPicPr preferRelativeResize="0"/>
          <p:nvPr/>
        </p:nvPicPr>
        <p:blipFill rotWithShape="1">
          <a:blip r:embed="rId2">
            <a:alphaModFix/>
          </a:blip>
          <a:srcRect/>
          <a:stretch/>
        </p:blipFill>
        <p:spPr>
          <a:xfrm>
            <a:off x="2639026" y="515987"/>
            <a:ext cx="3822576" cy="2866925"/>
          </a:xfrm>
          <a:prstGeom prst="rect">
            <a:avLst/>
          </a:prstGeom>
          <a:noFill/>
          <a:ln>
            <a:noFill/>
          </a:ln>
        </p:spPr>
      </p:pic>
    </p:spTree>
    <p:extLst>
      <p:ext uri="{BB962C8B-B14F-4D97-AF65-F5344CB8AC3E}">
        <p14:creationId xmlns:p14="http://schemas.microsoft.com/office/powerpoint/2010/main" val="187206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2"/>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What is Facilities Planning?</a:t>
            </a:r>
            <a:endParaRPr/>
          </a:p>
        </p:txBody>
      </p:sp>
      <p:sp>
        <p:nvSpPr>
          <p:cNvPr id="82" name="Google Shape;82;p12"/>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A </a:t>
            </a:r>
            <a:r>
              <a:rPr lang="en">
                <a:solidFill>
                  <a:srgbClr val="FF0000"/>
                </a:solidFill>
              </a:rPr>
              <a:t>facility</a:t>
            </a:r>
            <a:r>
              <a:rPr lang="en"/>
              <a:t> is a building that is used to help people. Some examples are your house, a factory, and even the White House!</a:t>
            </a:r>
            <a:endParaRPr/>
          </a:p>
          <a:p>
            <a:pPr marL="0" lvl="0" indent="0" algn="l" rtl="0">
              <a:spcBef>
                <a:spcPts val="500"/>
              </a:spcBef>
              <a:spcAft>
                <a:spcPts val="0"/>
              </a:spcAft>
              <a:buNone/>
            </a:pPr>
            <a:r>
              <a:rPr lang="en">
                <a:solidFill>
                  <a:srgbClr val="FF0000"/>
                </a:solidFill>
              </a:rPr>
              <a:t>Planning</a:t>
            </a:r>
            <a:r>
              <a:rPr lang="en"/>
              <a:t> is something you do before you do something important.</a:t>
            </a:r>
            <a:endParaRPr/>
          </a:p>
          <a:p>
            <a:pPr marL="0" lvl="0" indent="0" algn="l" rtl="0">
              <a:spcBef>
                <a:spcPts val="500"/>
              </a:spcBef>
              <a:spcAft>
                <a:spcPts val="0"/>
              </a:spcAft>
              <a:buNone/>
            </a:pPr>
            <a:r>
              <a:rPr lang="en">
                <a:solidFill>
                  <a:srgbClr val="FF0000"/>
                </a:solidFill>
              </a:rPr>
              <a:t>Facilities planning</a:t>
            </a:r>
            <a:r>
              <a:rPr lang="en"/>
              <a:t> is used to plan any change in a facility to make sure it’s done properly!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3"/>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Who uses Facilities Planning?</a:t>
            </a:r>
            <a:endParaRPr/>
          </a:p>
        </p:txBody>
      </p:sp>
      <p:sp>
        <p:nvSpPr>
          <p:cNvPr id="88" name="Google Shape;88;p13"/>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solidFill>
                  <a:srgbClr val="FF0000"/>
                </a:solidFill>
              </a:rPr>
              <a:t>Anyone</a:t>
            </a:r>
            <a:r>
              <a:rPr lang="en"/>
              <a:t> can use facilities planning!</a:t>
            </a:r>
            <a:endParaRPr/>
          </a:p>
          <a:p>
            <a:pPr marL="0" lvl="0" indent="0" algn="l" rtl="0">
              <a:spcBef>
                <a:spcPts val="500"/>
              </a:spcBef>
              <a:spcAft>
                <a:spcPts val="0"/>
              </a:spcAft>
              <a:buNone/>
            </a:pPr>
            <a:r>
              <a:rPr lang="en"/>
              <a:t>Engineers use facilities planning to </a:t>
            </a:r>
            <a:r>
              <a:rPr lang="en">
                <a:solidFill>
                  <a:srgbClr val="FF0000"/>
                </a:solidFill>
              </a:rPr>
              <a:t>optimize </a:t>
            </a:r>
            <a:r>
              <a:rPr lang="en">
                <a:solidFill>
                  <a:srgbClr val="000000"/>
                </a:solidFill>
              </a:rPr>
              <a:t>the flow of a facility.</a:t>
            </a:r>
            <a:endParaRPr>
              <a:solidFill>
                <a:srgbClr val="000000"/>
              </a:solidFill>
            </a:endParaRPr>
          </a:p>
          <a:p>
            <a:pPr marL="0" lvl="0" indent="0" algn="l" rtl="0">
              <a:spcBef>
                <a:spcPts val="500"/>
              </a:spcBef>
              <a:spcAft>
                <a:spcPts val="0"/>
              </a:spcAft>
              <a:buNone/>
            </a:pPr>
            <a:r>
              <a:rPr lang="en">
                <a:solidFill>
                  <a:srgbClr val="000000"/>
                </a:solidFill>
              </a:rPr>
              <a:t>Your parents used some facilities planning when they put the couches and TV in the living room!</a:t>
            </a:r>
            <a:endParaRPr>
              <a:solidFill>
                <a:srgbClr val="000000"/>
              </a:solidFill>
            </a:endParaRPr>
          </a:p>
          <a:p>
            <a:pPr marL="0" lvl="0" indent="0" algn="l" rtl="0">
              <a:spcBef>
                <a:spcPts val="500"/>
              </a:spcBef>
              <a:spcAft>
                <a:spcPts val="0"/>
              </a:spcAft>
              <a:buNone/>
            </a:pPr>
            <a:r>
              <a:rPr lang="en">
                <a:solidFill>
                  <a:srgbClr val="000000"/>
                </a:solidFill>
              </a:rPr>
              <a:t>YOU probably use aspects of facilities planning without even knowing it! </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Facilities Planning Example</a:t>
            </a:r>
            <a:endParaRPr/>
          </a:p>
        </p:txBody>
      </p:sp>
      <p:sp>
        <p:nvSpPr>
          <p:cNvPr id="94" name="Google Shape;94;p14"/>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Pretend we have this empty room with a door. Our parents decided to make it a living room. They’re going to put 2 couches, a TV, and 2 of their favorite plants in the room.</a:t>
            </a:r>
            <a:endParaRPr/>
          </a:p>
          <a:p>
            <a:pPr marL="0" lvl="0" indent="0" algn="l" rtl="0">
              <a:spcBef>
                <a:spcPts val="500"/>
              </a:spcBef>
              <a:spcAft>
                <a:spcPts val="0"/>
              </a:spcAft>
              <a:buNone/>
            </a:pPr>
            <a:r>
              <a:rPr lang="en"/>
              <a:t>They have to figure out a good way to do this!</a:t>
            </a:r>
            <a:endParaRPr/>
          </a:p>
        </p:txBody>
      </p:sp>
      <p:pic>
        <p:nvPicPr>
          <p:cNvPr id="95" name="Google Shape;95;p14"/>
          <p:cNvPicPr preferRelativeResize="0"/>
          <p:nvPr/>
        </p:nvPicPr>
        <p:blipFill>
          <a:blip r:embed="rId3">
            <a:alphaModFix/>
          </a:blip>
          <a:stretch>
            <a:fillRect/>
          </a:stretch>
        </p:blipFill>
        <p:spPr>
          <a:xfrm>
            <a:off x="2949300" y="2931700"/>
            <a:ext cx="2826300" cy="221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Facilities Planning Example</a:t>
            </a:r>
            <a:endParaRPr/>
          </a:p>
        </p:txBody>
      </p:sp>
      <p:sp>
        <p:nvSpPr>
          <p:cNvPr id="101" name="Google Shape;101;p15"/>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Say they decided to arrange everything like this. Soon after, they realize the door hits the couch EVERY time they open it, and they can’t even open the door all the way. It’s a disaster! They have to rearrange the room.</a:t>
            </a:r>
            <a:endParaRPr/>
          </a:p>
        </p:txBody>
      </p:sp>
      <p:pic>
        <p:nvPicPr>
          <p:cNvPr id="102" name="Google Shape;102;p15"/>
          <p:cNvPicPr preferRelativeResize="0"/>
          <p:nvPr/>
        </p:nvPicPr>
        <p:blipFill>
          <a:blip r:embed="rId3">
            <a:alphaModFix/>
          </a:blip>
          <a:stretch>
            <a:fillRect/>
          </a:stretch>
        </p:blipFill>
        <p:spPr>
          <a:xfrm>
            <a:off x="3235250" y="2875400"/>
            <a:ext cx="2828750" cy="23093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6"/>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Clr>
                <a:schemeClr val="dk1"/>
              </a:buClr>
              <a:buSzPts val="1100"/>
              <a:buFont typeface="Arial"/>
              <a:buNone/>
            </a:pPr>
            <a:r>
              <a:rPr lang="en"/>
              <a:t>Facilities Planning Example</a:t>
            </a:r>
            <a:endParaRPr/>
          </a:p>
        </p:txBody>
      </p:sp>
      <p:sp>
        <p:nvSpPr>
          <p:cNvPr id="108" name="Google Shape;108;p16"/>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This is a pretty easy fix. They can rearrange the room so the couches are on the other side! This way, there is no issue with the door and everything is perfect! This is an example in your house that increases </a:t>
            </a:r>
            <a:r>
              <a:rPr lang="en">
                <a:solidFill>
                  <a:srgbClr val="FF0000"/>
                </a:solidFill>
              </a:rPr>
              <a:t>flow</a:t>
            </a:r>
            <a:r>
              <a:rPr lang="en"/>
              <a:t>. Facility planners use this method for entire factories to make sure everything works!</a:t>
            </a:r>
            <a:endParaRPr/>
          </a:p>
        </p:txBody>
      </p:sp>
      <p:pic>
        <p:nvPicPr>
          <p:cNvPr id="109" name="Google Shape;109;p16"/>
          <p:cNvPicPr preferRelativeResize="0"/>
          <p:nvPr/>
        </p:nvPicPr>
        <p:blipFill>
          <a:blip r:embed="rId3">
            <a:alphaModFix/>
          </a:blip>
          <a:stretch>
            <a:fillRect/>
          </a:stretch>
        </p:blipFill>
        <p:spPr>
          <a:xfrm>
            <a:off x="3107275" y="3241700"/>
            <a:ext cx="2432825" cy="1943050"/>
          </a:xfrm>
          <a:prstGeom prst="rect">
            <a:avLst/>
          </a:prstGeom>
          <a:noFill/>
          <a:ln>
            <a:noFill/>
          </a:ln>
        </p:spPr>
      </p:pic>
      <p:sp>
        <p:nvSpPr>
          <p:cNvPr id="110" name="Google Shape;110;p16"/>
          <p:cNvSpPr txBox="1"/>
          <p:nvPr/>
        </p:nvSpPr>
        <p:spPr>
          <a:xfrm>
            <a:off x="5676450" y="3333975"/>
            <a:ext cx="3220200" cy="1611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0000"/>
                </a:solidFill>
              </a:rPr>
              <a:t>Flow</a:t>
            </a:r>
            <a:r>
              <a:rPr lang="en"/>
              <a:t> - How easily everything works together. After we fixed it, the room has a </a:t>
            </a:r>
            <a:r>
              <a:rPr lang="en" b="1">
                <a:solidFill>
                  <a:srgbClr val="FF0000"/>
                </a:solidFill>
              </a:rPr>
              <a:t>good flow</a:t>
            </a:r>
            <a:r>
              <a:rPr lang="en"/>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7"/>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dirty="0"/>
              <a:t>What do facility planners do?</a:t>
            </a:r>
            <a:endParaRPr dirty="0"/>
          </a:p>
          <a:p>
            <a:pPr marL="0" lvl="0" indent="0" algn="l" rtl="0">
              <a:spcBef>
                <a:spcPts val="600"/>
              </a:spcBef>
              <a:spcAft>
                <a:spcPts val="0"/>
              </a:spcAft>
              <a:buNone/>
            </a:pPr>
            <a:endParaRPr dirty="0"/>
          </a:p>
        </p:txBody>
      </p:sp>
      <p:sp>
        <p:nvSpPr>
          <p:cNvPr id="116" name="Google Shape;116;p17"/>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sz="2200" dirty="0"/>
              <a:t>Facility planners can have </a:t>
            </a:r>
            <a:r>
              <a:rPr lang="en" sz="2200" dirty="0">
                <a:solidFill>
                  <a:srgbClr val="FF0000"/>
                </a:solidFill>
              </a:rPr>
              <a:t>little projects</a:t>
            </a:r>
            <a:r>
              <a:rPr lang="en" sz="2200" dirty="0"/>
              <a:t> and really </a:t>
            </a:r>
            <a:r>
              <a:rPr lang="en" sz="2200" dirty="0">
                <a:solidFill>
                  <a:srgbClr val="FF0000"/>
                </a:solidFill>
              </a:rPr>
              <a:t>big projects</a:t>
            </a:r>
            <a:r>
              <a:rPr lang="en" sz="2200" dirty="0"/>
              <a:t>.</a:t>
            </a:r>
            <a:endParaRPr sz="2200" dirty="0"/>
          </a:p>
          <a:p>
            <a:pPr marL="457200" lvl="0" indent="-368300" algn="l" rtl="0">
              <a:spcBef>
                <a:spcPts val="500"/>
              </a:spcBef>
              <a:spcAft>
                <a:spcPts val="0"/>
              </a:spcAft>
              <a:buSzPts val="2200"/>
              <a:buChar char="▪"/>
            </a:pPr>
            <a:r>
              <a:rPr lang="en" sz="2200" dirty="0"/>
              <a:t>A small project could be rearranging an assembly line to reduce the time to make a part.</a:t>
            </a:r>
            <a:endParaRPr sz="2200" dirty="0"/>
          </a:p>
          <a:p>
            <a:pPr marL="457200" lvl="0" indent="-368300" algn="l" rtl="0">
              <a:spcBef>
                <a:spcPts val="0"/>
              </a:spcBef>
              <a:spcAft>
                <a:spcPts val="0"/>
              </a:spcAft>
              <a:buSzPts val="2200"/>
              <a:buChar char="▪"/>
            </a:pPr>
            <a:r>
              <a:rPr lang="en" sz="2200" dirty="0"/>
              <a:t>A big project could be redesigning an </a:t>
            </a:r>
            <a:r>
              <a:rPr lang="en" sz="2200" dirty="0">
                <a:solidFill>
                  <a:srgbClr val="FF0000"/>
                </a:solidFill>
              </a:rPr>
              <a:t>entire factory</a:t>
            </a:r>
            <a:r>
              <a:rPr lang="en" sz="2200" dirty="0"/>
              <a:t>!</a:t>
            </a:r>
            <a:endParaRPr sz="2200" dirty="0"/>
          </a:p>
          <a:p>
            <a:pPr marL="457200" lvl="0" indent="-368300" algn="l" rtl="0">
              <a:spcBef>
                <a:spcPts val="0"/>
              </a:spcBef>
              <a:spcAft>
                <a:spcPts val="0"/>
              </a:spcAft>
              <a:buSzPts val="2200"/>
              <a:buChar char="▪"/>
            </a:pPr>
            <a:r>
              <a:rPr lang="en" sz="2200" dirty="0"/>
              <a:t>They usually work in teams so they can collect all of the information they need. There’s a lot!</a:t>
            </a:r>
            <a:endParaRPr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What things do facility planners look at?</a:t>
            </a:r>
            <a:endParaRPr/>
          </a:p>
        </p:txBody>
      </p:sp>
      <p:sp>
        <p:nvSpPr>
          <p:cNvPr id="122" name="Google Shape;122;p18"/>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rtl="0">
              <a:spcBef>
                <a:spcPts val="500"/>
              </a:spcBef>
              <a:spcAft>
                <a:spcPts val="0"/>
              </a:spcAft>
            </a:pPr>
            <a:r>
              <a:rPr lang="en-US" sz="2000" b="1" i="0" u="none" strike="noStrike" dirty="0">
                <a:solidFill>
                  <a:srgbClr val="000000"/>
                </a:solidFill>
                <a:effectLst/>
                <a:latin typeface="Arial" panose="020B0604020202020204" pitchFamily="34" charset="0"/>
              </a:rPr>
              <a:t>Facility planners have many tools that they use to help them make decisions. We’ll be learning about some of them later this week!</a:t>
            </a:r>
            <a:endParaRPr lang="en-US" sz="2800" b="0" dirty="0">
              <a:effectLst/>
            </a:endParaRPr>
          </a:p>
          <a:p>
            <a:pPr rtl="0">
              <a:spcBef>
                <a:spcPts val="500"/>
              </a:spcBef>
              <a:spcAft>
                <a:spcPts val="0"/>
              </a:spcAft>
            </a:pPr>
            <a:r>
              <a:rPr lang="en-US" sz="2000" b="1" i="0" u="none" strike="noStrike" dirty="0">
                <a:solidFill>
                  <a:srgbClr val="000000"/>
                </a:solidFill>
                <a:effectLst/>
                <a:latin typeface="Arial" panose="020B0604020202020204" pitchFamily="34" charset="0"/>
              </a:rPr>
              <a:t>Some examples are: </a:t>
            </a:r>
            <a:r>
              <a:rPr lang="en-US" sz="2000" b="1" i="0" u="none" strike="noStrike" dirty="0">
                <a:solidFill>
                  <a:srgbClr val="FF0000"/>
                </a:solidFill>
                <a:effectLst/>
                <a:latin typeface="Arial" panose="020B0604020202020204" pitchFamily="34" charset="0"/>
              </a:rPr>
              <a:t>Spaghetti diagrams</a:t>
            </a:r>
            <a:r>
              <a:rPr lang="en-US" sz="2000" b="1" i="0" u="none" strike="noStrike" dirty="0">
                <a:solidFill>
                  <a:srgbClr val="000000"/>
                </a:solidFill>
                <a:effectLst/>
                <a:latin typeface="Arial" panose="020B0604020202020204" pitchFamily="34" charset="0"/>
              </a:rPr>
              <a:t> (not real spaghetti), and </a:t>
            </a:r>
            <a:r>
              <a:rPr lang="en-US" sz="2000" b="1" i="0" u="none" strike="noStrike" dirty="0">
                <a:solidFill>
                  <a:srgbClr val="FF0000"/>
                </a:solidFill>
                <a:effectLst/>
                <a:latin typeface="Arial" panose="020B0604020202020204" pitchFamily="34" charset="0"/>
              </a:rPr>
              <a:t>material handling</a:t>
            </a:r>
            <a:r>
              <a:rPr lang="en-US" sz="2000" b="1" i="0" u="none" strike="noStrike" dirty="0">
                <a:solidFill>
                  <a:srgbClr val="000000"/>
                </a:solidFill>
                <a:effectLst/>
                <a:latin typeface="Arial" panose="020B0604020202020204" pitchFamily="34" charset="0"/>
              </a:rPr>
              <a:t>!</a:t>
            </a:r>
            <a:endParaRPr lang="en-US" sz="2800" b="0" dirty="0">
              <a:effectLst/>
            </a:endParaRPr>
          </a:p>
          <a:p>
            <a:pPr rtl="0">
              <a:spcBef>
                <a:spcPts val="500"/>
              </a:spcBef>
              <a:spcAft>
                <a:spcPts val="0"/>
              </a:spcAft>
            </a:pPr>
            <a:r>
              <a:rPr lang="en-US" sz="2000" b="1" i="0" u="none" strike="noStrike" dirty="0">
                <a:solidFill>
                  <a:srgbClr val="000000"/>
                </a:solidFill>
                <a:effectLst/>
                <a:latin typeface="Arial" panose="020B0604020202020204" pitchFamily="34" charset="0"/>
              </a:rPr>
              <a:t>Sometimes </a:t>
            </a:r>
            <a:r>
              <a:rPr lang="en-US" sz="2000" b="1" i="0" u="none" strike="noStrike" dirty="0">
                <a:solidFill>
                  <a:srgbClr val="FF0000"/>
                </a:solidFill>
                <a:effectLst/>
                <a:latin typeface="Arial" panose="020B0604020202020204" pitchFamily="34" charset="0"/>
              </a:rPr>
              <a:t>simulation</a:t>
            </a:r>
            <a:r>
              <a:rPr lang="en-US" sz="2000" b="1" i="0" u="none" strike="noStrike" dirty="0">
                <a:solidFill>
                  <a:srgbClr val="000000"/>
                </a:solidFill>
                <a:effectLst/>
                <a:latin typeface="Arial" panose="020B0604020202020204" pitchFamily="34" charset="0"/>
              </a:rPr>
              <a:t> is even used to help map out how materials (or people) will flow in a facility!</a:t>
            </a:r>
            <a:endParaRPr lang="en-US" sz="2800" b="0" dirty="0">
              <a:effectLst/>
            </a:endParaRPr>
          </a:p>
          <a:p>
            <a:pPr rtl="0">
              <a:spcBef>
                <a:spcPts val="500"/>
              </a:spcBef>
              <a:spcAft>
                <a:spcPts val="0"/>
              </a:spcAft>
            </a:pPr>
            <a:r>
              <a:rPr lang="en-US" sz="2000" b="1" i="0" u="none" strike="noStrike" dirty="0">
                <a:solidFill>
                  <a:srgbClr val="000000"/>
                </a:solidFill>
                <a:effectLst/>
                <a:latin typeface="Arial" panose="020B0604020202020204" pitchFamily="34" charset="0"/>
              </a:rPr>
              <a:t>These tools help them make decisions while they look for places they can improve.</a:t>
            </a:r>
            <a:endParaRPr lang="en-US" sz="2800" b="0" dirty="0">
              <a:effectLst/>
            </a:endParaRPr>
          </a:p>
          <a:p>
            <a:pPr marL="76200" indent="0">
              <a:buNone/>
            </a:pPr>
            <a:br>
              <a:rPr lang="en-US" dirty="0"/>
            </a:b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9"/>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Spaghetti Diagrams</a:t>
            </a:r>
            <a:endParaRPr/>
          </a:p>
        </p:txBody>
      </p:sp>
      <p:pic>
        <p:nvPicPr>
          <p:cNvPr id="128" name="Google Shape;128;p19"/>
          <p:cNvPicPr preferRelativeResize="0"/>
          <p:nvPr/>
        </p:nvPicPr>
        <p:blipFill>
          <a:blip r:embed="rId3">
            <a:alphaModFix/>
          </a:blip>
          <a:stretch>
            <a:fillRect/>
          </a:stretch>
        </p:blipFill>
        <p:spPr>
          <a:xfrm>
            <a:off x="5000248" y="1067625"/>
            <a:ext cx="3896325" cy="4117125"/>
          </a:xfrm>
          <a:prstGeom prst="rect">
            <a:avLst/>
          </a:prstGeom>
          <a:noFill/>
          <a:ln>
            <a:noFill/>
          </a:ln>
        </p:spPr>
      </p:pic>
      <p:sp>
        <p:nvSpPr>
          <p:cNvPr id="129" name="Google Shape;129;p19"/>
          <p:cNvSpPr txBox="1"/>
          <p:nvPr/>
        </p:nvSpPr>
        <p:spPr>
          <a:xfrm>
            <a:off x="371825" y="1462500"/>
            <a:ext cx="4628400" cy="348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b="1" dirty="0"/>
              <a:t>When we look at this house, it looks pretty good right? </a:t>
            </a:r>
            <a:r>
              <a:rPr lang="en-US" sz="2100" b="1" dirty="0"/>
              <a:t>Everything is organized. If we use a </a:t>
            </a:r>
            <a:r>
              <a:rPr lang="en-US" sz="2100" b="1" dirty="0">
                <a:solidFill>
                  <a:srgbClr val="FF0000"/>
                </a:solidFill>
              </a:rPr>
              <a:t>spaghetti diagram</a:t>
            </a:r>
            <a:r>
              <a:rPr lang="en-US" sz="2100" b="1" dirty="0"/>
              <a:t>, we might find out that this layout isn’t as good as we think! Go to the spaghetti diagram slideshow to learn more about how to fix this layout!</a:t>
            </a:r>
            <a:endParaRPr sz="2100" b="1" dirty="0"/>
          </a:p>
        </p:txBody>
      </p:sp>
    </p:spTree>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757</Words>
  <Application>Microsoft Office PowerPoint</Application>
  <PresentationFormat>On-screen Show (16:9)</PresentationFormat>
  <Paragraphs>48</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MS Gothic</vt:lpstr>
      <vt:lpstr>Arial</vt:lpstr>
      <vt:lpstr>Georgia</vt:lpstr>
      <vt:lpstr>Noto Sans Symbols</vt:lpstr>
      <vt:lpstr>NTR</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Alexandros Geronikos (RIT Student)</cp:lastModifiedBy>
  <cp:revision>8</cp:revision>
  <dcterms:modified xsi:type="dcterms:W3CDTF">2020-09-11T15:57:57Z</dcterms:modified>
</cp:coreProperties>
</file>