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7" r:id="rId19"/>
    <p:sldId id="278" r:id="rId20"/>
    <p:sldId id="275" r:id="rId21"/>
    <p:sldId id="276" r:id="rId22"/>
    <p:sldId id="270" r:id="rId23"/>
    <p:sldId id="271" r:id="rId24"/>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E6F198-A290-D444-B815-53F63A7DD344}"/>
              </a:ext>
            </a:extLst>
          </p:cNvPr>
          <p:cNvSpPr/>
          <p:nvPr/>
        </p:nvSpPr>
        <p:spPr>
          <a:xfrm>
            <a:off x="0" y="0"/>
            <a:ext cx="12192000" cy="6858000"/>
          </a:xfrm>
          <a:prstGeom prst="rect">
            <a:avLst/>
          </a:prstGeom>
          <a:solidFill>
            <a:srgbClr val="6869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Graphic 15">
            <a:extLst>
              <a:ext uri="{FF2B5EF4-FFF2-40B4-BE49-F238E27FC236}">
                <a16:creationId xmlns:a16="http://schemas.microsoft.com/office/drawing/2014/main" id="{864226C9-C3CC-FB4B-82EA-5939A745DF2C}"/>
              </a:ext>
            </a:extLst>
          </p:cNvPr>
          <p:cNvSpPr/>
          <p:nvPr/>
        </p:nvSpPr>
        <p:spPr>
          <a:xfrm>
            <a:off x="638565" y="323668"/>
            <a:ext cx="839910" cy="1107632"/>
          </a:xfrm>
          <a:custGeom>
            <a:avLst/>
            <a:gdLst>
              <a:gd name="connsiteX0" fmla="*/ 0 w 839910"/>
              <a:gd name="connsiteY0" fmla="*/ 0 h 1107631"/>
              <a:gd name="connsiteX1" fmla="*/ 0 w 839910"/>
              <a:gd name="connsiteY1" fmla="*/ 396333 h 1107631"/>
              <a:gd name="connsiteX2" fmla="*/ 374285 w 839910"/>
              <a:gd name="connsiteY2" fmla="*/ 550141 h 1107631"/>
              <a:gd name="connsiteX3" fmla="*/ 374285 w 839910"/>
              <a:gd name="connsiteY3" fmla="*/ 554341 h 1107631"/>
              <a:gd name="connsiteX4" fmla="*/ 0 w 839910"/>
              <a:gd name="connsiteY4" fmla="*/ 733347 h 1107631"/>
              <a:gd name="connsiteX5" fmla="*/ 0 w 839910"/>
              <a:gd name="connsiteY5" fmla="*/ 1112881 h 1107631"/>
              <a:gd name="connsiteX6" fmla="*/ 841485 w 839910"/>
              <a:gd name="connsiteY6" fmla="*/ 746470 h 1107631"/>
              <a:gd name="connsiteX7" fmla="*/ 841485 w 839910"/>
              <a:gd name="connsiteY7" fmla="*/ 365886 h 110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910" h="1107631">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w="5248" cap="flat">
            <a:noFill/>
            <a:prstDash val="solid"/>
            <a:miter/>
          </a:ln>
        </p:spPr>
        <p:txBody>
          <a:bodyPr rtlCol="0" anchor="ctr"/>
          <a:lstStyle/>
          <a:p>
            <a:endParaRPr lang="en-US"/>
          </a:p>
        </p:txBody>
      </p:sp>
      <p:sp>
        <p:nvSpPr>
          <p:cNvPr id="5" name="Graphic 14">
            <a:extLst>
              <a:ext uri="{FF2B5EF4-FFF2-40B4-BE49-F238E27FC236}">
                <a16:creationId xmlns:a16="http://schemas.microsoft.com/office/drawing/2014/main" id="{5D90E165-E03D-E446-B230-A8A0404ADBB9}"/>
              </a:ext>
            </a:extLst>
          </p:cNvPr>
          <p:cNvSpPr/>
          <p:nvPr/>
        </p:nvSpPr>
        <p:spPr>
          <a:xfrm>
            <a:off x="-131173" y="3156362"/>
            <a:ext cx="1948476" cy="2569552"/>
          </a:xfrm>
          <a:custGeom>
            <a:avLst/>
            <a:gdLst>
              <a:gd name="connsiteX0" fmla="*/ 0 w 1948475"/>
              <a:gd name="connsiteY0" fmla="*/ 0 h 2569552"/>
              <a:gd name="connsiteX1" fmla="*/ 0 w 1948475"/>
              <a:gd name="connsiteY1" fmla="*/ 919437 h 2569552"/>
              <a:gd name="connsiteX2" fmla="*/ 868289 w 1948475"/>
              <a:gd name="connsiteY2" fmla="*/ 1276252 h 2569552"/>
              <a:gd name="connsiteX3" fmla="*/ 868289 w 1948475"/>
              <a:gd name="connsiteY3" fmla="*/ 1285994 h 2569552"/>
              <a:gd name="connsiteX4" fmla="*/ 0 w 1948475"/>
              <a:gd name="connsiteY4" fmla="*/ 1701263 h 2569552"/>
              <a:gd name="connsiteX5" fmla="*/ 0 w 1948475"/>
              <a:gd name="connsiteY5" fmla="*/ 2581730 h 2569552"/>
              <a:gd name="connsiteX6" fmla="*/ 1952129 w 1948475"/>
              <a:gd name="connsiteY6" fmla="*/ 1731708 h 2569552"/>
              <a:gd name="connsiteX7" fmla="*/ 1952129 w 1948475"/>
              <a:gd name="connsiteY7" fmla="*/ 848805 h 256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475" h="2569552">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w="12171" cap="flat">
            <a:noFill/>
            <a:prstDash val="solid"/>
            <a:miter/>
          </a:ln>
        </p:spPr>
        <p:txBody>
          <a:bodyPr rtlCol="0" anchor="ctr"/>
          <a:lstStyle/>
          <a:p>
            <a:endParaRPr lang="en-US"/>
          </a:p>
        </p:txBody>
      </p:sp>
      <p:sp>
        <p:nvSpPr>
          <p:cNvPr id="7" name="Graphic 16">
            <a:extLst>
              <a:ext uri="{FF2B5EF4-FFF2-40B4-BE49-F238E27FC236}">
                <a16:creationId xmlns:a16="http://schemas.microsoft.com/office/drawing/2014/main" id="{6D37099A-93A9-5349-817A-3E5CC5801FA0}"/>
              </a:ext>
            </a:extLst>
          </p:cNvPr>
          <p:cNvSpPr/>
          <p:nvPr/>
        </p:nvSpPr>
        <p:spPr>
          <a:xfrm>
            <a:off x="7322158" y="3924169"/>
            <a:ext cx="465453" cy="613816"/>
          </a:xfrm>
          <a:custGeom>
            <a:avLst/>
            <a:gdLst>
              <a:gd name="connsiteX0" fmla="*/ 0 w 465452"/>
              <a:gd name="connsiteY0" fmla="*/ 0 h 613815"/>
              <a:gd name="connsiteX1" fmla="*/ 0 w 465452"/>
              <a:gd name="connsiteY1" fmla="*/ 219635 h 613815"/>
              <a:gd name="connsiteX2" fmla="*/ 207417 w 465452"/>
              <a:gd name="connsiteY2" fmla="*/ 304871 h 613815"/>
              <a:gd name="connsiteX3" fmla="*/ 207417 w 465452"/>
              <a:gd name="connsiteY3" fmla="*/ 307199 h 613815"/>
              <a:gd name="connsiteX4" fmla="*/ 0 w 465452"/>
              <a:gd name="connsiteY4" fmla="*/ 406398 h 613815"/>
              <a:gd name="connsiteX5" fmla="*/ 0 w 465452"/>
              <a:gd name="connsiteY5" fmla="*/ 616725 h 613815"/>
              <a:gd name="connsiteX6" fmla="*/ 466325 w 465452"/>
              <a:gd name="connsiteY6" fmla="*/ 413671 h 613815"/>
              <a:gd name="connsiteX7" fmla="*/ 466325 w 465452"/>
              <a:gd name="connsiteY7" fmla="*/ 202763 h 61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52" h="613815">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w="2866" cap="flat">
            <a:noFill/>
            <a:prstDash val="solid"/>
            <a:miter/>
          </a:ln>
        </p:spPr>
        <p:txBody>
          <a:bodyPr rtlCol="0" anchor="ctr"/>
          <a:lstStyle/>
          <a:p>
            <a:endParaRPr lang="en-US"/>
          </a:p>
        </p:txBody>
      </p:sp>
      <p:sp>
        <p:nvSpPr>
          <p:cNvPr id="9" name="Graphic 12">
            <a:extLst>
              <a:ext uri="{FF2B5EF4-FFF2-40B4-BE49-F238E27FC236}">
                <a16:creationId xmlns:a16="http://schemas.microsoft.com/office/drawing/2014/main" id="{67C57C0C-0BD5-8D42-89FF-0100FE9B3B52}"/>
              </a:ext>
            </a:extLst>
          </p:cNvPr>
          <p:cNvSpPr/>
          <p:nvPr/>
        </p:nvSpPr>
        <p:spPr>
          <a:xfrm>
            <a:off x="10872628" y="4558147"/>
            <a:ext cx="839910" cy="1107632"/>
          </a:xfrm>
          <a:custGeom>
            <a:avLst/>
            <a:gdLst>
              <a:gd name="connsiteX0" fmla="*/ 0 w 839910"/>
              <a:gd name="connsiteY0" fmla="*/ 0 h 1107631"/>
              <a:gd name="connsiteX1" fmla="*/ 0 w 839910"/>
              <a:gd name="connsiteY1" fmla="*/ 396333 h 1107631"/>
              <a:gd name="connsiteX2" fmla="*/ 374285 w 839910"/>
              <a:gd name="connsiteY2" fmla="*/ 550141 h 1107631"/>
              <a:gd name="connsiteX3" fmla="*/ 374285 w 839910"/>
              <a:gd name="connsiteY3" fmla="*/ 554341 h 1107631"/>
              <a:gd name="connsiteX4" fmla="*/ 0 w 839910"/>
              <a:gd name="connsiteY4" fmla="*/ 733347 h 1107631"/>
              <a:gd name="connsiteX5" fmla="*/ 0 w 839910"/>
              <a:gd name="connsiteY5" fmla="*/ 1112881 h 1107631"/>
              <a:gd name="connsiteX6" fmla="*/ 841485 w 839910"/>
              <a:gd name="connsiteY6" fmla="*/ 746470 h 1107631"/>
              <a:gd name="connsiteX7" fmla="*/ 841485 w 839910"/>
              <a:gd name="connsiteY7" fmla="*/ 365886 h 110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910" h="1107631">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w="5248" cap="flat">
            <a:noFill/>
            <a:prstDash val="solid"/>
            <a:miter/>
          </a:ln>
        </p:spPr>
        <p:txBody>
          <a:bodyPr rtlCol="0" anchor="ctr"/>
          <a:lstStyle/>
          <a:p>
            <a:endParaRPr lang="en-US"/>
          </a:p>
        </p:txBody>
      </p:sp>
      <p:sp>
        <p:nvSpPr>
          <p:cNvPr id="10" name="Graphic 5">
            <a:extLst>
              <a:ext uri="{FF2B5EF4-FFF2-40B4-BE49-F238E27FC236}">
                <a16:creationId xmlns:a16="http://schemas.microsoft.com/office/drawing/2014/main" id="{979A31A2-953E-A74D-9E31-B5CB603F6E2D}"/>
              </a:ext>
            </a:extLst>
          </p:cNvPr>
          <p:cNvSpPr/>
          <p:nvPr/>
        </p:nvSpPr>
        <p:spPr>
          <a:xfrm>
            <a:off x="9722396" y="411978"/>
            <a:ext cx="2479273" cy="3269541"/>
          </a:xfrm>
          <a:custGeom>
            <a:avLst/>
            <a:gdLst>
              <a:gd name="connsiteX0" fmla="*/ 0 w 2479272"/>
              <a:gd name="connsiteY0" fmla="*/ 0 h 3269540"/>
              <a:gd name="connsiteX1" fmla="*/ 0 w 2479272"/>
              <a:gd name="connsiteY1" fmla="*/ 1169907 h 3269540"/>
              <a:gd name="connsiteX2" fmla="*/ 1104826 w 2479272"/>
              <a:gd name="connsiteY2" fmla="*/ 1623924 h 3269540"/>
              <a:gd name="connsiteX3" fmla="*/ 1104826 w 2479272"/>
              <a:gd name="connsiteY3" fmla="*/ 1636320 h 3269540"/>
              <a:gd name="connsiteX4" fmla="*/ 0 w 2479272"/>
              <a:gd name="connsiteY4" fmla="*/ 2164715 h 3269540"/>
              <a:gd name="connsiteX5" fmla="*/ 0 w 2479272"/>
              <a:gd name="connsiteY5" fmla="*/ 3285036 h 3269540"/>
              <a:gd name="connsiteX6" fmla="*/ 2483921 w 2479272"/>
              <a:gd name="connsiteY6" fmla="*/ 2203454 h 3269540"/>
              <a:gd name="connsiteX7" fmla="*/ 2483921 w 2479272"/>
              <a:gd name="connsiteY7" fmla="*/ 1080033 h 326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272" h="3269540">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w="15478"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0E07FEF9-9E0F-A14B-92C3-3C711C5E0E85}"/>
              </a:ext>
            </a:extLst>
          </p:cNvPr>
          <p:cNvPicPr>
            <a:picLocks noChangeAspect="1"/>
          </p:cNvPicPr>
          <p:nvPr/>
        </p:nvPicPr>
        <p:blipFill>
          <a:blip r:embed="rId2"/>
          <a:stretch>
            <a:fillRect/>
          </a:stretch>
        </p:blipFill>
        <p:spPr>
          <a:xfrm>
            <a:off x="11155829" y="124631"/>
            <a:ext cx="694943" cy="217259"/>
          </a:xfrm>
          <a:prstGeom prst="rect">
            <a:avLst/>
          </a:prstGeom>
        </p:spPr>
      </p:pic>
      <p:sp>
        <p:nvSpPr>
          <p:cNvPr id="8" name="Rectangle 7">
            <a:extLst>
              <a:ext uri="{FF2B5EF4-FFF2-40B4-BE49-F238E27FC236}">
                <a16:creationId xmlns:a16="http://schemas.microsoft.com/office/drawing/2014/main" id="{CACDF886-AEDB-D944-B0B0-79D3AEED0D47}"/>
              </a:ext>
            </a:extLst>
          </p:cNvPr>
          <p:cNvSpPr/>
          <p:nvPr/>
        </p:nvSpPr>
        <p:spPr>
          <a:xfrm>
            <a:off x="1524" y="9413"/>
            <a:ext cx="12188952" cy="502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18" name="Picture 17">
            <a:extLst>
              <a:ext uri="{FF2B5EF4-FFF2-40B4-BE49-F238E27FC236}">
                <a16:creationId xmlns:a16="http://schemas.microsoft.com/office/drawing/2014/main" id="{03D8F713-8109-5E43-BCE4-6F8758EF1E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49894" y="107199"/>
            <a:ext cx="656737" cy="328369"/>
          </a:xfrm>
          <a:prstGeom prst="rect">
            <a:avLst/>
          </a:prstGeom>
        </p:spPr>
      </p:pic>
      <p:sp>
        <p:nvSpPr>
          <p:cNvPr id="20" name="Text Placeholder 19">
            <a:extLst>
              <a:ext uri="{FF2B5EF4-FFF2-40B4-BE49-F238E27FC236}">
                <a16:creationId xmlns:a16="http://schemas.microsoft.com/office/drawing/2014/main" id="{FEFD9D4D-26CF-1B40-9449-C3AAAE20A4D6}"/>
              </a:ext>
            </a:extLst>
          </p:cNvPr>
          <p:cNvSpPr>
            <a:spLocks noGrp="1"/>
          </p:cNvSpPr>
          <p:nvPr>
            <p:ph type="body" sz="quarter" idx="10" hasCustomPrompt="1"/>
          </p:nvPr>
        </p:nvSpPr>
        <p:spPr>
          <a:xfrm>
            <a:off x="2677530" y="4383205"/>
            <a:ext cx="7724037" cy="476761"/>
          </a:xfrm>
          <a:prstGeom prst="rect">
            <a:avLst/>
          </a:prstGeom>
        </p:spPr>
        <p:txBody>
          <a:bodyPr/>
          <a:lstStyle>
            <a:lvl1pPr marL="0" indent="0">
              <a:buNone/>
              <a:defRPr sz="2667">
                <a:solidFill>
                  <a:schemeClr val="bg1"/>
                </a:solidFill>
              </a:defRPr>
            </a:lvl1pPr>
          </a:lstStyle>
          <a:p>
            <a:pPr lvl="0"/>
            <a:r>
              <a:rPr lang="en-US" dirty="0"/>
              <a:t>Click to add Subhead</a:t>
            </a:r>
          </a:p>
        </p:txBody>
      </p:sp>
      <p:sp>
        <p:nvSpPr>
          <p:cNvPr id="22" name="Text Placeholder 21">
            <a:extLst>
              <a:ext uri="{FF2B5EF4-FFF2-40B4-BE49-F238E27FC236}">
                <a16:creationId xmlns:a16="http://schemas.microsoft.com/office/drawing/2014/main" id="{7B2897DA-66AE-A946-A7E1-121C04B15FC8}"/>
              </a:ext>
            </a:extLst>
          </p:cNvPr>
          <p:cNvSpPr>
            <a:spLocks noGrp="1"/>
          </p:cNvSpPr>
          <p:nvPr>
            <p:ph type="body" sz="quarter" idx="11" hasCustomPrompt="1"/>
          </p:nvPr>
        </p:nvSpPr>
        <p:spPr>
          <a:xfrm>
            <a:off x="2677530" y="4894068"/>
            <a:ext cx="7724036" cy="545433"/>
          </a:xfrm>
          <a:prstGeom prst="rect">
            <a:avLst/>
          </a:prstGeom>
        </p:spPr>
        <p:txBody>
          <a:bodyPr/>
          <a:lstStyle>
            <a:lvl1pPr marL="0" indent="0">
              <a:buNone/>
              <a:defRPr sz="2667">
                <a:solidFill>
                  <a:schemeClr val="bg1"/>
                </a:solidFill>
              </a:defRPr>
            </a:lvl1pPr>
          </a:lstStyle>
          <a:p>
            <a:pPr lvl="0"/>
            <a:r>
              <a:rPr lang="en-US" dirty="0"/>
              <a:t>Click to add Date</a:t>
            </a:r>
          </a:p>
        </p:txBody>
      </p:sp>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5532754"/>
            <a:ext cx="12192000" cy="134619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3" name="Text Placeholder 2">
            <a:extLst>
              <a:ext uri="{FF2B5EF4-FFF2-40B4-BE49-F238E27FC236}">
                <a16:creationId xmlns:a16="http://schemas.microsoft.com/office/drawing/2014/main" id="{CBB976E4-ABDA-F340-8D30-F24D2053CEDA}"/>
              </a:ext>
            </a:extLst>
          </p:cNvPr>
          <p:cNvSpPr>
            <a:spLocks noGrp="1"/>
          </p:cNvSpPr>
          <p:nvPr>
            <p:ph type="body" sz="quarter" idx="17" hasCustomPrompt="1"/>
          </p:nvPr>
        </p:nvSpPr>
        <p:spPr>
          <a:xfrm>
            <a:off x="1006053" y="1275718"/>
            <a:ext cx="10151755" cy="3073385"/>
          </a:xfrm>
          <a:prstGeom prst="rect">
            <a:avLst/>
          </a:prstGeom>
        </p:spPr>
        <p:txBody>
          <a:bodyPr/>
          <a:lstStyle>
            <a:lvl1pPr marL="0" indent="0">
              <a:lnSpc>
                <a:spcPct val="90000"/>
              </a:lnSpc>
              <a:buNone/>
              <a:defRPr sz="7200" b="1">
                <a:solidFill>
                  <a:schemeClr val="bg1"/>
                </a:solidFill>
              </a:defRPr>
            </a:lvl1pPr>
          </a:lstStyle>
          <a:p>
            <a:pPr lvl="0"/>
            <a:r>
              <a:rPr lang="en-US" dirty="0"/>
              <a:t>Click to add Presentation Title</a:t>
            </a:r>
          </a:p>
        </p:txBody>
      </p:sp>
    </p:spTree>
    <p:extLst>
      <p:ext uri="{BB962C8B-B14F-4D97-AF65-F5344CB8AC3E}">
        <p14:creationId xmlns:p14="http://schemas.microsoft.com/office/powerpoint/2010/main" val="74650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verview">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p:nvCxnSpPr>
        <p:spPr>
          <a:xfrm>
            <a:off x="272085" y="512494"/>
            <a:ext cx="2674747" cy="0"/>
          </a:xfrm>
          <a:prstGeom prst="line">
            <a:avLst/>
          </a:prstGeom>
          <a:ln>
            <a:solidFill>
              <a:srgbClr val="E4610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p:nvCxnSpPr>
        <p:spPr>
          <a:xfrm>
            <a:off x="3376635" y="512494"/>
            <a:ext cx="8485403" cy="0"/>
          </a:xfrm>
          <a:prstGeom prst="line">
            <a:avLst/>
          </a:prstGeom>
          <a:ln w="12700" cmpd="sng">
            <a:solidFill>
              <a:srgbClr val="E4610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1787F5F2-501C-424A-9865-0DE5CE4A1302}"/>
              </a:ext>
            </a:extLst>
          </p:cNvPr>
          <p:cNvSpPr>
            <a:spLocks noGrp="1"/>
          </p:cNvSpPr>
          <p:nvPr>
            <p:ph type="body" sz="quarter" idx="10" hasCustomPrompt="1"/>
          </p:nvPr>
        </p:nvSpPr>
        <p:spPr>
          <a:xfrm>
            <a:off x="272086" y="987157"/>
            <a:ext cx="3607765" cy="4522861"/>
          </a:xfrm>
          <a:prstGeom prst="rect">
            <a:avLst/>
          </a:prstGeom>
        </p:spPr>
        <p:txBody>
          <a:bodyPr/>
          <a:lstStyle>
            <a:lvl1pPr marL="0" indent="0">
              <a:lnSpc>
                <a:spcPct val="100000"/>
              </a:lnSpc>
              <a:buNone/>
              <a:defRPr b="1">
                <a:solidFill>
                  <a:srgbClr val="E46102"/>
                </a:solidFill>
              </a:defRPr>
            </a:lvl1pPr>
          </a:lstStyle>
          <a:p>
            <a:pPr lvl="0"/>
            <a:r>
              <a:rPr lang="en-US" dirty="0"/>
              <a:t>Click to add Main Header</a:t>
            </a:r>
          </a:p>
        </p:txBody>
      </p:sp>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4336704" y="1741012"/>
            <a:ext cx="7525333" cy="622904"/>
          </a:xfrm>
          <a:prstGeom prst="rect">
            <a:avLst/>
          </a:prstGeom>
        </p:spPr>
        <p:txBody>
          <a:bodyPr/>
          <a:lstStyle>
            <a:lvl1pPr marL="0" indent="0">
              <a:buNone/>
              <a:defRPr sz="3200" b="1"/>
            </a:lvl1pPr>
          </a:lstStyle>
          <a:p>
            <a:pPr lvl="0"/>
            <a:r>
              <a:rPr lang="en-US" dirty="0"/>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4328701" y="2560825"/>
            <a:ext cx="7533337" cy="2949193"/>
          </a:xfrm>
          <a:prstGeom prst="rect">
            <a:avLst/>
          </a:prstGeom>
        </p:spPr>
        <p:txBody>
          <a:bodyPr/>
          <a:lstStyle>
            <a:lvl1pPr marL="304792" indent="-296326">
              <a:buClr>
                <a:srgbClr val="E46102"/>
              </a:buClr>
              <a:buSzPct val="100000"/>
              <a:buFont typeface="Wingdings" pitchFamily="2" charset="2"/>
              <a:buChar char="§"/>
              <a:tabLst/>
              <a:defRPr sz="2667"/>
            </a:lvl1pPr>
            <a:lvl2pPr marL="535504" indent="-230712">
              <a:buClr>
                <a:srgbClr val="E46102"/>
              </a:buClr>
              <a:buSzPct val="100000"/>
              <a:buFont typeface="Arial" panose="020B0604020202020204" pitchFamily="34" charset="0"/>
              <a:buChar char="•"/>
              <a:tabLst/>
              <a:defRPr sz="2400"/>
            </a:lvl2pPr>
            <a:lvl3pPr marL="840296" indent="-230712">
              <a:buClr>
                <a:srgbClr val="E46102"/>
              </a:buClr>
              <a:buSzPct val="100000"/>
              <a:buFont typeface="Wingdings" pitchFamily="2" charset="2"/>
              <a:buChar char="§"/>
              <a:tabLst/>
              <a:defRPr sz="2133"/>
            </a:lvl3pPr>
            <a:lvl4pPr marL="1073124" indent="-232828">
              <a:buClr>
                <a:srgbClr val="D95E00"/>
              </a:buClr>
              <a:buFont typeface="System Font Regular"/>
              <a:buChar char="&gt;"/>
              <a:tabLst/>
              <a:defRPr sz="1867"/>
            </a:lvl4pPr>
            <a:lvl5pPr marL="1301717" indent="-228594">
              <a:buClr>
                <a:srgbClr val="D95E00"/>
              </a:buClr>
              <a:buFont typeface="Wingdings" pitchFamily="2" charset="2"/>
              <a:buChar char="§"/>
              <a:tabLst/>
              <a:defRPr sz="1600"/>
            </a:lvl5pPr>
            <a:lvl6pPr marL="1295368" indent="0">
              <a:buClr>
                <a:srgbClr val="D95E00"/>
              </a:buClr>
              <a:buFont typeface="System Font Regular"/>
              <a:buNone/>
              <a:tabLst/>
              <a:defRPr sz="1467"/>
            </a:lvl6pPr>
            <a:lvl7pPr marL="1526078" indent="0">
              <a:buClr>
                <a:srgbClr val="D95E00"/>
              </a:buClr>
              <a:buFont typeface="Wingdings" pitchFamily="2" charset="2"/>
              <a:buNone/>
              <a:tabLst/>
              <a:defRPr sz="1333"/>
            </a:lvl7pPr>
          </a:lstStyle>
          <a:p>
            <a:pPr lvl="0"/>
            <a:r>
              <a:rPr lang="en-US" dirty="0"/>
              <a:t>Click to add bullet</a:t>
            </a:r>
          </a:p>
          <a:p>
            <a:pPr lvl="1"/>
            <a:r>
              <a:rPr lang="en-US" dirty="0"/>
              <a:t>Click to add sub-bullet</a:t>
            </a:r>
          </a:p>
          <a:p>
            <a:pPr lvl="2"/>
            <a:r>
              <a:rPr lang="en-US" dirty="0"/>
              <a:t>Click to add sub-sub-bullet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0"/>
            <a:ext cx="12192000" cy="134620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Tree>
    <p:extLst>
      <p:ext uri="{BB962C8B-B14F-4D97-AF65-F5344CB8AC3E}">
        <p14:creationId xmlns:p14="http://schemas.microsoft.com/office/powerpoint/2010/main" val="89229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24" name="Text Placeholder 23">
            <a:extLst>
              <a:ext uri="{FF2B5EF4-FFF2-40B4-BE49-F238E27FC236}">
                <a16:creationId xmlns:a16="http://schemas.microsoft.com/office/drawing/2014/main" id="{90A3470E-8125-0E4C-8D9E-AE498C694D74}"/>
              </a:ext>
            </a:extLst>
          </p:cNvPr>
          <p:cNvSpPr>
            <a:spLocks noGrp="1"/>
          </p:cNvSpPr>
          <p:nvPr>
            <p:ph type="body" sz="quarter" idx="14" hasCustomPrompt="1"/>
          </p:nvPr>
        </p:nvSpPr>
        <p:spPr>
          <a:xfrm>
            <a:off x="272085" y="958452"/>
            <a:ext cx="11589952" cy="696384"/>
          </a:xfrm>
          <a:prstGeom prst="rect">
            <a:avLst/>
          </a:prstGeom>
        </p:spPr>
        <p:txBody>
          <a:bodyPr/>
          <a:lstStyle>
            <a:lvl1pPr marL="0" indent="0">
              <a:buNone/>
              <a:defRPr sz="3733" b="1">
                <a:solidFill>
                  <a:srgbClr val="E46102"/>
                </a:solidFill>
              </a:defRPr>
            </a:lvl1pPr>
          </a:lstStyle>
          <a:p>
            <a:pPr lvl="0"/>
            <a:r>
              <a:rPr lang="en-US" dirty="0"/>
              <a:t>Click to add Header</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72085" y="1744225"/>
            <a:ext cx="11589952" cy="3767575"/>
          </a:xfrm>
          <a:prstGeom prst="rect">
            <a:avLst/>
          </a:prstGeom>
        </p:spPr>
        <p:txBody>
          <a:bodyPr/>
          <a:lstStyle>
            <a:lvl1pPr marL="304792" indent="-304792">
              <a:buClr>
                <a:srgbClr val="E46102"/>
              </a:buClr>
              <a:buSzPct val="100000"/>
              <a:buFont typeface="Wingdings" pitchFamily="2" charset="2"/>
              <a:buChar char="§"/>
              <a:tabLst/>
              <a:defRPr sz="3200" b="1"/>
            </a:lvl1pPr>
            <a:lvl2pPr marL="609585" indent="-304792">
              <a:buClr>
                <a:srgbClr val="E46102"/>
              </a:buClr>
              <a:buFont typeface="Arial" panose="020B0604020202020204" pitchFamily="34" charset="0"/>
              <a:buChar char="•"/>
              <a:tabLst/>
              <a:defRPr sz="2667"/>
            </a:lvl2pPr>
            <a:lvl3pPr marL="914377" indent="-304792">
              <a:buClr>
                <a:srgbClr val="E46102"/>
              </a:buClr>
              <a:buSzPct val="100000"/>
              <a:buFont typeface="Wingdings" pitchFamily="2" charset="2"/>
              <a:buChar char="§"/>
              <a:tabLst/>
              <a:defRPr sz="2400"/>
            </a:lvl3pPr>
            <a:lvl4pPr marL="1221287" indent="-306910">
              <a:buClr>
                <a:srgbClr val="D95E00"/>
              </a:buClr>
              <a:buFont typeface="System Font Regular"/>
              <a:buChar char="&gt;"/>
              <a:tabLst/>
              <a:defRPr sz="2133"/>
            </a:lvl4pPr>
            <a:lvl5pPr marL="1526079" indent="-304792">
              <a:buClr>
                <a:srgbClr val="D95E00"/>
              </a:buClr>
              <a:buFont typeface="Wingdings" pitchFamily="2" charset="2"/>
              <a:buChar char="§"/>
              <a:tabLst/>
              <a:defRPr sz="1867"/>
            </a:lvl5pPr>
            <a:lvl6pPr marL="1756789" indent="-230712">
              <a:buClr>
                <a:srgbClr val="D95E00"/>
              </a:buClr>
              <a:buFont typeface="System Font Regular"/>
              <a:buChar char="&gt;"/>
              <a:tabLst/>
              <a:defRPr sz="1600"/>
            </a:lvl6pPr>
            <a:lvl7pPr marL="1904952" indent="-148163">
              <a:buClr>
                <a:srgbClr val="D95E00"/>
              </a:buClr>
              <a:buFont typeface="Wingdings" pitchFamily="2" charset="2"/>
              <a:buChar char="§"/>
              <a:tabLst/>
              <a:defRPr sz="1333"/>
            </a:lvl7pPr>
            <a:lvl8pPr marL="2061582" indent="-156629">
              <a:buClr>
                <a:srgbClr val="D95E00"/>
              </a:buClr>
              <a:buFont typeface="System Font Regular"/>
              <a:buChar char="&gt;"/>
              <a:tabLst/>
              <a:defRPr sz="1200"/>
            </a:lvl8pPr>
          </a:lstStyle>
          <a:p>
            <a:pPr lvl="0"/>
            <a:r>
              <a:rPr lang="en-US" dirty="0"/>
              <a:t>Click to add bullet</a:t>
            </a:r>
          </a:p>
          <a:p>
            <a:pPr lvl="1"/>
            <a:r>
              <a:rPr lang="en-US" dirty="0"/>
              <a:t>Click to add sub-bullet</a:t>
            </a:r>
          </a:p>
          <a:p>
            <a:pPr lvl="2"/>
            <a:r>
              <a:rPr lang="en-US" dirty="0"/>
              <a:t>Click to add sub-sub bullet</a:t>
            </a:r>
          </a:p>
        </p:txBody>
      </p:sp>
    </p:spTree>
    <p:extLst>
      <p:ext uri="{BB962C8B-B14F-4D97-AF65-F5344CB8AC3E}">
        <p14:creationId xmlns:p14="http://schemas.microsoft.com/office/powerpoint/2010/main" val="105803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72085" y="863428"/>
            <a:ext cx="11589952"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218764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6256867" y="863692"/>
            <a:ext cx="5604933" cy="4639642"/>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72085" y="863428"/>
            <a:ext cx="5612248"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142708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5" name="Text Placeholder 12">
            <a:extLst>
              <a:ext uri="{FF2B5EF4-FFF2-40B4-BE49-F238E27FC236}">
                <a16:creationId xmlns:a16="http://schemas.microsoft.com/office/drawing/2014/main" id="{CAAA33EB-41E5-8B40-9670-C68F679A7D7A}"/>
              </a:ext>
            </a:extLst>
          </p:cNvPr>
          <p:cNvSpPr>
            <a:spLocks noGrp="1"/>
          </p:cNvSpPr>
          <p:nvPr>
            <p:ph type="body" sz="quarter" idx="10" hasCustomPrompt="1"/>
          </p:nvPr>
        </p:nvSpPr>
        <p:spPr>
          <a:xfrm>
            <a:off x="264584" y="862676"/>
            <a:ext cx="3471333" cy="795732"/>
          </a:xfrm>
          <a:prstGeom prst="rect">
            <a:avLst/>
          </a:prstGeom>
        </p:spPr>
        <p:txBody>
          <a:bodyPr/>
          <a:lstStyle>
            <a:lvl1pPr marL="0" indent="0">
              <a:lnSpc>
                <a:spcPct val="100000"/>
              </a:lnSpc>
              <a:buNone/>
              <a:defRPr b="1">
                <a:solidFill>
                  <a:srgbClr val="E46102"/>
                </a:solidFill>
              </a:defRPr>
            </a:lvl1pPr>
          </a:lstStyle>
          <a:p>
            <a:pPr lvl="0"/>
            <a:r>
              <a:rPr lang="en-US" dirty="0"/>
              <a:t>Main Header</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264584" y="1873340"/>
            <a:ext cx="3471333" cy="3638461"/>
          </a:xfrm>
          <a:prstGeom prst="rect">
            <a:avLst/>
          </a:prstGeom>
        </p:spPr>
        <p:txBody>
          <a:bodyPr/>
          <a:lstStyle>
            <a:lvl1pPr marL="0" indent="0">
              <a:buNone/>
              <a:defRPr sz="2667"/>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4000501" y="863692"/>
            <a:ext cx="7861300" cy="4639642"/>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405992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1FDB69-C179-3341-AEF3-D2B3896FB825}"/>
              </a:ext>
            </a:extLst>
          </p:cNvPr>
          <p:cNvCxnSpPr/>
          <p:nvPr/>
        </p:nvCxnSpPr>
        <p:spPr>
          <a:xfrm>
            <a:off x="272085" y="513091"/>
            <a:ext cx="2674747" cy="0"/>
          </a:xfrm>
          <a:prstGeom prst="line">
            <a:avLst/>
          </a:prstGeom>
          <a:ln>
            <a:solidFill>
              <a:srgbClr val="E4610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p:nvCxnSpPr>
        <p:spPr>
          <a:xfrm>
            <a:off x="3376635" y="513091"/>
            <a:ext cx="8485403" cy="0"/>
          </a:xfrm>
          <a:prstGeom prst="line">
            <a:avLst/>
          </a:prstGeom>
          <a:ln w="12700" cmpd="sng">
            <a:solidFill>
              <a:srgbClr val="E46102"/>
            </a:solidFill>
          </a:ln>
          <a:effectLst/>
        </p:spPr>
        <p:style>
          <a:lnRef idx="2">
            <a:schemeClr val="accent1"/>
          </a:lnRef>
          <a:fillRef idx="0">
            <a:schemeClr val="accent1"/>
          </a:fillRef>
          <a:effectRef idx="1">
            <a:schemeClr val="accent1"/>
          </a:effectRef>
          <a:fontRef idx="minor">
            <a:schemeClr val="tx1"/>
          </a:fontRef>
        </p:style>
      </p:cxnSp>
      <p:sp>
        <p:nvSpPr>
          <p:cNvPr id="8" name="Text Placeholder 18">
            <a:extLst>
              <a:ext uri="{FF2B5EF4-FFF2-40B4-BE49-F238E27FC236}">
                <a16:creationId xmlns:a16="http://schemas.microsoft.com/office/drawing/2014/main" id="{7DF7C01A-B350-7B45-A49E-C3717CC86D08}"/>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0" name="Text Placeholder 9">
            <a:extLst>
              <a:ext uri="{FF2B5EF4-FFF2-40B4-BE49-F238E27FC236}">
                <a16:creationId xmlns:a16="http://schemas.microsoft.com/office/drawing/2014/main" id="{89A099A8-CF8E-1C48-82A0-F6A6F7CC0F6B}"/>
              </a:ext>
            </a:extLst>
          </p:cNvPr>
          <p:cNvSpPr>
            <a:spLocks noGrp="1"/>
          </p:cNvSpPr>
          <p:nvPr>
            <p:ph type="body" sz="quarter" idx="15" hasCustomPrompt="1"/>
          </p:nvPr>
        </p:nvSpPr>
        <p:spPr>
          <a:xfrm>
            <a:off x="272085" y="3987800"/>
            <a:ext cx="11589952" cy="1524000"/>
          </a:xfrm>
          <a:prstGeom prst="rect">
            <a:avLst/>
          </a:prstGeom>
        </p:spPr>
        <p:txBody>
          <a:bodyPr/>
          <a:lstStyle>
            <a:lvl1pPr marL="0" indent="0">
              <a:buNone/>
              <a:defRPr sz="5333" b="1"/>
            </a:lvl1pPr>
          </a:lstStyle>
          <a:p>
            <a:pPr lvl="0"/>
            <a:r>
              <a:rPr lang="en-US" dirty="0"/>
              <a:t>Click to add Transition Title</a:t>
            </a:r>
          </a:p>
        </p:txBody>
      </p:sp>
      <p:pic>
        <p:nvPicPr>
          <p:cNvPr id="11" name="Picture 5">
            <a:extLst>
              <a:ext uri="{FF2B5EF4-FFF2-40B4-BE49-F238E27FC236}">
                <a16:creationId xmlns:a16="http://schemas.microsoft.com/office/drawing/2014/main" id="{1F4EC182-26E1-8E4C-B960-2DF3DDFBCB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375" y="151925"/>
            <a:ext cx="624309" cy="312156"/>
          </a:xfrm>
          <a:prstGeom prst="rect">
            <a:avLst/>
          </a:prstGeom>
        </p:spPr>
      </p:pic>
    </p:spTree>
    <p:extLst>
      <p:ext uri="{BB962C8B-B14F-4D97-AF65-F5344CB8AC3E}">
        <p14:creationId xmlns:p14="http://schemas.microsoft.com/office/powerpoint/2010/main" val="250103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p:nvSpPr>
        <p:spPr>
          <a:xfrm>
            <a:off x="0" y="0"/>
            <a:ext cx="12188952" cy="6858000"/>
          </a:xfrm>
          <a:prstGeom prst="rect">
            <a:avLst/>
          </a:prstGeom>
          <a:solidFill>
            <a:srgbClr val="E461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cxnSp>
        <p:nvCxnSpPr>
          <p:cNvPr id="12" name="Straight Connector 11">
            <a:extLst>
              <a:ext uri="{FF2B5EF4-FFF2-40B4-BE49-F238E27FC236}">
                <a16:creationId xmlns:a16="http://schemas.microsoft.com/office/drawing/2014/main" id="{257FF2CB-58B7-5049-BADD-41D07A0154D8}"/>
              </a:ext>
            </a:extLst>
          </p:cNvPr>
          <p:cNvCxnSpPr/>
          <p:nvPr/>
        </p:nvCxnSpPr>
        <p:spPr>
          <a:xfrm>
            <a:off x="272085" y="513091"/>
            <a:ext cx="267474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p:nvCxnSpPr>
        <p:spPr>
          <a:xfrm>
            <a:off x="3376635" y="513091"/>
            <a:ext cx="848540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a:extLst>
              <a:ext uri="{FF2B5EF4-FFF2-40B4-BE49-F238E27FC236}">
                <a16:creationId xmlns:a16="http://schemas.microsoft.com/office/drawing/2014/main" id="{CD73F756-E117-EE4D-80F1-C25B8572FAA9}"/>
              </a:ext>
            </a:extLst>
          </p:cNvPr>
          <p:cNvSpPr>
            <a:spLocks noGrp="1"/>
          </p:cNvSpPr>
          <p:nvPr>
            <p:ph type="body" sz="quarter" idx="13" hasCustomPrompt="1"/>
          </p:nvPr>
        </p:nvSpPr>
        <p:spPr>
          <a:xfrm>
            <a:off x="272085" y="4258733"/>
            <a:ext cx="11589952" cy="1253067"/>
          </a:xfrm>
          <a:prstGeom prst="rect">
            <a:avLst/>
          </a:prstGeom>
        </p:spPr>
        <p:txBody>
          <a:bodyPr/>
          <a:lstStyle>
            <a:lvl1pPr marL="0" indent="0">
              <a:buNone/>
              <a:defRPr sz="7200" b="1">
                <a:solidFill>
                  <a:schemeClr val="bg1"/>
                </a:solidFill>
              </a:defRPr>
            </a:lvl1pPr>
          </a:lstStyle>
          <a:p>
            <a:pPr lvl="0"/>
            <a:r>
              <a:rPr lang="en-US" dirty="0"/>
              <a:t>Click to add Section Title</a:t>
            </a:r>
          </a:p>
        </p:txBody>
      </p: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9" name="Picture 5">
            <a:extLst>
              <a:ext uri="{FF2B5EF4-FFF2-40B4-BE49-F238E27FC236}">
                <a16:creationId xmlns:a16="http://schemas.microsoft.com/office/drawing/2014/main" id="{4D358B63-2CFC-D646-AC7D-C772A192AF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4375" y="151925"/>
            <a:ext cx="624309" cy="312156"/>
          </a:xfrm>
          <a:prstGeom prst="rect">
            <a:avLst/>
          </a:prstGeom>
        </p:spPr>
      </p:pic>
    </p:spTree>
    <p:extLst>
      <p:ext uri="{BB962C8B-B14F-4D97-AF65-F5344CB8AC3E}">
        <p14:creationId xmlns:p14="http://schemas.microsoft.com/office/powerpoint/2010/main" val="266827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5660-AE2B-4A99-959C-53C64BAD77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665FA1-364C-4B75-939B-76A62AB9A2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52DD79-DD31-4A94-A01C-C35B5FDF2101}"/>
              </a:ext>
            </a:extLst>
          </p:cNvPr>
          <p:cNvSpPr>
            <a:spLocks noGrp="1"/>
          </p:cNvSpPr>
          <p:nvPr>
            <p:ph type="dt" sz="half" idx="10"/>
          </p:nvPr>
        </p:nvSpPr>
        <p:spPr/>
        <p:txBody>
          <a:bodyPr/>
          <a:lstStyle/>
          <a:p>
            <a:fld id="{91EF09A7-9134-4C14-942A-1CA46D440FD4}" type="datetimeFigureOut">
              <a:rPr lang="en-US" smtClean="0"/>
              <a:t>9/11/2020</a:t>
            </a:fld>
            <a:endParaRPr lang="en-US"/>
          </a:p>
        </p:txBody>
      </p:sp>
      <p:sp>
        <p:nvSpPr>
          <p:cNvPr id="5" name="Footer Placeholder 4">
            <a:extLst>
              <a:ext uri="{FF2B5EF4-FFF2-40B4-BE49-F238E27FC236}">
                <a16:creationId xmlns:a16="http://schemas.microsoft.com/office/drawing/2014/main" id="{51C800FF-EE20-4061-BE8B-2CB687556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830C9-F100-4C58-B750-3B8CCEDE8452}"/>
              </a:ext>
            </a:extLst>
          </p:cNvPr>
          <p:cNvSpPr>
            <a:spLocks noGrp="1"/>
          </p:cNvSpPr>
          <p:nvPr>
            <p:ph type="sldNum" sz="quarter" idx="12"/>
          </p:nvPr>
        </p:nvSpPr>
        <p:spPr/>
        <p:txBody>
          <a:bodyPr/>
          <a:lstStyle/>
          <a:p>
            <a:fld id="{23D3887B-7AA0-4C0E-9E93-9B3EA0382511}" type="slidenum">
              <a:rPr lang="en-US" smtClean="0"/>
              <a:t>‹#›</a:t>
            </a:fld>
            <a:endParaRPr lang="en-US"/>
          </a:p>
        </p:txBody>
      </p:sp>
    </p:spTree>
    <p:extLst>
      <p:ext uri="{BB962C8B-B14F-4D97-AF65-F5344CB8AC3E}">
        <p14:creationId xmlns:p14="http://schemas.microsoft.com/office/powerpoint/2010/main" val="1583562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B54E10-94DE-5C43-AE71-D50CF104105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4375" y="151925"/>
            <a:ext cx="624309" cy="312156"/>
          </a:xfrm>
          <a:prstGeom prst="rect">
            <a:avLst/>
          </a:prstGeom>
        </p:spPr>
      </p:pic>
      <p:sp>
        <p:nvSpPr>
          <p:cNvPr id="13" name="TextBox 12"/>
          <p:cNvSpPr txBox="1"/>
          <p:nvPr/>
        </p:nvSpPr>
        <p:spPr>
          <a:xfrm>
            <a:off x="10703378" y="257543"/>
            <a:ext cx="1241077" cy="240066"/>
          </a:xfrm>
          <a:prstGeom prst="rect">
            <a:avLst/>
          </a:prstGeom>
          <a:noFill/>
        </p:spPr>
        <p:txBody>
          <a:bodyPr vert="horz" wrap="square" rtlCol="0">
            <a:spAutoFit/>
          </a:bodyPr>
          <a:lstStyle/>
          <a:p>
            <a:pPr algn="r">
              <a:lnSpc>
                <a:spcPct val="80000"/>
              </a:lnSpc>
            </a:pPr>
            <a:r>
              <a:rPr lang="en-US" sz="1200" dirty="0">
                <a:latin typeface="Georgia"/>
                <a:cs typeface="Georgia"/>
              </a:rPr>
              <a:t>|  </a:t>
            </a:r>
            <a:fld id="{606D2650-017B-BC48-A893-0334FE68CCF7}" type="slidenum">
              <a:rPr lang="en-US" sz="1133" smtClean="0">
                <a:latin typeface="Arial" panose="020B0604020202020204" pitchFamily="34" charset="0"/>
                <a:cs typeface="Arial" panose="020B0604020202020204" pitchFamily="34" charset="0"/>
              </a:rPr>
              <a:pPr algn="r">
                <a:lnSpc>
                  <a:spcPct val="80000"/>
                </a:lnSpc>
              </a:pPr>
              <a:t>‹#›</a:t>
            </a:fld>
            <a:endParaRPr lang="en-US" sz="1133" dirty="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1C3823F-4E31-6346-A3FC-E4F3404C01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89973" y="306146"/>
            <a:ext cx="2218339" cy="132286"/>
          </a:xfrm>
          <a:prstGeom prst="rect">
            <a:avLst/>
          </a:prstGeom>
        </p:spPr>
      </p:pic>
    </p:spTree>
    <p:extLst>
      <p:ext uri="{BB962C8B-B14F-4D97-AF65-F5344CB8AC3E}">
        <p14:creationId xmlns:p14="http://schemas.microsoft.com/office/powerpoint/2010/main" val="4088453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Fq4RdRVGagU"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random.org/dice/?num=2"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youtube.com/watch?v=JuXwEbAvk2Q"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B5B6E7F-8C1C-43F7-809E-8E1E22D8ECA0}"/>
              </a:ext>
            </a:extLst>
          </p:cNvPr>
          <p:cNvSpPr>
            <a:spLocks noGrp="1"/>
          </p:cNvSpPr>
          <p:nvPr>
            <p:ph type="body" sz="quarter" idx="10"/>
          </p:nvPr>
        </p:nvSpPr>
        <p:spPr>
          <a:xfrm>
            <a:off x="2677530" y="4383205"/>
            <a:ext cx="7724037" cy="476761"/>
          </a:xfrm>
        </p:spPr>
        <p:txBody>
          <a:bodyPr/>
          <a:lstStyle/>
          <a:p>
            <a:pPr marL="0" lvl="0" indent="0" algn="l" rtl="0">
              <a:spcBef>
                <a:spcPts val="0"/>
              </a:spcBef>
              <a:spcAft>
                <a:spcPts val="0"/>
              </a:spcAft>
              <a:buClr>
                <a:schemeClr val="lt1"/>
              </a:buClr>
              <a:buSzPts val="2667"/>
              <a:buNone/>
            </a:pPr>
            <a:r>
              <a:rPr lang="en-US" dirty="0"/>
              <a:t>STEM and Industrial Engineering</a:t>
            </a:r>
          </a:p>
          <a:p>
            <a:pPr marL="0" lvl="0" indent="0" algn="l" rtl="0">
              <a:spcBef>
                <a:spcPts val="0"/>
              </a:spcBef>
              <a:spcAft>
                <a:spcPts val="0"/>
              </a:spcAft>
              <a:buClr>
                <a:schemeClr val="lt1"/>
              </a:buClr>
              <a:buSzPts val="2667"/>
              <a:buNone/>
            </a:pPr>
            <a:r>
              <a:rPr lang="en-US" dirty="0"/>
              <a:t>Toyota Production Systems Lab</a:t>
            </a:r>
          </a:p>
          <a:p>
            <a:endParaRPr lang="en-US" dirty="0"/>
          </a:p>
        </p:txBody>
      </p:sp>
      <p:sp>
        <p:nvSpPr>
          <p:cNvPr id="10" name="Text Placeholder 2">
            <a:extLst>
              <a:ext uri="{FF2B5EF4-FFF2-40B4-BE49-F238E27FC236}">
                <a16:creationId xmlns:a16="http://schemas.microsoft.com/office/drawing/2014/main" id="{E27E3395-DDE0-4477-8B10-E9681502E4B4}"/>
              </a:ext>
            </a:extLst>
          </p:cNvPr>
          <p:cNvSpPr>
            <a:spLocks noGrp="1"/>
          </p:cNvSpPr>
          <p:nvPr>
            <p:ph type="body" sz="quarter" idx="11"/>
          </p:nvPr>
        </p:nvSpPr>
        <p:spPr>
          <a:xfrm>
            <a:off x="2677530" y="4894068"/>
            <a:ext cx="7724036" cy="545433"/>
          </a:xfrm>
        </p:spPr>
        <p:txBody>
          <a:bodyPr/>
          <a:lstStyle/>
          <a:p>
            <a:endParaRPr lang="en-US" dirty="0"/>
          </a:p>
          <a:p>
            <a:r>
              <a:rPr lang="en-US" dirty="0">
                <a:solidFill>
                  <a:srgbClr val="F76902"/>
                </a:solidFill>
              </a:rPr>
              <a:t>Facilities &amp; Simulation: Grades 9-12</a:t>
            </a:r>
          </a:p>
          <a:p>
            <a:endParaRPr lang="en-US" dirty="0"/>
          </a:p>
        </p:txBody>
      </p:sp>
      <p:sp>
        <p:nvSpPr>
          <p:cNvPr id="14" name="Text Placeholder 4">
            <a:extLst>
              <a:ext uri="{FF2B5EF4-FFF2-40B4-BE49-F238E27FC236}">
                <a16:creationId xmlns:a16="http://schemas.microsoft.com/office/drawing/2014/main" id="{1A810E3E-857D-4007-BD81-3724DF42041B}"/>
              </a:ext>
            </a:extLst>
          </p:cNvPr>
          <p:cNvSpPr>
            <a:spLocks noGrp="1"/>
          </p:cNvSpPr>
          <p:nvPr>
            <p:ph type="body" sz="quarter" idx="17"/>
          </p:nvPr>
        </p:nvSpPr>
        <p:spPr>
          <a:xfrm>
            <a:off x="1006053" y="1275718"/>
            <a:ext cx="10151755" cy="3073385"/>
          </a:xfrm>
        </p:spPr>
        <p:txBody>
          <a:bodyPr/>
          <a:lstStyle/>
          <a:p>
            <a:r>
              <a:rPr lang="en" sz="6600" dirty="0"/>
              <a:t>Simulation:</a:t>
            </a:r>
            <a:r>
              <a:rPr lang="en" sz="6000" dirty="0"/>
              <a:t>Capturing Real World Uncertainty</a:t>
            </a:r>
            <a:endParaRPr lang="en-US" dirty="0"/>
          </a:p>
        </p:txBody>
      </p:sp>
    </p:spTree>
    <p:extLst>
      <p:ext uri="{BB962C8B-B14F-4D97-AF65-F5344CB8AC3E}">
        <p14:creationId xmlns:p14="http://schemas.microsoft.com/office/powerpoint/2010/main" val="1814690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B0AEF1-26FE-4A84-9A99-2014CF7C2509}"/>
              </a:ext>
            </a:extLst>
          </p:cNvPr>
          <p:cNvSpPr>
            <a:spLocks noGrp="1"/>
          </p:cNvSpPr>
          <p:nvPr>
            <p:ph type="body" sz="quarter" idx="14"/>
          </p:nvPr>
        </p:nvSpPr>
        <p:spPr/>
        <p:txBody>
          <a:bodyPr/>
          <a:lstStyle/>
          <a:p>
            <a:r>
              <a:rPr lang="en" dirty="0"/>
              <a:t>After Running the Simulation</a:t>
            </a:r>
            <a:endParaRPr lang="en-US" dirty="0"/>
          </a:p>
        </p:txBody>
      </p:sp>
      <p:sp>
        <p:nvSpPr>
          <p:cNvPr id="4" name="Text Placeholder 3">
            <a:extLst>
              <a:ext uri="{FF2B5EF4-FFF2-40B4-BE49-F238E27FC236}">
                <a16:creationId xmlns:a16="http://schemas.microsoft.com/office/drawing/2014/main" id="{8E958197-7981-446D-B97E-C121FE9309FA}"/>
              </a:ext>
            </a:extLst>
          </p:cNvPr>
          <p:cNvSpPr>
            <a:spLocks noGrp="1"/>
          </p:cNvSpPr>
          <p:nvPr>
            <p:ph type="body" sz="quarter" idx="15"/>
          </p:nvPr>
        </p:nvSpPr>
        <p:spPr/>
        <p:txBody>
          <a:bodyPr/>
          <a:lstStyle/>
          <a:p>
            <a:pPr marL="0" lvl="0" indent="0" algn="l" rtl="0">
              <a:spcBef>
                <a:spcPts val="0"/>
              </a:spcBef>
              <a:spcAft>
                <a:spcPts val="0"/>
              </a:spcAft>
              <a:buNone/>
            </a:pPr>
            <a:r>
              <a:rPr lang="en-US" sz="2400" dirty="0"/>
              <a:t>After running a simulation model, the airport could see that people spend too much time in security on the weekends, and so they can add more scanners at security to help more people at once and make the process faster!</a:t>
            </a:r>
          </a:p>
          <a:p>
            <a:pPr marL="0" lvl="0" indent="0" algn="l" rtl="0">
              <a:spcBef>
                <a:spcPts val="1600"/>
              </a:spcBef>
              <a:spcAft>
                <a:spcPts val="0"/>
              </a:spcAft>
              <a:buNone/>
            </a:pPr>
            <a:endParaRPr lang="en-US" sz="2400" dirty="0"/>
          </a:p>
          <a:p>
            <a:pPr marL="0" lvl="0" indent="0" algn="l" rtl="0">
              <a:spcBef>
                <a:spcPts val="1600"/>
              </a:spcBef>
              <a:spcAft>
                <a:spcPts val="0"/>
              </a:spcAft>
              <a:buNone/>
            </a:pPr>
            <a:r>
              <a:rPr lang="en-US" sz="2400" dirty="0"/>
              <a:t>Since adding scanners is expensive, the airport can first put them in the model to see what the change would be, rather than try it out in the real world and take a large amount of time and money and possibly not work. </a:t>
            </a:r>
          </a:p>
          <a:p>
            <a:endParaRPr lang="en-US" dirty="0"/>
          </a:p>
        </p:txBody>
      </p:sp>
      <p:sp>
        <p:nvSpPr>
          <p:cNvPr id="5" name="Google Shape;354;p22">
            <a:extLst>
              <a:ext uri="{FF2B5EF4-FFF2-40B4-BE49-F238E27FC236}">
                <a16:creationId xmlns:a16="http://schemas.microsoft.com/office/drawing/2014/main" id="{ECB8CC2B-F509-4B8C-AA6E-80610BD04507}"/>
              </a:ext>
            </a:extLst>
          </p:cNvPr>
          <p:cNvSpPr/>
          <p:nvPr/>
        </p:nvSpPr>
        <p:spPr>
          <a:xfrm>
            <a:off x="2716839" y="4945573"/>
            <a:ext cx="2489895" cy="953975"/>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Run Model</a:t>
            </a:r>
            <a:endParaRPr b="1"/>
          </a:p>
        </p:txBody>
      </p:sp>
      <p:sp>
        <p:nvSpPr>
          <p:cNvPr id="6" name="Google Shape;355;p22">
            <a:extLst>
              <a:ext uri="{FF2B5EF4-FFF2-40B4-BE49-F238E27FC236}">
                <a16:creationId xmlns:a16="http://schemas.microsoft.com/office/drawing/2014/main" id="{4E3F03AB-9C90-414C-BA5C-797F8EF22796}"/>
              </a:ext>
            </a:extLst>
          </p:cNvPr>
          <p:cNvSpPr/>
          <p:nvPr/>
        </p:nvSpPr>
        <p:spPr>
          <a:xfrm>
            <a:off x="5762564" y="4945573"/>
            <a:ext cx="2489895" cy="953975"/>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Make Changes</a:t>
            </a:r>
            <a:endParaRPr b="1" dirty="0"/>
          </a:p>
        </p:txBody>
      </p:sp>
      <p:cxnSp>
        <p:nvCxnSpPr>
          <p:cNvPr id="7" name="Google Shape;356;p22">
            <a:extLst>
              <a:ext uri="{FF2B5EF4-FFF2-40B4-BE49-F238E27FC236}">
                <a16:creationId xmlns:a16="http://schemas.microsoft.com/office/drawing/2014/main" id="{AF3D002C-07EF-4AF7-91FF-122E94BF61FF}"/>
              </a:ext>
            </a:extLst>
          </p:cNvPr>
          <p:cNvCxnSpPr>
            <a:cxnSpLocks/>
            <a:stCxn id="5" idx="3"/>
            <a:endCxn id="6" idx="1"/>
          </p:cNvCxnSpPr>
          <p:nvPr/>
        </p:nvCxnSpPr>
        <p:spPr>
          <a:xfrm>
            <a:off x="5206734" y="5422561"/>
            <a:ext cx="555830"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 name="Google Shape;357;p22">
            <a:extLst>
              <a:ext uri="{FF2B5EF4-FFF2-40B4-BE49-F238E27FC236}">
                <a16:creationId xmlns:a16="http://schemas.microsoft.com/office/drawing/2014/main" id="{DD1C27C8-BD4E-4F24-A902-5AFDB4FD1B82}"/>
              </a:ext>
            </a:extLst>
          </p:cNvPr>
          <p:cNvCxnSpPr>
            <a:cxnSpLocks/>
            <a:stCxn id="6" idx="3"/>
            <a:endCxn id="5" idx="1"/>
          </p:cNvCxnSpPr>
          <p:nvPr/>
        </p:nvCxnSpPr>
        <p:spPr>
          <a:xfrm flipH="1">
            <a:off x="2716839" y="5422561"/>
            <a:ext cx="5535620" cy="12700"/>
          </a:xfrm>
          <a:prstGeom prst="curvedConnector5">
            <a:avLst>
              <a:gd name="adj1" fmla="val -4130"/>
              <a:gd name="adj2" fmla="val 5555811"/>
              <a:gd name="adj3" fmla="val 104130"/>
            </a:avLst>
          </a:prstGeom>
          <a:ln>
            <a:headEnd type="none" w="med" len="med"/>
            <a:tailEnd type="stealth"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335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F02243-E46D-419A-8298-0F0657EA4EA5}"/>
              </a:ext>
            </a:extLst>
          </p:cNvPr>
          <p:cNvSpPr>
            <a:spLocks noGrp="1"/>
          </p:cNvSpPr>
          <p:nvPr>
            <p:ph type="body" sz="quarter" idx="13"/>
          </p:nvPr>
        </p:nvSpPr>
        <p:spPr>
          <a:xfrm>
            <a:off x="0" y="5511801"/>
            <a:ext cx="12192000" cy="1401233"/>
          </a:xfrm>
        </p:spPr>
        <p:txBody>
          <a:bodyPr>
            <a:normAutofit/>
          </a:bodyPr>
          <a:lstStyle/>
          <a:p>
            <a:r>
              <a:rPr lang="en" dirty="0"/>
              <a:t>Other Examples – Hospitals</a:t>
            </a:r>
          </a:p>
          <a:p>
            <a:r>
              <a:rPr lang="en" dirty="0"/>
              <a:t>(Press Control+ Click the picture to watch)</a:t>
            </a:r>
            <a:endParaRPr lang="en-US" dirty="0"/>
          </a:p>
        </p:txBody>
      </p:sp>
      <p:pic>
        <p:nvPicPr>
          <p:cNvPr id="6" name="Picture 5">
            <a:extLst>
              <a:ext uri="{FF2B5EF4-FFF2-40B4-BE49-F238E27FC236}">
                <a16:creationId xmlns:a16="http://schemas.microsoft.com/office/drawing/2014/main" id="{DA9AE177-EBD6-4B8A-9D94-A69E1AEFB62F}"/>
              </a:ext>
            </a:extLst>
          </p:cNvPr>
          <p:cNvPicPr>
            <a:picLocks noChangeAspect="1"/>
          </p:cNvPicPr>
          <p:nvPr/>
        </p:nvPicPr>
        <p:blipFill>
          <a:blip r:embed="rId2"/>
          <a:stretch>
            <a:fillRect/>
          </a:stretch>
        </p:blipFill>
        <p:spPr>
          <a:xfrm>
            <a:off x="1077914" y="863428"/>
            <a:ext cx="9978293" cy="4639906"/>
          </a:xfrm>
          <a:prstGeom prst="rect">
            <a:avLst/>
          </a:prstGeom>
          <a:noFill/>
        </p:spPr>
      </p:pic>
    </p:spTree>
    <p:extLst>
      <p:ext uri="{BB962C8B-B14F-4D97-AF65-F5344CB8AC3E}">
        <p14:creationId xmlns:p14="http://schemas.microsoft.com/office/powerpoint/2010/main" val="60162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CA7883-FFC0-4C61-91F1-1DBCD7C997C7}"/>
              </a:ext>
            </a:extLst>
          </p:cNvPr>
          <p:cNvSpPr>
            <a:spLocks noGrp="1"/>
          </p:cNvSpPr>
          <p:nvPr>
            <p:ph type="body" sz="quarter" idx="13"/>
          </p:nvPr>
        </p:nvSpPr>
        <p:spPr>
          <a:xfrm>
            <a:off x="0" y="5511801"/>
            <a:ext cx="12192000" cy="1401233"/>
          </a:xfrm>
        </p:spPr>
        <p:txBody>
          <a:bodyPr>
            <a:normAutofit/>
          </a:bodyPr>
          <a:lstStyle/>
          <a:p>
            <a:r>
              <a:rPr lang="en" dirty="0"/>
              <a:t>Other Examples - Disney World Monorail</a:t>
            </a:r>
          </a:p>
          <a:p>
            <a:r>
              <a:rPr lang="en" dirty="0"/>
              <a:t>(Press Control+ Click the picture to watch)</a:t>
            </a:r>
            <a:endParaRPr lang="en-US" dirty="0"/>
          </a:p>
          <a:p>
            <a:endParaRPr lang="en-US" dirty="0"/>
          </a:p>
        </p:txBody>
      </p:sp>
      <p:pic>
        <p:nvPicPr>
          <p:cNvPr id="6" name="Google Shape;369;p24" descr="Walt Disney World wants to improve the Monorail system that connects the parks. Currently there is a gap between the platforms at the stations and the train. This creates a time problem when a guest in a wheelchair needs to board the train. An attendant has to roll a special ramp from the platform to the train; this holds the train at the platform for nearly an additional five minutes. Disney is considering adding more trains or fixing the platforms permanently so that the passengers can board on their own and the trains can run at fixed intervals." title="Improving Disney Worlds Monorail System">
            <a:hlinkClick r:id="rId2"/>
            <a:extLst>
              <a:ext uri="{FF2B5EF4-FFF2-40B4-BE49-F238E27FC236}">
                <a16:creationId xmlns:a16="http://schemas.microsoft.com/office/drawing/2014/main" id="{14E226EB-AF50-4477-9B26-6B92385239CD}"/>
              </a:ext>
            </a:extLst>
          </p:cNvPr>
          <p:cNvPicPr preferRelativeResize="0"/>
          <p:nvPr/>
        </p:nvPicPr>
        <p:blipFill>
          <a:blip r:embed="rId3"/>
          <a:stretch>
            <a:fillRect/>
          </a:stretch>
        </p:blipFill>
        <p:spPr>
          <a:xfrm>
            <a:off x="2973790" y="863428"/>
            <a:ext cx="6186541" cy="4639906"/>
          </a:xfrm>
          <a:prstGeom prst="rect">
            <a:avLst/>
          </a:prstGeom>
          <a:noFill/>
          <a:ln>
            <a:noFill/>
          </a:ln>
        </p:spPr>
      </p:pic>
    </p:spTree>
    <p:extLst>
      <p:ext uri="{BB962C8B-B14F-4D97-AF65-F5344CB8AC3E}">
        <p14:creationId xmlns:p14="http://schemas.microsoft.com/office/powerpoint/2010/main" val="409242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91A34-721B-4BAD-9A3E-BEEE191C1CEF}"/>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FF7CED3C-CFE4-473A-B3A1-FC8C46052F40}"/>
              </a:ext>
            </a:extLst>
          </p:cNvPr>
          <p:cNvSpPr>
            <a:spLocks noGrp="1"/>
          </p:cNvSpPr>
          <p:nvPr>
            <p:ph type="body" sz="quarter" idx="14"/>
          </p:nvPr>
        </p:nvSpPr>
        <p:spPr/>
        <p:txBody>
          <a:bodyPr/>
          <a:lstStyle/>
          <a:p>
            <a:r>
              <a:rPr lang="en" dirty="0"/>
              <a:t>Dice Rolling Activity</a:t>
            </a:r>
            <a:endParaRPr lang="en-US" dirty="0"/>
          </a:p>
        </p:txBody>
      </p:sp>
      <p:sp>
        <p:nvSpPr>
          <p:cNvPr id="4" name="Text Placeholder 3">
            <a:extLst>
              <a:ext uri="{FF2B5EF4-FFF2-40B4-BE49-F238E27FC236}">
                <a16:creationId xmlns:a16="http://schemas.microsoft.com/office/drawing/2014/main" id="{EB59A63F-F3C8-4DC5-A0D5-90A3D0B90C4A}"/>
              </a:ext>
            </a:extLst>
          </p:cNvPr>
          <p:cNvSpPr>
            <a:spLocks noGrp="1"/>
          </p:cNvSpPr>
          <p:nvPr>
            <p:ph type="body" sz="quarter" idx="15"/>
          </p:nvPr>
        </p:nvSpPr>
        <p:spPr/>
        <p:txBody>
          <a:bodyPr/>
          <a:lstStyle/>
          <a:p>
            <a:pPr marL="0" lvl="0" indent="0" algn="l" rtl="0">
              <a:spcBef>
                <a:spcPts val="0"/>
              </a:spcBef>
              <a:spcAft>
                <a:spcPts val="0"/>
              </a:spcAft>
              <a:buNone/>
            </a:pPr>
            <a:r>
              <a:rPr lang="en-US" sz="2700" dirty="0"/>
              <a:t>Let’s pick a different example to think about, how about a buffet!</a:t>
            </a:r>
          </a:p>
          <a:p>
            <a:pPr marL="0" lvl="0" indent="0" algn="l" rtl="0">
              <a:spcBef>
                <a:spcPts val="1600"/>
              </a:spcBef>
              <a:spcAft>
                <a:spcPts val="0"/>
              </a:spcAft>
              <a:buNone/>
            </a:pPr>
            <a:r>
              <a:rPr lang="en-US" sz="2700" dirty="0"/>
              <a:t>There are four different stations a person can go to, and a long line! </a:t>
            </a:r>
          </a:p>
          <a:p>
            <a:endParaRPr lang="en-US" dirty="0"/>
          </a:p>
        </p:txBody>
      </p:sp>
      <p:pic>
        <p:nvPicPr>
          <p:cNvPr id="6" name="Picture 5">
            <a:extLst>
              <a:ext uri="{FF2B5EF4-FFF2-40B4-BE49-F238E27FC236}">
                <a16:creationId xmlns:a16="http://schemas.microsoft.com/office/drawing/2014/main" id="{2555A888-D196-470A-8E95-9E467CE2460F}"/>
              </a:ext>
            </a:extLst>
          </p:cNvPr>
          <p:cNvPicPr>
            <a:picLocks noChangeAspect="1"/>
          </p:cNvPicPr>
          <p:nvPr/>
        </p:nvPicPr>
        <p:blipFill>
          <a:blip r:embed="rId2"/>
          <a:stretch>
            <a:fillRect/>
          </a:stretch>
        </p:blipFill>
        <p:spPr>
          <a:xfrm>
            <a:off x="1" y="3145458"/>
            <a:ext cx="12192000" cy="3767575"/>
          </a:xfrm>
          <a:prstGeom prst="rect">
            <a:avLst/>
          </a:prstGeom>
        </p:spPr>
      </p:pic>
    </p:spTree>
    <p:extLst>
      <p:ext uri="{BB962C8B-B14F-4D97-AF65-F5344CB8AC3E}">
        <p14:creationId xmlns:p14="http://schemas.microsoft.com/office/powerpoint/2010/main" val="1369898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B9CC76-0983-467D-B3AE-B797D236E596}"/>
              </a:ext>
            </a:extLst>
          </p:cNvPr>
          <p:cNvSpPr>
            <a:spLocks noGrp="1"/>
          </p:cNvSpPr>
          <p:nvPr>
            <p:ph type="body" sz="quarter" idx="14"/>
          </p:nvPr>
        </p:nvSpPr>
        <p:spPr/>
        <p:txBody>
          <a:bodyPr/>
          <a:lstStyle/>
          <a:p>
            <a:r>
              <a:rPr lang="en" dirty="0"/>
              <a:t>Let’s Prepare!</a:t>
            </a:r>
            <a:endParaRPr lang="en-US" dirty="0"/>
          </a:p>
        </p:txBody>
      </p:sp>
      <p:sp>
        <p:nvSpPr>
          <p:cNvPr id="4" name="Text Placeholder 3">
            <a:extLst>
              <a:ext uri="{FF2B5EF4-FFF2-40B4-BE49-F238E27FC236}">
                <a16:creationId xmlns:a16="http://schemas.microsoft.com/office/drawing/2014/main" id="{84E5FA53-A58B-44A0-9BB6-C580F9EE5972}"/>
              </a:ext>
            </a:extLst>
          </p:cNvPr>
          <p:cNvSpPr>
            <a:spLocks noGrp="1"/>
          </p:cNvSpPr>
          <p:nvPr>
            <p:ph type="body" sz="quarter" idx="15"/>
          </p:nvPr>
        </p:nvSpPr>
        <p:spPr/>
        <p:txBody>
          <a:bodyPr/>
          <a:lstStyle/>
          <a:p>
            <a:pPr marL="0" lvl="0" indent="0" algn="l" rtl="0">
              <a:spcBef>
                <a:spcPts val="0"/>
              </a:spcBef>
              <a:spcAft>
                <a:spcPts val="0"/>
              </a:spcAft>
              <a:buNone/>
            </a:pPr>
            <a:r>
              <a:rPr lang="en-US" sz="2800" dirty="0"/>
              <a:t>You can use one six sided die or several if you have them at home, if not there are many sites including </a:t>
            </a:r>
            <a:r>
              <a:rPr lang="en-US" sz="2000" u="sng" dirty="0">
                <a:solidFill>
                  <a:schemeClr val="hlink"/>
                </a:solidFill>
                <a:latin typeface="Arial"/>
                <a:ea typeface="Arial"/>
                <a:cs typeface="Arial"/>
                <a:sym typeface="Arial"/>
                <a:hlinkClick r:id="rId2"/>
              </a:rPr>
              <a:t>https://www.random.org/dice/?num=2</a:t>
            </a:r>
            <a:r>
              <a:rPr lang="en-US" sz="2800" dirty="0"/>
              <a:t> </a:t>
            </a:r>
          </a:p>
          <a:p>
            <a:pPr marL="0" lvl="0" indent="0" algn="l" rtl="0">
              <a:spcBef>
                <a:spcPts val="1600"/>
              </a:spcBef>
              <a:spcAft>
                <a:spcPts val="0"/>
              </a:spcAft>
              <a:buNone/>
            </a:pPr>
            <a:endParaRPr lang="en-US" sz="2800" dirty="0"/>
          </a:p>
          <a:p>
            <a:pPr marL="0" lvl="0" indent="0" algn="l" rtl="0">
              <a:spcBef>
                <a:spcPts val="1600"/>
              </a:spcBef>
              <a:spcAft>
                <a:spcPts val="0"/>
              </a:spcAft>
              <a:buNone/>
            </a:pPr>
            <a:r>
              <a:rPr lang="en-US" sz="2800" dirty="0"/>
              <a:t>The Dice will represent that variation mentioned earlier. Each customer rolls 1 die to decide whether to get food from the station or to skip it and go to the next station. If they go to a station roll 2 dice. This will be the time they spend at the station in minutes. Once they are done at the last station they leave and we record their time. </a:t>
            </a:r>
          </a:p>
          <a:p>
            <a:pPr marL="0" lvl="0" indent="0" algn="l" rtl="0">
              <a:spcBef>
                <a:spcPts val="1600"/>
              </a:spcBef>
              <a:spcAft>
                <a:spcPts val="0"/>
              </a:spcAft>
              <a:buNone/>
            </a:pPr>
            <a:endParaRPr lang="en-US" dirty="0"/>
          </a:p>
          <a:p>
            <a:endParaRPr lang="en-US" dirty="0"/>
          </a:p>
        </p:txBody>
      </p:sp>
    </p:spTree>
    <p:extLst>
      <p:ext uri="{BB962C8B-B14F-4D97-AF65-F5344CB8AC3E}">
        <p14:creationId xmlns:p14="http://schemas.microsoft.com/office/powerpoint/2010/main" val="227287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06363C-C7F6-4270-9C3A-207E843A80A5}"/>
              </a:ext>
            </a:extLst>
          </p:cNvPr>
          <p:cNvSpPr>
            <a:spLocks noGrp="1"/>
          </p:cNvSpPr>
          <p:nvPr>
            <p:ph type="body" sz="quarter" idx="14"/>
          </p:nvPr>
        </p:nvSpPr>
        <p:spPr/>
        <p:txBody>
          <a:bodyPr/>
          <a:lstStyle/>
          <a:p>
            <a:r>
              <a:rPr lang="en" dirty="0"/>
              <a:t>Example Run!</a:t>
            </a:r>
            <a:endParaRPr lang="en-US" dirty="0"/>
          </a:p>
        </p:txBody>
      </p:sp>
      <p:sp>
        <p:nvSpPr>
          <p:cNvPr id="4" name="Text Placeholder 3">
            <a:extLst>
              <a:ext uri="{FF2B5EF4-FFF2-40B4-BE49-F238E27FC236}">
                <a16:creationId xmlns:a16="http://schemas.microsoft.com/office/drawing/2014/main" id="{910A7D0D-E0D0-49F7-8B01-B5128465A305}"/>
              </a:ext>
            </a:extLst>
          </p:cNvPr>
          <p:cNvSpPr>
            <a:spLocks noGrp="1"/>
          </p:cNvSpPr>
          <p:nvPr>
            <p:ph type="body" sz="quarter" idx="15"/>
          </p:nvPr>
        </p:nvSpPr>
        <p:spPr/>
        <p:txBody>
          <a:bodyPr/>
          <a:lstStyle/>
          <a:p>
            <a:pPr marL="0" lvl="0" indent="0" algn="l" rtl="0">
              <a:spcBef>
                <a:spcPts val="0"/>
              </a:spcBef>
              <a:spcAft>
                <a:spcPts val="0"/>
              </a:spcAft>
              <a:buNone/>
            </a:pPr>
            <a:r>
              <a:rPr lang="en-US" sz="1800" dirty="0"/>
              <a:t>The dice numbers under each station shows the chance the person goes to that station. If there are 2 dice numbers, the person has a 2/6, or 1/3, chance of going there. </a:t>
            </a:r>
          </a:p>
          <a:p>
            <a:pPr marL="0" lvl="0" indent="0" algn="l" rtl="0">
              <a:spcBef>
                <a:spcPts val="1600"/>
              </a:spcBef>
              <a:spcAft>
                <a:spcPts val="0"/>
              </a:spcAft>
              <a:buNone/>
            </a:pPr>
            <a:r>
              <a:rPr lang="en-US" sz="1800" dirty="0"/>
              <a:t>Let’s do the run one person at a time!</a:t>
            </a:r>
          </a:p>
          <a:p>
            <a:endParaRPr lang="en-US" dirty="0"/>
          </a:p>
        </p:txBody>
      </p:sp>
      <p:grpSp>
        <p:nvGrpSpPr>
          <p:cNvPr id="5" name="Group 4">
            <a:extLst>
              <a:ext uri="{FF2B5EF4-FFF2-40B4-BE49-F238E27FC236}">
                <a16:creationId xmlns:a16="http://schemas.microsoft.com/office/drawing/2014/main" id="{31E17080-4142-469A-90E7-60E484421DDB}"/>
              </a:ext>
            </a:extLst>
          </p:cNvPr>
          <p:cNvGrpSpPr/>
          <p:nvPr/>
        </p:nvGrpSpPr>
        <p:grpSpPr>
          <a:xfrm>
            <a:off x="-1" y="2788920"/>
            <a:ext cx="12191999" cy="4094480"/>
            <a:chOff x="108625" y="2202075"/>
            <a:chExt cx="9094775" cy="2952600"/>
          </a:xfrm>
        </p:grpSpPr>
        <p:sp>
          <p:nvSpPr>
            <p:cNvPr id="6" name="Google Shape;438;p27">
              <a:extLst>
                <a:ext uri="{FF2B5EF4-FFF2-40B4-BE49-F238E27FC236}">
                  <a16:creationId xmlns:a16="http://schemas.microsoft.com/office/drawing/2014/main" id="{BD3FEBD9-D834-4E8D-9CA0-C22AC27421B7}"/>
                </a:ext>
              </a:extLst>
            </p:cNvPr>
            <p:cNvSpPr/>
            <p:nvPr/>
          </p:nvSpPr>
          <p:spPr>
            <a:xfrm>
              <a:off x="108625" y="2202075"/>
              <a:ext cx="9094775" cy="2952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441;p27">
              <a:extLst>
                <a:ext uri="{FF2B5EF4-FFF2-40B4-BE49-F238E27FC236}">
                  <a16:creationId xmlns:a16="http://schemas.microsoft.com/office/drawing/2014/main" id="{7EEECA8A-6D0F-4E2F-B02C-28DE9A8DA04F}"/>
                </a:ext>
              </a:extLst>
            </p:cNvPr>
            <p:cNvPicPr preferRelativeResize="0"/>
            <p:nvPr/>
          </p:nvPicPr>
          <p:blipFill rotWithShape="1">
            <a:blip r:embed="rId2">
              <a:alphaModFix/>
            </a:blip>
            <a:srcRect l="50847" r="16870" b="31870"/>
            <a:stretch/>
          </p:blipFill>
          <p:spPr>
            <a:xfrm>
              <a:off x="2601675" y="3056750"/>
              <a:ext cx="974601" cy="1243249"/>
            </a:xfrm>
            <a:prstGeom prst="rect">
              <a:avLst/>
            </a:prstGeom>
            <a:noFill/>
            <a:ln>
              <a:noFill/>
            </a:ln>
          </p:spPr>
        </p:pic>
        <p:pic>
          <p:nvPicPr>
            <p:cNvPr id="8" name="Google Shape;442;p27">
              <a:extLst>
                <a:ext uri="{FF2B5EF4-FFF2-40B4-BE49-F238E27FC236}">
                  <a16:creationId xmlns:a16="http://schemas.microsoft.com/office/drawing/2014/main" id="{68B44220-EF3A-47DA-8048-907B7E06CB3F}"/>
                </a:ext>
              </a:extLst>
            </p:cNvPr>
            <p:cNvPicPr preferRelativeResize="0"/>
            <p:nvPr/>
          </p:nvPicPr>
          <p:blipFill rotWithShape="1">
            <a:blip r:embed="rId3">
              <a:alphaModFix/>
            </a:blip>
            <a:srcRect l="5865" t="21215" r="64627" b="24356"/>
            <a:stretch/>
          </p:blipFill>
          <p:spPr>
            <a:xfrm>
              <a:off x="8241350" y="3226000"/>
              <a:ext cx="788200" cy="1565750"/>
            </a:xfrm>
            <a:prstGeom prst="rect">
              <a:avLst/>
            </a:prstGeom>
            <a:noFill/>
            <a:ln>
              <a:noFill/>
            </a:ln>
          </p:spPr>
        </p:pic>
        <p:pic>
          <p:nvPicPr>
            <p:cNvPr id="9" name="Google Shape;443;p27">
              <a:extLst>
                <a:ext uri="{FF2B5EF4-FFF2-40B4-BE49-F238E27FC236}">
                  <a16:creationId xmlns:a16="http://schemas.microsoft.com/office/drawing/2014/main" id="{1D752647-876E-413E-B86C-7908141D4CB2}"/>
                </a:ext>
              </a:extLst>
            </p:cNvPr>
            <p:cNvPicPr preferRelativeResize="0"/>
            <p:nvPr/>
          </p:nvPicPr>
          <p:blipFill rotWithShape="1">
            <a:blip r:embed="rId2">
              <a:alphaModFix/>
            </a:blip>
            <a:srcRect l="15475" t="11198" r="52241" b="34039"/>
            <a:stretch/>
          </p:blipFill>
          <p:spPr>
            <a:xfrm>
              <a:off x="4203150" y="3167700"/>
              <a:ext cx="1044950" cy="1071450"/>
            </a:xfrm>
            <a:prstGeom prst="rect">
              <a:avLst/>
            </a:prstGeom>
            <a:noFill/>
            <a:ln>
              <a:noFill/>
            </a:ln>
          </p:spPr>
        </p:pic>
        <p:pic>
          <p:nvPicPr>
            <p:cNvPr id="10" name="Google Shape;444;p27">
              <a:extLst>
                <a:ext uri="{FF2B5EF4-FFF2-40B4-BE49-F238E27FC236}">
                  <a16:creationId xmlns:a16="http://schemas.microsoft.com/office/drawing/2014/main" id="{529D1D92-CA82-4784-94D7-26849FA77A93}"/>
                </a:ext>
              </a:extLst>
            </p:cNvPr>
            <p:cNvPicPr preferRelativeResize="0"/>
            <p:nvPr/>
          </p:nvPicPr>
          <p:blipFill rotWithShape="1">
            <a:blip r:embed="rId3">
              <a:alphaModFix/>
            </a:blip>
            <a:srcRect l="68293" t="33199" r="17352" b="46466"/>
            <a:stretch/>
          </p:blipFill>
          <p:spPr>
            <a:xfrm>
              <a:off x="7238675" y="2935025"/>
              <a:ext cx="974600" cy="1486710"/>
            </a:xfrm>
            <a:prstGeom prst="rect">
              <a:avLst/>
            </a:prstGeom>
            <a:noFill/>
            <a:ln>
              <a:noFill/>
            </a:ln>
          </p:spPr>
        </p:pic>
        <p:pic>
          <p:nvPicPr>
            <p:cNvPr id="11" name="Google Shape;445;p27">
              <a:extLst>
                <a:ext uri="{FF2B5EF4-FFF2-40B4-BE49-F238E27FC236}">
                  <a16:creationId xmlns:a16="http://schemas.microsoft.com/office/drawing/2014/main" id="{BB5E28EC-9D9B-4157-8724-C0331AA2564F}"/>
                </a:ext>
              </a:extLst>
            </p:cNvPr>
            <p:cNvPicPr preferRelativeResize="0"/>
            <p:nvPr/>
          </p:nvPicPr>
          <p:blipFill rotWithShape="1">
            <a:blip r:embed="rId3">
              <a:alphaModFix/>
            </a:blip>
            <a:srcRect l="54961" t="30984" r="31082" b="46430"/>
            <a:stretch/>
          </p:blipFill>
          <p:spPr>
            <a:xfrm>
              <a:off x="5815250" y="2729541"/>
              <a:ext cx="974600" cy="1698661"/>
            </a:xfrm>
            <a:prstGeom prst="rect">
              <a:avLst/>
            </a:prstGeom>
            <a:noFill/>
            <a:ln>
              <a:noFill/>
            </a:ln>
          </p:spPr>
        </p:pic>
        <p:pic>
          <p:nvPicPr>
            <p:cNvPr id="12" name="Google Shape;446;p27">
              <a:extLst>
                <a:ext uri="{FF2B5EF4-FFF2-40B4-BE49-F238E27FC236}">
                  <a16:creationId xmlns:a16="http://schemas.microsoft.com/office/drawing/2014/main" id="{12D263CE-4185-455C-B12E-82581C232B0B}"/>
                </a:ext>
              </a:extLst>
            </p:cNvPr>
            <p:cNvPicPr preferRelativeResize="0"/>
            <p:nvPr/>
          </p:nvPicPr>
          <p:blipFill rotWithShape="1">
            <a:blip r:embed="rId3">
              <a:alphaModFix/>
            </a:blip>
            <a:srcRect l="40437" t="41840" r="44011" b="46682"/>
            <a:stretch/>
          </p:blipFill>
          <p:spPr>
            <a:xfrm>
              <a:off x="1516750" y="3813925"/>
              <a:ext cx="682300" cy="542298"/>
            </a:xfrm>
            <a:prstGeom prst="rect">
              <a:avLst/>
            </a:prstGeom>
            <a:noFill/>
            <a:ln>
              <a:noFill/>
            </a:ln>
          </p:spPr>
        </p:pic>
        <p:sp>
          <p:nvSpPr>
            <p:cNvPr id="13" name="Google Shape;447;p27">
              <a:extLst>
                <a:ext uri="{FF2B5EF4-FFF2-40B4-BE49-F238E27FC236}">
                  <a16:creationId xmlns:a16="http://schemas.microsoft.com/office/drawing/2014/main" id="{25848E44-F7A5-4CD6-834D-54E65B511DD1}"/>
                </a:ext>
              </a:extLst>
            </p:cNvPr>
            <p:cNvSpPr/>
            <p:nvPr/>
          </p:nvSpPr>
          <p:spPr>
            <a:xfrm>
              <a:off x="1516750" y="4167125"/>
              <a:ext cx="6714900" cy="849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48;p27">
              <a:extLst>
                <a:ext uri="{FF2B5EF4-FFF2-40B4-BE49-F238E27FC236}">
                  <a16:creationId xmlns:a16="http://schemas.microsoft.com/office/drawing/2014/main" id="{9B9DF28D-B27D-4B98-A002-2F932714D942}"/>
                </a:ext>
              </a:extLst>
            </p:cNvPr>
            <p:cNvSpPr/>
            <p:nvPr/>
          </p:nvSpPr>
          <p:spPr>
            <a:xfrm>
              <a:off x="25239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Salad</a:t>
              </a:r>
              <a:endParaRPr/>
            </a:p>
          </p:txBody>
        </p:sp>
        <p:grpSp>
          <p:nvGrpSpPr>
            <p:cNvPr id="15" name="Google Shape;449;p27">
              <a:extLst>
                <a:ext uri="{FF2B5EF4-FFF2-40B4-BE49-F238E27FC236}">
                  <a16:creationId xmlns:a16="http://schemas.microsoft.com/office/drawing/2014/main" id="{2498D743-0AFA-4848-ADEF-5A04565A29B3}"/>
                </a:ext>
              </a:extLst>
            </p:cNvPr>
            <p:cNvGrpSpPr/>
            <p:nvPr/>
          </p:nvGrpSpPr>
          <p:grpSpPr>
            <a:xfrm>
              <a:off x="929125" y="3972050"/>
              <a:ext cx="587625" cy="1131950"/>
              <a:chOff x="779650" y="1729550"/>
              <a:chExt cx="587625" cy="1131950"/>
            </a:xfrm>
          </p:grpSpPr>
          <p:cxnSp>
            <p:nvCxnSpPr>
              <p:cNvPr id="31" name="Google Shape;450;p27">
                <a:extLst>
                  <a:ext uri="{FF2B5EF4-FFF2-40B4-BE49-F238E27FC236}">
                    <a16:creationId xmlns:a16="http://schemas.microsoft.com/office/drawing/2014/main" id="{30B8170F-D5B1-4A4F-9CF6-E5B4E6976AB3}"/>
                  </a:ext>
                </a:extLst>
              </p:cNvPr>
              <p:cNvCxnSpPr/>
              <p:nvPr/>
            </p:nvCxnSpPr>
            <p:spPr>
              <a:xfrm>
                <a:off x="1095700" y="2001250"/>
                <a:ext cx="0" cy="579600"/>
              </a:xfrm>
              <a:prstGeom prst="straightConnector1">
                <a:avLst/>
              </a:prstGeom>
              <a:noFill/>
              <a:ln w="28575" cap="flat" cmpd="sng">
                <a:solidFill>
                  <a:srgbClr val="000000"/>
                </a:solidFill>
                <a:prstDash val="solid"/>
                <a:round/>
                <a:headEnd type="none" w="med" len="med"/>
                <a:tailEnd type="none" w="med" len="med"/>
              </a:ln>
            </p:spPr>
          </p:cxnSp>
          <p:grpSp>
            <p:nvGrpSpPr>
              <p:cNvPr id="32" name="Google Shape;451;p27">
                <a:extLst>
                  <a:ext uri="{FF2B5EF4-FFF2-40B4-BE49-F238E27FC236}">
                    <a16:creationId xmlns:a16="http://schemas.microsoft.com/office/drawing/2014/main" id="{97D5BAB7-4099-4E67-A980-E5C05B2ED34E}"/>
                  </a:ext>
                </a:extLst>
              </p:cNvPr>
              <p:cNvGrpSpPr/>
              <p:nvPr/>
            </p:nvGrpSpPr>
            <p:grpSpPr>
              <a:xfrm>
                <a:off x="779650" y="1729550"/>
                <a:ext cx="587625" cy="1131950"/>
                <a:chOff x="779650" y="1729550"/>
                <a:chExt cx="587625" cy="1131950"/>
              </a:xfrm>
            </p:grpSpPr>
            <p:sp>
              <p:nvSpPr>
                <p:cNvPr id="33" name="Google Shape;452;p27">
                  <a:extLst>
                    <a:ext uri="{FF2B5EF4-FFF2-40B4-BE49-F238E27FC236}">
                      <a16:creationId xmlns:a16="http://schemas.microsoft.com/office/drawing/2014/main" id="{2DFF953A-01E6-4037-AE02-5DB9CD717215}"/>
                    </a:ext>
                  </a:extLst>
                </p:cNvPr>
                <p:cNvSpPr/>
                <p:nvPr/>
              </p:nvSpPr>
              <p:spPr>
                <a:xfrm>
                  <a:off x="928150" y="1729550"/>
                  <a:ext cx="335100" cy="3351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 name="Google Shape;453;p27">
                  <a:extLst>
                    <a:ext uri="{FF2B5EF4-FFF2-40B4-BE49-F238E27FC236}">
                      <a16:creationId xmlns:a16="http://schemas.microsoft.com/office/drawing/2014/main" id="{A6E56587-3284-40CA-B083-633CB2013617}"/>
                    </a:ext>
                  </a:extLst>
                </p:cNvPr>
                <p:cNvCxnSpPr/>
                <p:nvPr/>
              </p:nvCxnSpPr>
              <p:spPr>
                <a:xfrm>
                  <a:off x="1095700" y="2562700"/>
                  <a:ext cx="126900" cy="298800"/>
                </a:xfrm>
                <a:prstGeom prst="straightConnector1">
                  <a:avLst/>
                </a:prstGeom>
                <a:noFill/>
                <a:ln w="28575" cap="flat" cmpd="sng">
                  <a:solidFill>
                    <a:srgbClr val="000000"/>
                  </a:solidFill>
                  <a:prstDash val="solid"/>
                  <a:round/>
                  <a:headEnd type="none" w="med" len="med"/>
                  <a:tailEnd type="none" w="med" len="med"/>
                </a:ln>
              </p:spPr>
            </p:cxnSp>
            <p:cxnSp>
              <p:nvCxnSpPr>
                <p:cNvPr id="35" name="Google Shape;454;p27">
                  <a:extLst>
                    <a:ext uri="{FF2B5EF4-FFF2-40B4-BE49-F238E27FC236}">
                      <a16:creationId xmlns:a16="http://schemas.microsoft.com/office/drawing/2014/main" id="{28734B09-D9F7-49CA-A9B2-517BB818015C}"/>
                    </a:ext>
                  </a:extLst>
                </p:cNvPr>
                <p:cNvCxnSpPr/>
                <p:nvPr/>
              </p:nvCxnSpPr>
              <p:spPr>
                <a:xfrm flipH="1">
                  <a:off x="887500" y="2589850"/>
                  <a:ext cx="208200" cy="253500"/>
                </a:xfrm>
                <a:prstGeom prst="straightConnector1">
                  <a:avLst/>
                </a:prstGeom>
                <a:noFill/>
                <a:ln w="28575" cap="flat" cmpd="sng">
                  <a:solidFill>
                    <a:srgbClr val="000000"/>
                  </a:solidFill>
                  <a:prstDash val="solid"/>
                  <a:round/>
                  <a:headEnd type="none" w="med" len="med"/>
                  <a:tailEnd type="none" w="med" len="med"/>
                </a:ln>
              </p:spPr>
            </p:cxnSp>
            <p:cxnSp>
              <p:nvCxnSpPr>
                <p:cNvPr id="36" name="Google Shape;455;p27">
                  <a:extLst>
                    <a:ext uri="{FF2B5EF4-FFF2-40B4-BE49-F238E27FC236}">
                      <a16:creationId xmlns:a16="http://schemas.microsoft.com/office/drawing/2014/main" id="{DDF9213E-7DF2-47BD-A521-B767E60ACC09}"/>
                    </a:ext>
                  </a:extLst>
                </p:cNvPr>
                <p:cNvCxnSpPr/>
                <p:nvPr/>
              </p:nvCxnSpPr>
              <p:spPr>
                <a:xfrm>
                  <a:off x="1104775" y="2191425"/>
                  <a:ext cx="262500" cy="244500"/>
                </a:xfrm>
                <a:prstGeom prst="straightConnector1">
                  <a:avLst/>
                </a:prstGeom>
                <a:noFill/>
                <a:ln w="28575" cap="flat" cmpd="sng">
                  <a:solidFill>
                    <a:srgbClr val="000000"/>
                  </a:solidFill>
                  <a:prstDash val="solid"/>
                  <a:round/>
                  <a:headEnd type="none" w="med" len="med"/>
                  <a:tailEnd type="none" w="med" len="med"/>
                </a:ln>
              </p:spPr>
            </p:cxnSp>
            <p:cxnSp>
              <p:nvCxnSpPr>
                <p:cNvPr id="37" name="Google Shape;456;p27">
                  <a:extLst>
                    <a:ext uri="{FF2B5EF4-FFF2-40B4-BE49-F238E27FC236}">
                      <a16:creationId xmlns:a16="http://schemas.microsoft.com/office/drawing/2014/main" id="{6A5ECB57-AD26-4D4C-9BB6-C8A92A391B3A}"/>
                    </a:ext>
                  </a:extLst>
                </p:cNvPr>
                <p:cNvCxnSpPr/>
                <p:nvPr/>
              </p:nvCxnSpPr>
              <p:spPr>
                <a:xfrm rot="10800000" flipH="1">
                  <a:off x="779650" y="2200525"/>
                  <a:ext cx="315900" cy="144900"/>
                </a:xfrm>
                <a:prstGeom prst="straightConnector1">
                  <a:avLst/>
                </a:prstGeom>
                <a:noFill/>
                <a:ln w="28575" cap="flat" cmpd="sng">
                  <a:solidFill>
                    <a:srgbClr val="000000"/>
                  </a:solidFill>
                  <a:prstDash val="solid"/>
                  <a:round/>
                  <a:headEnd type="none" w="med" len="med"/>
                  <a:tailEnd type="none" w="med" len="med"/>
                </a:ln>
              </p:spPr>
            </p:cxnSp>
          </p:grpSp>
        </p:grpSp>
        <p:sp>
          <p:nvSpPr>
            <p:cNvPr id="16" name="Google Shape;457;p27">
              <a:extLst>
                <a:ext uri="{FF2B5EF4-FFF2-40B4-BE49-F238E27FC236}">
                  <a16:creationId xmlns:a16="http://schemas.microsoft.com/office/drawing/2014/main" id="{A31C0021-1835-4971-A1DB-A395E3F6D2E1}"/>
                </a:ext>
              </a:extLst>
            </p:cNvPr>
            <p:cNvSpPr/>
            <p:nvPr/>
          </p:nvSpPr>
          <p:spPr>
            <a:xfrm>
              <a:off x="57671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Grill</a:t>
              </a:r>
              <a:endParaRPr/>
            </a:p>
          </p:txBody>
        </p:sp>
        <p:sp>
          <p:nvSpPr>
            <p:cNvPr id="17" name="Google Shape;458;p27">
              <a:extLst>
                <a:ext uri="{FF2B5EF4-FFF2-40B4-BE49-F238E27FC236}">
                  <a16:creationId xmlns:a16="http://schemas.microsoft.com/office/drawing/2014/main" id="{37A2857D-E990-42DB-A7F4-6D5037C13D08}"/>
                </a:ext>
              </a:extLst>
            </p:cNvPr>
            <p:cNvSpPr/>
            <p:nvPr/>
          </p:nvSpPr>
          <p:spPr>
            <a:xfrm>
              <a:off x="7168150"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Soup</a:t>
              </a:r>
              <a:endParaRPr/>
            </a:p>
          </p:txBody>
        </p:sp>
        <p:sp>
          <p:nvSpPr>
            <p:cNvPr id="18" name="Google Shape;459;p27">
              <a:extLst>
                <a:ext uri="{FF2B5EF4-FFF2-40B4-BE49-F238E27FC236}">
                  <a16:creationId xmlns:a16="http://schemas.microsoft.com/office/drawing/2014/main" id="{8C5D6E34-8ACE-4A56-B670-BA6C5EB608CF}"/>
                </a:ext>
              </a:extLst>
            </p:cNvPr>
            <p:cNvSpPr/>
            <p:nvPr/>
          </p:nvSpPr>
          <p:spPr>
            <a:xfrm>
              <a:off x="3782738" y="2451696"/>
              <a:ext cx="1691186" cy="277846"/>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Sandwiches</a:t>
              </a:r>
              <a:endParaRPr dirty="0"/>
            </a:p>
          </p:txBody>
        </p:sp>
        <p:pic>
          <p:nvPicPr>
            <p:cNvPr id="19" name="Google Shape;460;p27">
              <a:extLst>
                <a:ext uri="{FF2B5EF4-FFF2-40B4-BE49-F238E27FC236}">
                  <a16:creationId xmlns:a16="http://schemas.microsoft.com/office/drawing/2014/main" id="{0471369F-07C1-4128-B6E5-BA84D117C067}"/>
                </a:ext>
              </a:extLst>
            </p:cNvPr>
            <p:cNvPicPr preferRelativeResize="0"/>
            <p:nvPr/>
          </p:nvPicPr>
          <p:blipFill rotWithShape="1">
            <a:blip r:embed="rId4">
              <a:alphaModFix/>
            </a:blip>
            <a:srcRect l="69613" t="3682" r="1452" b="56030"/>
            <a:stretch/>
          </p:blipFill>
          <p:spPr>
            <a:xfrm>
              <a:off x="4433100" y="4677166"/>
              <a:ext cx="277775" cy="261009"/>
            </a:xfrm>
            <a:prstGeom prst="rect">
              <a:avLst/>
            </a:prstGeom>
            <a:noFill/>
            <a:ln>
              <a:noFill/>
            </a:ln>
          </p:spPr>
        </p:pic>
        <p:pic>
          <p:nvPicPr>
            <p:cNvPr id="20" name="Google Shape;461;p27">
              <a:extLst>
                <a:ext uri="{FF2B5EF4-FFF2-40B4-BE49-F238E27FC236}">
                  <a16:creationId xmlns:a16="http://schemas.microsoft.com/office/drawing/2014/main" id="{B2EAB120-8B06-4AF0-8373-E4770357F8A0}"/>
                </a:ext>
              </a:extLst>
            </p:cNvPr>
            <p:cNvPicPr preferRelativeResize="0"/>
            <p:nvPr/>
          </p:nvPicPr>
          <p:blipFill rotWithShape="1">
            <a:blip r:embed="rId4">
              <a:alphaModFix/>
            </a:blip>
            <a:srcRect l="35744" t="2912" r="35322" b="56796"/>
            <a:stretch/>
          </p:blipFill>
          <p:spPr>
            <a:xfrm>
              <a:off x="4943625" y="4300002"/>
              <a:ext cx="277765" cy="261000"/>
            </a:xfrm>
            <a:prstGeom prst="rect">
              <a:avLst/>
            </a:prstGeom>
            <a:noFill/>
            <a:ln>
              <a:noFill/>
            </a:ln>
          </p:spPr>
        </p:pic>
        <p:pic>
          <p:nvPicPr>
            <p:cNvPr id="21" name="Google Shape;462;p27">
              <a:extLst>
                <a:ext uri="{FF2B5EF4-FFF2-40B4-BE49-F238E27FC236}">
                  <a16:creationId xmlns:a16="http://schemas.microsoft.com/office/drawing/2014/main" id="{7C435A63-248A-495E-A76B-DEBB143A48E8}"/>
                </a:ext>
              </a:extLst>
            </p:cNvPr>
            <p:cNvPicPr preferRelativeResize="0"/>
            <p:nvPr/>
          </p:nvPicPr>
          <p:blipFill rotWithShape="1">
            <a:blip r:embed="rId4">
              <a:alphaModFix/>
            </a:blip>
            <a:srcRect l="1875" t="3754" r="71300" b="55956"/>
            <a:stretch/>
          </p:blipFill>
          <p:spPr>
            <a:xfrm>
              <a:off x="2668825" y="4300000"/>
              <a:ext cx="257514" cy="261000"/>
            </a:xfrm>
            <a:prstGeom prst="rect">
              <a:avLst/>
            </a:prstGeom>
            <a:noFill/>
            <a:ln>
              <a:noFill/>
            </a:ln>
          </p:spPr>
        </p:pic>
        <p:pic>
          <p:nvPicPr>
            <p:cNvPr id="22" name="Google Shape;463;p27">
              <a:extLst>
                <a:ext uri="{FF2B5EF4-FFF2-40B4-BE49-F238E27FC236}">
                  <a16:creationId xmlns:a16="http://schemas.microsoft.com/office/drawing/2014/main" id="{6049BF37-BDF2-49D5-9B8B-F26990CDC57F}"/>
                </a:ext>
              </a:extLst>
            </p:cNvPr>
            <p:cNvPicPr preferRelativeResize="0"/>
            <p:nvPr/>
          </p:nvPicPr>
          <p:blipFill rotWithShape="1">
            <a:blip r:embed="rId4">
              <a:alphaModFix/>
            </a:blip>
            <a:srcRect l="2111" t="53801" r="71064" b="5910"/>
            <a:stretch/>
          </p:blipFill>
          <p:spPr>
            <a:xfrm>
              <a:off x="6474225" y="4677153"/>
              <a:ext cx="257525" cy="261010"/>
            </a:xfrm>
            <a:prstGeom prst="rect">
              <a:avLst/>
            </a:prstGeom>
            <a:noFill/>
            <a:ln>
              <a:noFill/>
            </a:ln>
          </p:spPr>
        </p:pic>
        <p:pic>
          <p:nvPicPr>
            <p:cNvPr id="23" name="Google Shape;464;p27">
              <a:extLst>
                <a:ext uri="{FF2B5EF4-FFF2-40B4-BE49-F238E27FC236}">
                  <a16:creationId xmlns:a16="http://schemas.microsoft.com/office/drawing/2014/main" id="{A8890170-D52C-4C34-9690-598C668C5F5B}"/>
                </a:ext>
              </a:extLst>
            </p:cNvPr>
            <p:cNvPicPr preferRelativeResize="0"/>
            <p:nvPr/>
          </p:nvPicPr>
          <p:blipFill rotWithShape="1">
            <a:blip r:embed="rId4">
              <a:alphaModFix/>
            </a:blip>
            <a:srcRect l="69613" t="3682" r="1452" b="56030"/>
            <a:stretch/>
          </p:blipFill>
          <p:spPr>
            <a:xfrm>
              <a:off x="5939325" y="4677166"/>
              <a:ext cx="277775" cy="261009"/>
            </a:xfrm>
            <a:prstGeom prst="rect">
              <a:avLst/>
            </a:prstGeom>
            <a:noFill/>
            <a:ln>
              <a:noFill/>
            </a:ln>
          </p:spPr>
        </p:pic>
        <p:pic>
          <p:nvPicPr>
            <p:cNvPr id="24" name="Google Shape;465;p27">
              <a:extLst>
                <a:ext uri="{FF2B5EF4-FFF2-40B4-BE49-F238E27FC236}">
                  <a16:creationId xmlns:a16="http://schemas.microsoft.com/office/drawing/2014/main" id="{0CF5C07F-978E-40EA-8AB6-FA56965DAC13}"/>
                </a:ext>
              </a:extLst>
            </p:cNvPr>
            <p:cNvPicPr preferRelativeResize="0"/>
            <p:nvPr/>
          </p:nvPicPr>
          <p:blipFill rotWithShape="1">
            <a:blip r:embed="rId4">
              <a:alphaModFix/>
            </a:blip>
            <a:srcRect l="35744" t="2912" r="35322" b="56796"/>
            <a:stretch/>
          </p:blipFill>
          <p:spPr>
            <a:xfrm>
              <a:off x="3129288" y="4300002"/>
              <a:ext cx="277765" cy="261000"/>
            </a:xfrm>
            <a:prstGeom prst="rect">
              <a:avLst/>
            </a:prstGeom>
            <a:noFill/>
            <a:ln>
              <a:noFill/>
            </a:ln>
          </p:spPr>
        </p:pic>
        <p:pic>
          <p:nvPicPr>
            <p:cNvPr id="25" name="Google Shape;466;p27">
              <a:extLst>
                <a:ext uri="{FF2B5EF4-FFF2-40B4-BE49-F238E27FC236}">
                  <a16:creationId xmlns:a16="http://schemas.microsoft.com/office/drawing/2014/main" id="{441F15E7-AA83-4DD1-B98D-CBC8F7FDF2F7}"/>
                </a:ext>
              </a:extLst>
            </p:cNvPr>
            <p:cNvPicPr preferRelativeResize="0"/>
            <p:nvPr/>
          </p:nvPicPr>
          <p:blipFill rotWithShape="1">
            <a:blip r:embed="rId4">
              <a:alphaModFix/>
            </a:blip>
            <a:srcRect l="1875" t="3754" r="71300" b="55956"/>
            <a:stretch/>
          </p:blipFill>
          <p:spPr>
            <a:xfrm>
              <a:off x="4443225" y="4300000"/>
              <a:ext cx="257514" cy="261000"/>
            </a:xfrm>
            <a:prstGeom prst="rect">
              <a:avLst/>
            </a:prstGeom>
            <a:noFill/>
            <a:ln>
              <a:noFill/>
            </a:ln>
          </p:spPr>
        </p:pic>
        <p:pic>
          <p:nvPicPr>
            <p:cNvPr id="26" name="Google Shape;467;p27">
              <a:extLst>
                <a:ext uri="{FF2B5EF4-FFF2-40B4-BE49-F238E27FC236}">
                  <a16:creationId xmlns:a16="http://schemas.microsoft.com/office/drawing/2014/main" id="{B1ABFD18-7704-40B1-A7B4-558091F9973E}"/>
                </a:ext>
              </a:extLst>
            </p:cNvPr>
            <p:cNvPicPr preferRelativeResize="0"/>
            <p:nvPr/>
          </p:nvPicPr>
          <p:blipFill rotWithShape="1">
            <a:blip r:embed="rId4">
              <a:alphaModFix/>
            </a:blip>
            <a:srcRect l="1875" t="3754" r="71300" b="55956"/>
            <a:stretch/>
          </p:blipFill>
          <p:spPr>
            <a:xfrm>
              <a:off x="5949450" y="4300000"/>
              <a:ext cx="257514" cy="261000"/>
            </a:xfrm>
            <a:prstGeom prst="rect">
              <a:avLst/>
            </a:prstGeom>
            <a:noFill/>
            <a:ln>
              <a:noFill/>
            </a:ln>
          </p:spPr>
        </p:pic>
        <p:pic>
          <p:nvPicPr>
            <p:cNvPr id="27" name="Google Shape;468;p27">
              <a:extLst>
                <a:ext uri="{FF2B5EF4-FFF2-40B4-BE49-F238E27FC236}">
                  <a16:creationId xmlns:a16="http://schemas.microsoft.com/office/drawing/2014/main" id="{8822B5FE-FC24-42BD-889A-BD2BE6E4DC63}"/>
                </a:ext>
              </a:extLst>
            </p:cNvPr>
            <p:cNvPicPr preferRelativeResize="0"/>
            <p:nvPr/>
          </p:nvPicPr>
          <p:blipFill rotWithShape="1">
            <a:blip r:embed="rId4">
              <a:alphaModFix/>
            </a:blip>
            <a:srcRect l="1875" t="3754" r="71300" b="55956"/>
            <a:stretch/>
          </p:blipFill>
          <p:spPr>
            <a:xfrm>
              <a:off x="7332675" y="4300000"/>
              <a:ext cx="257514" cy="261000"/>
            </a:xfrm>
            <a:prstGeom prst="rect">
              <a:avLst/>
            </a:prstGeom>
            <a:noFill/>
            <a:ln>
              <a:noFill/>
            </a:ln>
          </p:spPr>
        </p:pic>
        <p:pic>
          <p:nvPicPr>
            <p:cNvPr id="28" name="Google Shape;469;p27">
              <a:extLst>
                <a:ext uri="{FF2B5EF4-FFF2-40B4-BE49-F238E27FC236}">
                  <a16:creationId xmlns:a16="http://schemas.microsoft.com/office/drawing/2014/main" id="{2B8DD6A9-832A-4231-A70D-BEFED1D55D15}"/>
                </a:ext>
              </a:extLst>
            </p:cNvPr>
            <p:cNvPicPr preferRelativeResize="0"/>
            <p:nvPr/>
          </p:nvPicPr>
          <p:blipFill rotWithShape="1">
            <a:blip r:embed="rId4">
              <a:alphaModFix/>
            </a:blip>
            <a:srcRect l="35744" t="2912" r="35322" b="56796"/>
            <a:stretch/>
          </p:blipFill>
          <p:spPr>
            <a:xfrm>
              <a:off x="6464100" y="4299989"/>
              <a:ext cx="277765" cy="261000"/>
            </a:xfrm>
            <a:prstGeom prst="rect">
              <a:avLst/>
            </a:prstGeom>
            <a:noFill/>
            <a:ln>
              <a:noFill/>
            </a:ln>
          </p:spPr>
        </p:pic>
        <p:pic>
          <p:nvPicPr>
            <p:cNvPr id="29" name="Google Shape;470;p27">
              <a:extLst>
                <a:ext uri="{FF2B5EF4-FFF2-40B4-BE49-F238E27FC236}">
                  <a16:creationId xmlns:a16="http://schemas.microsoft.com/office/drawing/2014/main" id="{15FF9092-9F8A-44C3-8BEA-27FD3C3FC784}"/>
                </a:ext>
              </a:extLst>
            </p:cNvPr>
            <p:cNvPicPr preferRelativeResize="0"/>
            <p:nvPr/>
          </p:nvPicPr>
          <p:blipFill>
            <a:blip r:embed="rId5">
              <a:alphaModFix/>
            </a:blip>
            <a:stretch>
              <a:fillRect/>
            </a:stretch>
          </p:blipFill>
          <p:spPr>
            <a:xfrm>
              <a:off x="912014" y="2281866"/>
              <a:ext cx="682300" cy="542298"/>
            </a:xfrm>
            <a:prstGeom prst="rect">
              <a:avLst/>
            </a:prstGeom>
            <a:noFill/>
            <a:ln>
              <a:noFill/>
            </a:ln>
          </p:spPr>
        </p:pic>
        <p:sp>
          <p:nvSpPr>
            <p:cNvPr id="30" name="Google Shape;471;p27">
              <a:extLst>
                <a:ext uri="{FF2B5EF4-FFF2-40B4-BE49-F238E27FC236}">
                  <a16:creationId xmlns:a16="http://schemas.microsoft.com/office/drawing/2014/main" id="{A2C02E1C-6523-4695-8A39-B936C0E49C6C}"/>
                </a:ext>
              </a:extLst>
            </p:cNvPr>
            <p:cNvSpPr txBox="1"/>
            <p:nvPr/>
          </p:nvSpPr>
          <p:spPr>
            <a:xfrm>
              <a:off x="108625" y="2320550"/>
              <a:ext cx="974700" cy="3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Roll =</a:t>
              </a:r>
              <a:endParaRPr>
                <a:latin typeface="Nunito"/>
                <a:ea typeface="Nunito"/>
                <a:cs typeface="Nunito"/>
                <a:sym typeface="Nunito"/>
              </a:endParaRPr>
            </a:p>
          </p:txBody>
        </p:sp>
      </p:grpSp>
    </p:spTree>
    <p:extLst>
      <p:ext uri="{BB962C8B-B14F-4D97-AF65-F5344CB8AC3E}">
        <p14:creationId xmlns:p14="http://schemas.microsoft.com/office/powerpoint/2010/main" val="336223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04D6DD-E59D-4798-9C50-8FCD36E269B6}"/>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BCE81CF4-26B5-4F61-BEB5-8D1D4CFBEFF9}"/>
              </a:ext>
            </a:extLst>
          </p:cNvPr>
          <p:cNvSpPr>
            <a:spLocks noGrp="1"/>
          </p:cNvSpPr>
          <p:nvPr>
            <p:ph type="body" sz="quarter" idx="14"/>
          </p:nvPr>
        </p:nvSpPr>
        <p:spPr/>
        <p:txBody>
          <a:bodyPr/>
          <a:lstStyle/>
          <a:p>
            <a:r>
              <a:rPr lang="en-US" dirty="0"/>
              <a:t>Example Run! </a:t>
            </a:r>
          </a:p>
        </p:txBody>
      </p:sp>
      <p:sp>
        <p:nvSpPr>
          <p:cNvPr id="4" name="Text Placeholder 3">
            <a:extLst>
              <a:ext uri="{FF2B5EF4-FFF2-40B4-BE49-F238E27FC236}">
                <a16:creationId xmlns:a16="http://schemas.microsoft.com/office/drawing/2014/main" id="{CC272791-191B-480F-8F40-B540C9EA7F56}"/>
              </a:ext>
            </a:extLst>
          </p:cNvPr>
          <p:cNvSpPr>
            <a:spLocks noGrp="1"/>
          </p:cNvSpPr>
          <p:nvPr>
            <p:ph type="body" sz="quarter" idx="15"/>
          </p:nvPr>
        </p:nvSpPr>
        <p:spPr/>
        <p:txBody>
          <a:bodyPr/>
          <a:lstStyle/>
          <a:p>
            <a:pPr marL="0" lvl="0" indent="0" algn="l" rtl="0">
              <a:spcBef>
                <a:spcPts val="0"/>
              </a:spcBef>
              <a:spcAft>
                <a:spcPts val="0"/>
              </a:spcAft>
              <a:buNone/>
            </a:pPr>
            <a:r>
              <a:rPr lang="en-US" sz="2000" dirty="0"/>
              <a:t>Since I got a 1 on my first roll, the person stops at the salad station since 1 is one of the two numbers below the station.  I then rolled two dice for time as the person is at that station and got the rolls of 2 and 4, which means the person spent 6 minutes at the salad station</a:t>
            </a:r>
          </a:p>
          <a:p>
            <a:pPr marL="0" lvl="0" indent="0" algn="l" rtl="0">
              <a:spcBef>
                <a:spcPts val="1600"/>
              </a:spcBef>
              <a:spcAft>
                <a:spcPts val="0"/>
              </a:spcAft>
              <a:buNone/>
            </a:pPr>
            <a:endParaRPr lang="en-US" dirty="0"/>
          </a:p>
          <a:p>
            <a:endParaRPr lang="en-US" dirty="0"/>
          </a:p>
        </p:txBody>
      </p:sp>
      <p:pic>
        <p:nvPicPr>
          <p:cNvPr id="6" name="Picture 5">
            <a:extLst>
              <a:ext uri="{FF2B5EF4-FFF2-40B4-BE49-F238E27FC236}">
                <a16:creationId xmlns:a16="http://schemas.microsoft.com/office/drawing/2014/main" id="{68F5C3C1-BB21-4452-B751-CA5E5F31C403}"/>
              </a:ext>
            </a:extLst>
          </p:cNvPr>
          <p:cNvPicPr>
            <a:picLocks noChangeAspect="1"/>
          </p:cNvPicPr>
          <p:nvPr/>
        </p:nvPicPr>
        <p:blipFill>
          <a:blip r:embed="rId2"/>
          <a:stretch>
            <a:fillRect/>
          </a:stretch>
        </p:blipFill>
        <p:spPr>
          <a:xfrm>
            <a:off x="0" y="3145460"/>
            <a:ext cx="12191999" cy="3767574"/>
          </a:xfrm>
          <a:prstGeom prst="rect">
            <a:avLst/>
          </a:prstGeom>
        </p:spPr>
      </p:pic>
    </p:spTree>
    <p:extLst>
      <p:ext uri="{BB962C8B-B14F-4D97-AF65-F5344CB8AC3E}">
        <p14:creationId xmlns:p14="http://schemas.microsoft.com/office/powerpoint/2010/main" val="76317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A3624-D0F0-475A-AC88-4454EE61C038}"/>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CC605B9A-03E8-4802-8754-5A2ADBAA5B5D}"/>
              </a:ext>
            </a:extLst>
          </p:cNvPr>
          <p:cNvSpPr>
            <a:spLocks noGrp="1"/>
          </p:cNvSpPr>
          <p:nvPr>
            <p:ph type="body" sz="quarter" idx="14"/>
          </p:nvPr>
        </p:nvSpPr>
        <p:spPr/>
        <p:txBody>
          <a:bodyPr/>
          <a:lstStyle/>
          <a:p>
            <a:r>
              <a:rPr lang="en" dirty="0"/>
              <a:t>Example Run! </a:t>
            </a:r>
            <a:endParaRPr lang="en-US" dirty="0"/>
          </a:p>
        </p:txBody>
      </p:sp>
      <p:sp>
        <p:nvSpPr>
          <p:cNvPr id="4" name="Text Placeholder 3">
            <a:extLst>
              <a:ext uri="{FF2B5EF4-FFF2-40B4-BE49-F238E27FC236}">
                <a16:creationId xmlns:a16="http://schemas.microsoft.com/office/drawing/2014/main" id="{56FBC87A-E194-4338-A5CF-A7AB33318421}"/>
              </a:ext>
            </a:extLst>
          </p:cNvPr>
          <p:cNvSpPr>
            <a:spLocks noGrp="1"/>
          </p:cNvSpPr>
          <p:nvPr>
            <p:ph type="body" sz="quarter" idx="15"/>
          </p:nvPr>
        </p:nvSpPr>
        <p:spPr/>
        <p:txBody>
          <a:bodyPr/>
          <a:lstStyle/>
          <a:p>
            <a:pPr marL="0" lvl="0" indent="0" algn="l" rtl="0">
              <a:spcBef>
                <a:spcPts val="0"/>
              </a:spcBef>
              <a:spcAft>
                <a:spcPts val="0"/>
              </a:spcAft>
              <a:buNone/>
            </a:pPr>
            <a:r>
              <a:rPr lang="en-US" sz="2800" dirty="0"/>
              <a:t>Since I rolled a 2, the customer stops at sandwiches and spends 3 minutes there. Be sure to add this time to the total time. </a:t>
            </a:r>
          </a:p>
          <a:p>
            <a:pPr marL="0" lvl="0" indent="0" algn="l" rtl="0">
              <a:spcBef>
                <a:spcPts val="1600"/>
              </a:spcBef>
              <a:spcAft>
                <a:spcPts val="0"/>
              </a:spcAft>
              <a:buNone/>
            </a:pPr>
            <a:endParaRPr lang="en-US" dirty="0"/>
          </a:p>
          <a:p>
            <a:endParaRPr lang="en-US" dirty="0"/>
          </a:p>
        </p:txBody>
      </p:sp>
      <p:grpSp>
        <p:nvGrpSpPr>
          <p:cNvPr id="5" name="Group 4">
            <a:extLst>
              <a:ext uri="{FF2B5EF4-FFF2-40B4-BE49-F238E27FC236}">
                <a16:creationId xmlns:a16="http://schemas.microsoft.com/office/drawing/2014/main" id="{234F8E79-854F-4B20-B31D-8B6EBF2860F2}"/>
              </a:ext>
            </a:extLst>
          </p:cNvPr>
          <p:cNvGrpSpPr/>
          <p:nvPr/>
        </p:nvGrpSpPr>
        <p:grpSpPr>
          <a:xfrm>
            <a:off x="-1" y="2823465"/>
            <a:ext cx="12191999" cy="4034535"/>
            <a:chOff x="0" y="2202075"/>
            <a:chExt cx="9203400" cy="2952600"/>
          </a:xfrm>
        </p:grpSpPr>
        <p:sp>
          <p:nvSpPr>
            <p:cNvPr id="6" name="Google Shape;518;p29">
              <a:extLst>
                <a:ext uri="{FF2B5EF4-FFF2-40B4-BE49-F238E27FC236}">
                  <a16:creationId xmlns:a16="http://schemas.microsoft.com/office/drawing/2014/main" id="{919CEED4-EEFC-40B6-ADCB-A455347DD9C4}"/>
                </a:ext>
              </a:extLst>
            </p:cNvPr>
            <p:cNvSpPr/>
            <p:nvPr/>
          </p:nvSpPr>
          <p:spPr>
            <a:xfrm>
              <a:off x="0" y="2202075"/>
              <a:ext cx="9203400" cy="2952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521;p29">
              <a:extLst>
                <a:ext uri="{FF2B5EF4-FFF2-40B4-BE49-F238E27FC236}">
                  <a16:creationId xmlns:a16="http://schemas.microsoft.com/office/drawing/2014/main" id="{F7C10CB1-4369-4DC6-B193-3F3E9453DDAB}"/>
                </a:ext>
              </a:extLst>
            </p:cNvPr>
            <p:cNvPicPr preferRelativeResize="0"/>
            <p:nvPr/>
          </p:nvPicPr>
          <p:blipFill rotWithShape="1">
            <a:blip r:embed="rId2">
              <a:alphaModFix/>
            </a:blip>
            <a:srcRect l="50847" r="16870" b="31870"/>
            <a:stretch/>
          </p:blipFill>
          <p:spPr>
            <a:xfrm>
              <a:off x="2601675" y="3056750"/>
              <a:ext cx="974601" cy="1243249"/>
            </a:xfrm>
            <a:prstGeom prst="rect">
              <a:avLst/>
            </a:prstGeom>
            <a:noFill/>
            <a:ln>
              <a:noFill/>
            </a:ln>
          </p:spPr>
        </p:pic>
        <p:pic>
          <p:nvPicPr>
            <p:cNvPr id="8" name="Google Shape;522;p29">
              <a:extLst>
                <a:ext uri="{FF2B5EF4-FFF2-40B4-BE49-F238E27FC236}">
                  <a16:creationId xmlns:a16="http://schemas.microsoft.com/office/drawing/2014/main" id="{EF5D608B-6F7D-47B7-B973-C1D79BC6C32E}"/>
                </a:ext>
              </a:extLst>
            </p:cNvPr>
            <p:cNvPicPr preferRelativeResize="0"/>
            <p:nvPr/>
          </p:nvPicPr>
          <p:blipFill rotWithShape="1">
            <a:blip r:embed="rId3">
              <a:alphaModFix/>
            </a:blip>
            <a:srcRect l="5865" t="21215" r="64627" b="24356"/>
            <a:stretch/>
          </p:blipFill>
          <p:spPr>
            <a:xfrm>
              <a:off x="8241350" y="3226000"/>
              <a:ext cx="788200" cy="1565750"/>
            </a:xfrm>
            <a:prstGeom prst="rect">
              <a:avLst/>
            </a:prstGeom>
            <a:noFill/>
            <a:ln>
              <a:noFill/>
            </a:ln>
          </p:spPr>
        </p:pic>
        <p:pic>
          <p:nvPicPr>
            <p:cNvPr id="9" name="Google Shape;523;p29">
              <a:extLst>
                <a:ext uri="{FF2B5EF4-FFF2-40B4-BE49-F238E27FC236}">
                  <a16:creationId xmlns:a16="http://schemas.microsoft.com/office/drawing/2014/main" id="{16F88158-9775-4863-B5CE-8319E3E71458}"/>
                </a:ext>
              </a:extLst>
            </p:cNvPr>
            <p:cNvPicPr preferRelativeResize="0"/>
            <p:nvPr/>
          </p:nvPicPr>
          <p:blipFill rotWithShape="1">
            <a:blip r:embed="rId2">
              <a:alphaModFix/>
            </a:blip>
            <a:srcRect l="15475" t="11198" r="52241" b="34039"/>
            <a:stretch/>
          </p:blipFill>
          <p:spPr>
            <a:xfrm>
              <a:off x="4203150" y="3167700"/>
              <a:ext cx="1044950" cy="1071450"/>
            </a:xfrm>
            <a:prstGeom prst="rect">
              <a:avLst/>
            </a:prstGeom>
            <a:noFill/>
            <a:ln>
              <a:noFill/>
            </a:ln>
          </p:spPr>
        </p:pic>
        <p:pic>
          <p:nvPicPr>
            <p:cNvPr id="10" name="Google Shape;524;p29">
              <a:extLst>
                <a:ext uri="{FF2B5EF4-FFF2-40B4-BE49-F238E27FC236}">
                  <a16:creationId xmlns:a16="http://schemas.microsoft.com/office/drawing/2014/main" id="{114AE95D-5632-4262-85B6-2F274FD1B128}"/>
                </a:ext>
              </a:extLst>
            </p:cNvPr>
            <p:cNvPicPr preferRelativeResize="0"/>
            <p:nvPr/>
          </p:nvPicPr>
          <p:blipFill rotWithShape="1">
            <a:blip r:embed="rId3">
              <a:alphaModFix/>
            </a:blip>
            <a:srcRect l="68293" t="33199" r="17352" b="46466"/>
            <a:stretch/>
          </p:blipFill>
          <p:spPr>
            <a:xfrm>
              <a:off x="7238675" y="2935025"/>
              <a:ext cx="974600" cy="1486710"/>
            </a:xfrm>
            <a:prstGeom prst="rect">
              <a:avLst/>
            </a:prstGeom>
            <a:noFill/>
            <a:ln>
              <a:noFill/>
            </a:ln>
          </p:spPr>
        </p:pic>
        <p:pic>
          <p:nvPicPr>
            <p:cNvPr id="11" name="Google Shape;525;p29">
              <a:extLst>
                <a:ext uri="{FF2B5EF4-FFF2-40B4-BE49-F238E27FC236}">
                  <a16:creationId xmlns:a16="http://schemas.microsoft.com/office/drawing/2014/main" id="{44D0D4B3-2DC1-4FD1-B1C4-87F742C33803}"/>
                </a:ext>
              </a:extLst>
            </p:cNvPr>
            <p:cNvPicPr preferRelativeResize="0"/>
            <p:nvPr/>
          </p:nvPicPr>
          <p:blipFill rotWithShape="1">
            <a:blip r:embed="rId3">
              <a:alphaModFix/>
            </a:blip>
            <a:srcRect l="54961" t="30984" r="31082" b="46430"/>
            <a:stretch/>
          </p:blipFill>
          <p:spPr>
            <a:xfrm>
              <a:off x="5815250" y="2729541"/>
              <a:ext cx="974600" cy="1698661"/>
            </a:xfrm>
            <a:prstGeom prst="rect">
              <a:avLst/>
            </a:prstGeom>
            <a:noFill/>
            <a:ln>
              <a:noFill/>
            </a:ln>
          </p:spPr>
        </p:pic>
        <p:pic>
          <p:nvPicPr>
            <p:cNvPr id="12" name="Google Shape;526;p29">
              <a:extLst>
                <a:ext uri="{FF2B5EF4-FFF2-40B4-BE49-F238E27FC236}">
                  <a16:creationId xmlns:a16="http://schemas.microsoft.com/office/drawing/2014/main" id="{0CE2F1BE-B8C6-40C9-B85C-2CC28354CB84}"/>
                </a:ext>
              </a:extLst>
            </p:cNvPr>
            <p:cNvPicPr preferRelativeResize="0"/>
            <p:nvPr/>
          </p:nvPicPr>
          <p:blipFill rotWithShape="1">
            <a:blip r:embed="rId3">
              <a:alphaModFix/>
            </a:blip>
            <a:srcRect l="40437" t="41840" r="44011" b="46682"/>
            <a:stretch/>
          </p:blipFill>
          <p:spPr>
            <a:xfrm>
              <a:off x="1516750" y="3813925"/>
              <a:ext cx="682300" cy="542298"/>
            </a:xfrm>
            <a:prstGeom prst="rect">
              <a:avLst/>
            </a:prstGeom>
            <a:noFill/>
            <a:ln>
              <a:noFill/>
            </a:ln>
          </p:spPr>
        </p:pic>
        <p:sp>
          <p:nvSpPr>
            <p:cNvPr id="13" name="Google Shape;527;p29">
              <a:extLst>
                <a:ext uri="{FF2B5EF4-FFF2-40B4-BE49-F238E27FC236}">
                  <a16:creationId xmlns:a16="http://schemas.microsoft.com/office/drawing/2014/main" id="{8E232127-E869-4038-9D03-D87F34AC5608}"/>
                </a:ext>
              </a:extLst>
            </p:cNvPr>
            <p:cNvSpPr/>
            <p:nvPr/>
          </p:nvSpPr>
          <p:spPr>
            <a:xfrm>
              <a:off x="1516750" y="4167125"/>
              <a:ext cx="6714900" cy="849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8;p29">
              <a:extLst>
                <a:ext uri="{FF2B5EF4-FFF2-40B4-BE49-F238E27FC236}">
                  <a16:creationId xmlns:a16="http://schemas.microsoft.com/office/drawing/2014/main" id="{ED446404-76E6-4976-BDCB-373B2A863CD2}"/>
                </a:ext>
              </a:extLst>
            </p:cNvPr>
            <p:cNvSpPr/>
            <p:nvPr/>
          </p:nvSpPr>
          <p:spPr>
            <a:xfrm>
              <a:off x="25239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Salad</a:t>
              </a:r>
              <a:endParaRPr/>
            </a:p>
          </p:txBody>
        </p:sp>
        <p:grpSp>
          <p:nvGrpSpPr>
            <p:cNvPr id="15" name="Google Shape;529;p29">
              <a:extLst>
                <a:ext uri="{FF2B5EF4-FFF2-40B4-BE49-F238E27FC236}">
                  <a16:creationId xmlns:a16="http://schemas.microsoft.com/office/drawing/2014/main" id="{BE338EA6-14B9-4131-B0AB-B8F9B56327AD}"/>
                </a:ext>
              </a:extLst>
            </p:cNvPr>
            <p:cNvGrpSpPr/>
            <p:nvPr/>
          </p:nvGrpSpPr>
          <p:grpSpPr>
            <a:xfrm>
              <a:off x="3669000" y="3012900"/>
              <a:ext cx="587625" cy="1131950"/>
              <a:chOff x="779650" y="1729550"/>
              <a:chExt cx="587625" cy="1131950"/>
            </a:xfrm>
          </p:grpSpPr>
          <p:cxnSp>
            <p:nvCxnSpPr>
              <p:cNvPr id="35" name="Google Shape;530;p29">
                <a:extLst>
                  <a:ext uri="{FF2B5EF4-FFF2-40B4-BE49-F238E27FC236}">
                    <a16:creationId xmlns:a16="http://schemas.microsoft.com/office/drawing/2014/main" id="{556E1133-86E7-4F47-B723-17DED9857E8E}"/>
                  </a:ext>
                </a:extLst>
              </p:cNvPr>
              <p:cNvCxnSpPr/>
              <p:nvPr/>
            </p:nvCxnSpPr>
            <p:spPr>
              <a:xfrm>
                <a:off x="1095700" y="2001250"/>
                <a:ext cx="0" cy="579600"/>
              </a:xfrm>
              <a:prstGeom prst="straightConnector1">
                <a:avLst/>
              </a:prstGeom>
              <a:noFill/>
              <a:ln w="28575" cap="flat" cmpd="sng">
                <a:solidFill>
                  <a:srgbClr val="000000"/>
                </a:solidFill>
                <a:prstDash val="solid"/>
                <a:round/>
                <a:headEnd type="none" w="med" len="med"/>
                <a:tailEnd type="none" w="med" len="med"/>
              </a:ln>
            </p:spPr>
          </p:cxnSp>
          <p:grpSp>
            <p:nvGrpSpPr>
              <p:cNvPr id="36" name="Google Shape;531;p29">
                <a:extLst>
                  <a:ext uri="{FF2B5EF4-FFF2-40B4-BE49-F238E27FC236}">
                    <a16:creationId xmlns:a16="http://schemas.microsoft.com/office/drawing/2014/main" id="{E3D045C6-F534-4A39-8F14-D8BBD1C947EB}"/>
                  </a:ext>
                </a:extLst>
              </p:cNvPr>
              <p:cNvGrpSpPr/>
              <p:nvPr/>
            </p:nvGrpSpPr>
            <p:grpSpPr>
              <a:xfrm>
                <a:off x="779650" y="1729550"/>
                <a:ext cx="587625" cy="1131950"/>
                <a:chOff x="779650" y="1729550"/>
                <a:chExt cx="587625" cy="1131950"/>
              </a:xfrm>
            </p:grpSpPr>
            <p:sp>
              <p:nvSpPr>
                <p:cNvPr id="37" name="Google Shape;532;p29">
                  <a:extLst>
                    <a:ext uri="{FF2B5EF4-FFF2-40B4-BE49-F238E27FC236}">
                      <a16:creationId xmlns:a16="http://schemas.microsoft.com/office/drawing/2014/main" id="{AEB8F0BE-66A7-43E4-991D-F6D459B2A0C5}"/>
                    </a:ext>
                  </a:extLst>
                </p:cNvPr>
                <p:cNvSpPr/>
                <p:nvPr/>
              </p:nvSpPr>
              <p:spPr>
                <a:xfrm>
                  <a:off x="928150" y="1729550"/>
                  <a:ext cx="335100" cy="3351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533;p29">
                  <a:extLst>
                    <a:ext uri="{FF2B5EF4-FFF2-40B4-BE49-F238E27FC236}">
                      <a16:creationId xmlns:a16="http://schemas.microsoft.com/office/drawing/2014/main" id="{881CFBBB-22F8-4A06-9D2A-7FEF916AD6B7}"/>
                    </a:ext>
                  </a:extLst>
                </p:cNvPr>
                <p:cNvCxnSpPr/>
                <p:nvPr/>
              </p:nvCxnSpPr>
              <p:spPr>
                <a:xfrm>
                  <a:off x="1095700" y="2562700"/>
                  <a:ext cx="126900" cy="298800"/>
                </a:xfrm>
                <a:prstGeom prst="straightConnector1">
                  <a:avLst/>
                </a:prstGeom>
                <a:noFill/>
                <a:ln w="28575" cap="flat" cmpd="sng">
                  <a:solidFill>
                    <a:srgbClr val="000000"/>
                  </a:solidFill>
                  <a:prstDash val="solid"/>
                  <a:round/>
                  <a:headEnd type="none" w="med" len="med"/>
                  <a:tailEnd type="none" w="med" len="med"/>
                </a:ln>
              </p:spPr>
            </p:cxnSp>
            <p:cxnSp>
              <p:nvCxnSpPr>
                <p:cNvPr id="39" name="Google Shape;534;p29">
                  <a:extLst>
                    <a:ext uri="{FF2B5EF4-FFF2-40B4-BE49-F238E27FC236}">
                      <a16:creationId xmlns:a16="http://schemas.microsoft.com/office/drawing/2014/main" id="{F887B419-B098-42D7-A7B6-8006B39E8880}"/>
                    </a:ext>
                  </a:extLst>
                </p:cNvPr>
                <p:cNvCxnSpPr/>
                <p:nvPr/>
              </p:nvCxnSpPr>
              <p:spPr>
                <a:xfrm flipH="1">
                  <a:off x="887500" y="2589850"/>
                  <a:ext cx="208200" cy="253500"/>
                </a:xfrm>
                <a:prstGeom prst="straightConnector1">
                  <a:avLst/>
                </a:prstGeom>
                <a:noFill/>
                <a:ln w="28575" cap="flat" cmpd="sng">
                  <a:solidFill>
                    <a:srgbClr val="000000"/>
                  </a:solidFill>
                  <a:prstDash val="solid"/>
                  <a:round/>
                  <a:headEnd type="none" w="med" len="med"/>
                  <a:tailEnd type="none" w="med" len="med"/>
                </a:ln>
              </p:spPr>
            </p:cxnSp>
            <p:cxnSp>
              <p:nvCxnSpPr>
                <p:cNvPr id="40" name="Google Shape;535;p29">
                  <a:extLst>
                    <a:ext uri="{FF2B5EF4-FFF2-40B4-BE49-F238E27FC236}">
                      <a16:creationId xmlns:a16="http://schemas.microsoft.com/office/drawing/2014/main" id="{D6E5A9C0-9BE6-4B94-9409-A7A2961DC009}"/>
                    </a:ext>
                  </a:extLst>
                </p:cNvPr>
                <p:cNvCxnSpPr/>
                <p:nvPr/>
              </p:nvCxnSpPr>
              <p:spPr>
                <a:xfrm>
                  <a:off x="1104775" y="2191425"/>
                  <a:ext cx="262500" cy="244500"/>
                </a:xfrm>
                <a:prstGeom prst="straightConnector1">
                  <a:avLst/>
                </a:prstGeom>
                <a:noFill/>
                <a:ln w="28575" cap="flat" cmpd="sng">
                  <a:solidFill>
                    <a:srgbClr val="000000"/>
                  </a:solidFill>
                  <a:prstDash val="solid"/>
                  <a:round/>
                  <a:headEnd type="none" w="med" len="med"/>
                  <a:tailEnd type="none" w="med" len="med"/>
                </a:ln>
              </p:spPr>
            </p:cxnSp>
            <p:cxnSp>
              <p:nvCxnSpPr>
                <p:cNvPr id="41" name="Google Shape;536;p29">
                  <a:extLst>
                    <a:ext uri="{FF2B5EF4-FFF2-40B4-BE49-F238E27FC236}">
                      <a16:creationId xmlns:a16="http://schemas.microsoft.com/office/drawing/2014/main" id="{39CAA90E-F4E3-4F4E-A5F3-E9FB8C40DCC6}"/>
                    </a:ext>
                  </a:extLst>
                </p:cNvPr>
                <p:cNvCxnSpPr/>
                <p:nvPr/>
              </p:nvCxnSpPr>
              <p:spPr>
                <a:xfrm rot="10800000" flipH="1">
                  <a:off x="779650" y="2200525"/>
                  <a:ext cx="315900" cy="144900"/>
                </a:xfrm>
                <a:prstGeom prst="straightConnector1">
                  <a:avLst/>
                </a:prstGeom>
                <a:noFill/>
                <a:ln w="28575" cap="flat" cmpd="sng">
                  <a:solidFill>
                    <a:srgbClr val="000000"/>
                  </a:solidFill>
                  <a:prstDash val="solid"/>
                  <a:round/>
                  <a:headEnd type="none" w="med" len="med"/>
                  <a:tailEnd type="none" w="med" len="med"/>
                </a:ln>
              </p:spPr>
            </p:cxnSp>
          </p:grpSp>
        </p:grpSp>
        <p:sp>
          <p:nvSpPr>
            <p:cNvPr id="16" name="Google Shape;537;p29">
              <a:extLst>
                <a:ext uri="{FF2B5EF4-FFF2-40B4-BE49-F238E27FC236}">
                  <a16:creationId xmlns:a16="http://schemas.microsoft.com/office/drawing/2014/main" id="{20B635C0-B634-4C76-A0DC-06353F7A0135}"/>
                </a:ext>
              </a:extLst>
            </p:cNvPr>
            <p:cNvSpPr/>
            <p:nvPr/>
          </p:nvSpPr>
          <p:spPr>
            <a:xfrm>
              <a:off x="57671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Grill</a:t>
              </a:r>
              <a:endParaRPr/>
            </a:p>
          </p:txBody>
        </p:sp>
        <p:sp>
          <p:nvSpPr>
            <p:cNvPr id="17" name="Google Shape;538;p29">
              <a:extLst>
                <a:ext uri="{FF2B5EF4-FFF2-40B4-BE49-F238E27FC236}">
                  <a16:creationId xmlns:a16="http://schemas.microsoft.com/office/drawing/2014/main" id="{2851FD69-039A-4250-81A1-B4D156731669}"/>
                </a:ext>
              </a:extLst>
            </p:cNvPr>
            <p:cNvSpPr/>
            <p:nvPr/>
          </p:nvSpPr>
          <p:spPr>
            <a:xfrm>
              <a:off x="7168150"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Soup</a:t>
              </a:r>
              <a:endParaRPr/>
            </a:p>
          </p:txBody>
        </p:sp>
        <p:sp>
          <p:nvSpPr>
            <p:cNvPr id="18" name="Google Shape;539;p29">
              <a:extLst>
                <a:ext uri="{FF2B5EF4-FFF2-40B4-BE49-F238E27FC236}">
                  <a16:creationId xmlns:a16="http://schemas.microsoft.com/office/drawing/2014/main" id="{FE22F40E-E49B-4B7B-A94D-82C121051518}"/>
                </a:ext>
              </a:extLst>
            </p:cNvPr>
            <p:cNvSpPr/>
            <p:nvPr/>
          </p:nvSpPr>
          <p:spPr>
            <a:xfrm>
              <a:off x="3924950" y="2468675"/>
              <a:ext cx="1523922" cy="219926"/>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Sandwiches</a:t>
              </a:r>
              <a:endParaRPr dirty="0"/>
            </a:p>
          </p:txBody>
        </p:sp>
        <p:pic>
          <p:nvPicPr>
            <p:cNvPr id="19" name="Google Shape;540;p29">
              <a:extLst>
                <a:ext uri="{FF2B5EF4-FFF2-40B4-BE49-F238E27FC236}">
                  <a16:creationId xmlns:a16="http://schemas.microsoft.com/office/drawing/2014/main" id="{3291BACE-CCB4-4267-A626-8AC3E5F96E66}"/>
                </a:ext>
              </a:extLst>
            </p:cNvPr>
            <p:cNvPicPr preferRelativeResize="0"/>
            <p:nvPr/>
          </p:nvPicPr>
          <p:blipFill rotWithShape="1">
            <a:blip r:embed="rId4">
              <a:alphaModFix/>
            </a:blip>
            <a:srcRect l="69613" t="3682" r="1452" b="56030"/>
            <a:stretch/>
          </p:blipFill>
          <p:spPr>
            <a:xfrm>
              <a:off x="4433100" y="4677166"/>
              <a:ext cx="277775" cy="261009"/>
            </a:xfrm>
            <a:prstGeom prst="rect">
              <a:avLst/>
            </a:prstGeom>
            <a:noFill/>
            <a:ln>
              <a:noFill/>
            </a:ln>
          </p:spPr>
        </p:pic>
        <p:pic>
          <p:nvPicPr>
            <p:cNvPr id="20" name="Google Shape;541;p29">
              <a:extLst>
                <a:ext uri="{FF2B5EF4-FFF2-40B4-BE49-F238E27FC236}">
                  <a16:creationId xmlns:a16="http://schemas.microsoft.com/office/drawing/2014/main" id="{F80C21D4-92D6-4DA1-99B9-A628D11E5982}"/>
                </a:ext>
              </a:extLst>
            </p:cNvPr>
            <p:cNvPicPr preferRelativeResize="0"/>
            <p:nvPr/>
          </p:nvPicPr>
          <p:blipFill rotWithShape="1">
            <a:blip r:embed="rId4">
              <a:alphaModFix/>
            </a:blip>
            <a:srcRect l="35744" t="2912" r="35322" b="56796"/>
            <a:stretch/>
          </p:blipFill>
          <p:spPr>
            <a:xfrm>
              <a:off x="4943625" y="4300002"/>
              <a:ext cx="277765" cy="261000"/>
            </a:xfrm>
            <a:prstGeom prst="rect">
              <a:avLst/>
            </a:prstGeom>
            <a:noFill/>
            <a:ln>
              <a:noFill/>
            </a:ln>
          </p:spPr>
        </p:pic>
        <p:pic>
          <p:nvPicPr>
            <p:cNvPr id="21" name="Google Shape;542;p29">
              <a:extLst>
                <a:ext uri="{FF2B5EF4-FFF2-40B4-BE49-F238E27FC236}">
                  <a16:creationId xmlns:a16="http://schemas.microsoft.com/office/drawing/2014/main" id="{E95477B7-66B5-4142-8467-28FCDD31CF8A}"/>
                </a:ext>
              </a:extLst>
            </p:cNvPr>
            <p:cNvPicPr preferRelativeResize="0"/>
            <p:nvPr/>
          </p:nvPicPr>
          <p:blipFill rotWithShape="1">
            <a:blip r:embed="rId4">
              <a:alphaModFix/>
            </a:blip>
            <a:srcRect l="1875" t="3754" r="71300" b="55956"/>
            <a:stretch/>
          </p:blipFill>
          <p:spPr>
            <a:xfrm>
              <a:off x="2668825" y="4300000"/>
              <a:ext cx="257514" cy="261000"/>
            </a:xfrm>
            <a:prstGeom prst="rect">
              <a:avLst/>
            </a:prstGeom>
            <a:noFill/>
            <a:ln>
              <a:noFill/>
            </a:ln>
          </p:spPr>
        </p:pic>
        <p:pic>
          <p:nvPicPr>
            <p:cNvPr id="22" name="Google Shape;543;p29">
              <a:extLst>
                <a:ext uri="{FF2B5EF4-FFF2-40B4-BE49-F238E27FC236}">
                  <a16:creationId xmlns:a16="http://schemas.microsoft.com/office/drawing/2014/main" id="{059C9AF9-DC2F-4B7D-9C1F-EE4B70B5D2FD}"/>
                </a:ext>
              </a:extLst>
            </p:cNvPr>
            <p:cNvPicPr preferRelativeResize="0"/>
            <p:nvPr/>
          </p:nvPicPr>
          <p:blipFill rotWithShape="1">
            <a:blip r:embed="rId4">
              <a:alphaModFix/>
            </a:blip>
            <a:srcRect l="2111" t="53801" r="71064" b="5910"/>
            <a:stretch/>
          </p:blipFill>
          <p:spPr>
            <a:xfrm>
              <a:off x="6474225" y="4677153"/>
              <a:ext cx="257525" cy="261010"/>
            </a:xfrm>
            <a:prstGeom prst="rect">
              <a:avLst/>
            </a:prstGeom>
            <a:noFill/>
            <a:ln>
              <a:noFill/>
            </a:ln>
          </p:spPr>
        </p:pic>
        <p:pic>
          <p:nvPicPr>
            <p:cNvPr id="23" name="Google Shape;544;p29">
              <a:extLst>
                <a:ext uri="{FF2B5EF4-FFF2-40B4-BE49-F238E27FC236}">
                  <a16:creationId xmlns:a16="http://schemas.microsoft.com/office/drawing/2014/main" id="{638B5A4F-604A-4FA0-A024-A65A3EBB0222}"/>
                </a:ext>
              </a:extLst>
            </p:cNvPr>
            <p:cNvPicPr preferRelativeResize="0"/>
            <p:nvPr/>
          </p:nvPicPr>
          <p:blipFill rotWithShape="1">
            <a:blip r:embed="rId4">
              <a:alphaModFix/>
            </a:blip>
            <a:srcRect l="69613" t="3682" r="1452" b="56030"/>
            <a:stretch/>
          </p:blipFill>
          <p:spPr>
            <a:xfrm>
              <a:off x="5939325" y="4677166"/>
              <a:ext cx="277775" cy="261009"/>
            </a:xfrm>
            <a:prstGeom prst="rect">
              <a:avLst/>
            </a:prstGeom>
            <a:noFill/>
            <a:ln>
              <a:noFill/>
            </a:ln>
          </p:spPr>
        </p:pic>
        <p:pic>
          <p:nvPicPr>
            <p:cNvPr id="24" name="Google Shape;545;p29">
              <a:extLst>
                <a:ext uri="{FF2B5EF4-FFF2-40B4-BE49-F238E27FC236}">
                  <a16:creationId xmlns:a16="http://schemas.microsoft.com/office/drawing/2014/main" id="{E1F06F9E-CAFE-4137-BE64-3A9CEB1B37D3}"/>
                </a:ext>
              </a:extLst>
            </p:cNvPr>
            <p:cNvPicPr preferRelativeResize="0"/>
            <p:nvPr/>
          </p:nvPicPr>
          <p:blipFill rotWithShape="1">
            <a:blip r:embed="rId4">
              <a:alphaModFix/>
            </a:blip>
            <a:srcRect l="35744" t="2912" r="35322" b="56796"/>
            <a:stretch/>
          </p:blipFill>
          <p:spPr>
            <a:xfrm>
              <a:off x="3129288" y="4300002"/>
              <a:ext cx="277765" cy="261000"/>
            </a:xfrm>
            <a:prstGeom prst="rect">
              <a:avLst/>
            </a:prstGeom>
            <a:noFill/>
            <a:ln>
              <a:noFill/>
            </a:ln>
          </p:spPr>
        </p:pic>
        <p:pic>
          <p:nvPicPr>
            <p:cNvPr id="25" name="Google Shape;546;p29">
              <a:extLst>
                <a:ext uri="{FF2B5EF4-FFF2-40B4-BE49-F238E27FC236}">
                  <a16:creationId xmlns:a16="http://schemas.microsoft.com/office/drawing/2014/main" id="{D7C1124D-44F3-41DC-B03B-821CB1D12873}"/>
                </a:ext>
              </a:extLst>
            </p:cNvPr>
            <p:cNvPicPr preferRelativeResize="0"/>
            <p:nvPr/>
          </p:nvPicPr>
          <p:blipFill rotWithShape="1">
            <a:blip r:embed="rId4">
              <a:alphaModFix/>
            </a:blip>
            <a:srcRect l="1875" t="3754" r="71300" b="55956"/>
            <a:stretch/>
          </p:blipFill>
          <p:spPr>
            <a:xfrm>
              <a:off x="4443225" y="4300000"/>
              <a:ext cx="257514" cy="261000"/>
            </a:xfrm>
            <a:prstGeom prst="rect">
              <a:avLst/>
            </a:prstGeom>
            <a:noFill/>
            <a:ln>
              <a:noFill/>
            </a:ln>
          </p:spPr>
        </p:pic>
        <p:pic>
          <p:nvPicPr>
            <p:cNvPr id="26" name="Google Shape;547;p29">
              <a:extLst>
                <a:ext uri="{FF2B5EF4-FFF2-40B4-BE49-F238E27FC236}">
                  <a16:creationId xmlns:a16="http://schemas.microsoft.com/office/drawing/2014/main" id="{C2329EA5-5B9D-4E5C-9309-97D749039415}"/>
                </a:ext>
              </a:extLst>
            </p:cNvPr>
            <p:cNvPicPr preferRelativeResize="0"/>
            <p:nvPr/>
          </p:nvPicPr>
          <p:blipFill rotWithShape="1">
            <a:blip r:embed="rId4">
              <a:alphaModFix/>
            </a:blip>
            <a:srcRect l="1875" t="3754" r="71300" b="55956"/>
            <a:stretch/>
          </p:blipFill>
          <p:spPr>
            <a:xfrm>
              <a:off x="5949450" y="4300000"/>
              <a:ext cx="257514" cy="261000"/>
            </a:xfrm>
            <a:prstGeom prst="rect">
              <a:avLst/>
            </a:prstGeom>
            <a:noFill/>
            <a:ln>
              <a:noFill/>
            </a:ln>
          </p:spPr>
        </p:pic>
        <p:pic>
          <p:nvPicPr>
            <p:cNvPr id="27" name="Google Shape;548;p29">
              <a:extLst>
                <a:ext uri="{FF2B5EF4-FFF2-40B4-BE49-F238E27FC236}">
                  <a16:creationId xmlns:a16="http://schemas.microsoft.com/office/drawing/2014/main" id="{7EA119E7-5EA4-4352-8A74-AA686D7D5853}"/>
                </a:ext>
              </a:extLst>
            </p:cNvPr>
            <p:cNvPicPr preferRelativeResize="0"/>
            <p:nvPr/>
          </p:nvPicPr>
          <p:blipFill rotWithShape="1">
            <a:blip r:embed="rId4">
              <a:alphaModFix/>
            </a:blip>
            <a:srcRect l="1875" t="3754" r="71300" b="55956"/>
            <a:stretch/>
          </p:blipFill>
          <p:spPr>
            <a:xfrm>
              <a:off x="7332675" y="4300000"/>
              <a:ext cx="257514" cy="261000"/>
            </a:xfrm>
            <a:prstGeom prst="rect">
              <a:avLst/>
            </a:prstGeom>
            <a:noFill/>
            <a:ln>
              <a:noFill/>
            </a:ln>
          </p:spPr>
        </p:pic>
        <p:pic>
          <p:nvPicPr>
            <p:cNvPr id="28" name="Google Shape;549;p29">
              <a:extLst>
                <a:ext uri="{FF2B5EF4-FFF2-40B4-BE49-F238E27FC236}">
                  <a16:creationId xmlns:a16="http://schemas.microsoft.com/office/drawing/2014/main" id="{ED8FF3B6-35BC-4E9D-877C-9E763BBA503F}"/>
                </a:ext>
              </a:extLst>
            </p:cNvPr>
            <p:cNvPicPr preferRelativeResize="0"/>
            <p:nvPr/>
          </p:nvPicPr>
          <p:blipFill rotWithShape="1">
            <a:blip r:embed="rId4">
              <a:alphaModFix/>
            </a:blip>
            <a:srcRect l="35744" t="2912" r="35322" b="56796"/>
            <a:stretch/>
          </p:blipFill>
          <p:spPr>
            <a:xfrm>
              <a:off x="6464100" y="4299989"/>
              <a:ext cx="277765" cy="261000"/>
            </a:xfrm>
            <a:prstGeom prst="rect">
              <a:avLst/>
            </a:prstGeom>
            <a:noFill/>
            <a:ln>
              <a:noFill/>
            </a:ln>
          </p:spPr>
        </p:pic>
        <p:sp>
          <p:nvSpPr>
            <p:cNvPr id="29" name="Google Shape;550;p29">
              <a:extLst>
                <a:ext uri="{FF2B5EF4-FFF2-40B4-BE49-F238E27FC236}">
                  <a16:creationId xmlns:a16="http://schemas.microsoft.com/office/drawing/2014/main" id="{2555E795-4A4C-4DD0-8AB6-6B8C67250964}"/>
                </a:ext>
              </a:extLst>
            </p:cNvPr>
            <p:cNvSpPr txBox="1"/>
            <p:nvPr/>
          </p:nvSpPr>
          <p:spPr>
            <a:xfrm>
              <a:off x="108625" y="2320550"/>
              <a:ext cx="951927" cy="3064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Roll =</a:t>
              </a:r>
              <a:endParaRPr dirty="0">
                <a:latin typeface="Nunito"/>
                <a:ea typeface="Nunito"/>
                <a:cs typeface="Nunito"/>
                <a:sym typeface="Nunito"/>
              </a:endParaRPr>
            </a:p>
          </p:txBody>
        </p:sp>
        <p:sp>
          <p:nvSpPr>
            <p:cNvPr id="30" name="Google Shape;551;p29">
              <a:extLst>
                <a:ext uri="{FF2B5EF4-FFF2-40B4-BE49-F238E27FC236}">
                  <a16:creationId xmlns:a16="http://schemas.microsoft.com/office/drawing/2014/main" id="{ED2FF24A-1235-4B9F-8889-FB8DDB6208D9}"/>
                </a:ext>
              </a:extLst>
            </p:cNvPr>
            <p:cNvSpPr txBox="1"/>
            <p:nvPr/>
          </p:nvSpPr>
          <p:spPr>
            <a:xfrm>
              <a:off x="108625" y="2691425"/>
              <a:ext cx="974700" cy="3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Time =</a:t>
              </a:r>
              <a:endParaRPr dirty="0">
                <a:latin typeface="Nunito"/>
                <a:ea typeface="Nunito"/>
                <a:cs typeface="Nunito"/>
                <a:sym typeface="Nunito"/>
              </a:endParaRPr>
            </a:p>
          </p:txBody>
        </p:sp>
        <p:sp>
          <p:nvSpPr>
            <p:cNvPr id="31" name="Google Shape;552;p29">
              <a:extLst>
                <a:ext uri="{FF2B5EF4-FFF2-40B4-BE49-F238E27FC236}">
                  <a16:creationId xmlns:a16="http://schemas.microsoft.com/office/drawing/2014/main" id="{F6CFA370-5751-49BA-8F99-5018CC473E2E}"/>
                </a:ext>
              </a:extLst>
            </p:cNvPr>
            <p:cNvSpPr txBox="1"/>
            <p:nvPr/>
          </p:nvSpPr>
          <p:spPr>
            <a:xfrm>
              <a:off x="108625" y="3167700"/>
              <a:ext cx="682200" cy="5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Nunito"/>
                  <a:ea typeface="Nunito"/>
                  <a:cs typeface="Nunito"/>
                  <a:sym typeface="Nunito"/>
                </a:rPr>
                <a:t>Total Time </a:t>
              </a:r>
              <a:endParaRPr>
                <a:latin typeface="Nunito"/>
                <a:ea typeface="Nunito"/>
                <a:cs typeface="Nunito"/>
                <a:sym typeface="Nunito"/>
              </a:endParaRPr>
            </a:p>
          </p:txBody>
        </p:sp>
        <p:sp>
          <p:nvSpPr>
            <p:cNvPr id="32" name="Google Shape;553;p29">
              <a:extLst>
                <a:ext uri="{FF2B5EF4-FFF2-40B4-BE49-F238E27FC236}">
                  <a16:creationId xmlns:a16="http://schemas.microsoft.com/office/drawing/2014/main" id="{55928BE0-5F31-4346-910D-BFD7EAA6F0C8}"/>
                </a:ext>
              </a:extLst>
            </p:cNvPr>
            <p:cNvSpPr txBox="1"/>
            <p:nvPr/>
          </p:nvSpPr>
          <p:spPr>
            <a:xfrm>
              <a:off x="637124" y="3252675"/>
              <a:ext cx="1421725" cy="2911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 9 minutes</a:t>
              </a:r>
              <a:endParaRPr dirty="0">
                <a:latin typeface="Nunito"/>
                <a:ea typeface="Nunito"/>
                <a:cs typeface="Nunito"/>
                <a:sym typeface="Nunito"/>
              </a:endParaRPr>
            </a:p>
          </p:txBody>
        </p:sp>
        <p:pic>
          <p:nvPicPr>
            <p:cNvPr id="33" name="Google Shape;554;p29">
              <a:extLst>
                <a:ext uri="{FF2B5EF4-FFF2-40B4-BE49-F238E27FC236}">
                  <a16:creationId xmlns:a16="http://schemas.microsoft.com/office/drawing/2014/main" id="{2E35FCEA-A222-406B-A37B-9B334C9C6CE7}"/>
                </a:ext>
              </a:extLst>
            </p:cNvPr>
            <p:cNvPicPr preferRelativeResize="0"/>
            <p:nvPr/>
          </p:nvPicPr>
          <p:blipFill>
            <a:blip r:embed="rId5">
              <a:alphaModFix/>
            </a:blip>
            <a:stretch>
              <a:fillRect/>
            </a:stretch>
          </p:blipFill>
          <p:spPr>
            <a:xfrm>
              <a:off x="790825" y="2298075"/>
              <a:ext cx="438150" cy="390525"/>
            </a:xfrm>
            <a:prstGeom prst="rect">
              <a:avLst/>
            </a:prstGeom>
            <a:noFill/>
            <a:ln>
              <a:noFill/>
            </a:ln>
          </p:spPr>
        </p:pic>
        <p:pic>
          <p:nvPicPr>
            <p:cNvPr id="34" name="Google Shape;555;p29">
              <a:extLst>
                <a:ext uri="{FF2B5EF4-FFF2-40B4-BE49-F238E27FC236}">
                  <a16:creationId xmlns:a16="http://schemas.microsoft.com/office/drawing/2014/main" id="{6C2CCCA0-C34E-4387-AF22-B2B5BC128E43}"/>
                </a:ext>
              </a:extLst>
            </p:cNvPr>
            <p:cNvPicPr preferRelativeResize="0"/>
            <p:nvPr/>
          </p:nvPicPr>
          <p:blipFill>
            <a:blip r:embed="rId6">
              <a:alphaModFix/>
            </a:blip>
            <a:stretch>
              <a:fillRect/>
            </a:stretch>
          </p:blipFill>
          <p:spPr>
            <a:xfrm>
              <a:off x="911036" y="2753992"/>
              <a:ext cx="962025" cy="466725"/>
            </a:xfrm>
            <a:prstGeom prst="rect">
              <a:avLst/>
            </a:prstGeom>
            <a:noFill/>
            <a:ln>
              <a:noFill/>
            </a:ln>
          </p:spPr>
        </p:pic>
      </p:grpSp>
    </p:spTree>
    <p:extLst>
      <p:ext uri="{BB962C8B-B14F-4D97-AF65-F5344CB8AC3E}">
        <p14:creationId xmlns:p14="http://schemas.microsoft.com/office/powerpoint/2010/main" val="1906467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A3624-D0F0-475A-AC88-4454EE61C038}"/>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CC605B9A-03E8-4802-8754-5A2ADBAA5B5D}"/>
              </a:ext>
            </a:extLst>
          </p:cNvPr>
          <p:cNvSpPr>
            <a:spLocks noGrp="1"/>
          </p:cNvSpPr>
          <p:nvPr>
            <p:ph type="body" sz="quarter" idx="14"/>
          </p:nvPr>
        </p:nvSpPr>
        <p:spPr/>
        <p:txBody>
          <a:bodyPr/>
          <a:lstStyle/>
          <a:p>
            <a:r>
              <a:rPr lang="en" dirty="0"/>
              <a:t>Example Run! </a:t>
            </a:r>
            <a:endParaRPr lang="en-US" dirty="0"/>
          </a:p>
        </p:txBody>
      </p:sp>
      <p:sp>
        <p:nvSpPr>
          <p:cNvPr id="4" name="Text Placeholder 3">
            <a:extLst>
              <a:ext uri="{FF2B5EF4-FFF2-40B4-BE49-F238E27FC236}">
                <a16:creationId xmlns:a16="http://schemas.microsoft.com/office/drawing/2014/main" id="{56FBC87A-E194-4338-A5CF-A7AB33318421}"/>
              </a:ext>
            </a:extLst>
          </p:cNvPr>
          <p:cNvSpPr>
            <a:spLocks noGrp="1"/>
          </p:cNvSpPr>
          <p:nvPr>
            <p:ph type="body" sz="quarter" idx="15"/>
          </p:nvPr>
        </p:nvSpPr>
        <p:spPr/>
        <p:txBody>
          <a:bodyPr/>
          <a:lstStyle/>
          <a:p>
            <a:pPr marL="0" lvl="0" indent="0" algn="l" rtl="0">
              <a:spcBef>
                <a:spcPts val="0"/>
              </a:spcBef>
              <a:spcAft>
                <a:spcPts val="0"/>
              </a:spcAft>
              <a:buNone/>
            </a:pPr>
            <a:r>
              <a:rPr lang="en-US" sz="2400" dirty="0"/>
              <a:t>I then rolled a 6, so the person skips the grill to go to the soup station. The total time remains the same but I did not roll 2 dice for time, so the total time remains the same. </a:t>
            </a:r>
          </a:p>
          <a:p>
            <a:pPr marL="0" lvl="0" indent="0" algn="l" rtl="0">
              <a:spcBef>
                <a:spcPts val="1600"/>
              </a:spcBef>
              <a:spcAft>
                <a:spcPts val="0"/>
              </a:spcAft>
              <a:buNone/>
            </a:pPr>
            <a:endParaRPr lang="en-US" dirty="0"/>
          </a:p>
          <a:p>
            <a:endParaRPr lang="en-US" dirty="0"/>
          </a:p>
        </p:txBody>
      </p:sp>
      <p:grpSp>
        <p:nvGrpSpPr>
          <p:cNvPr id="5" name="Group 4">
            <a:extLst>
              <a:ext uri="{FF2B5EF4-FFF2-40B4-BE49-F238E27FC236}">
                <a16:creationId xmlns:a16="http://schemas.microsoft.com/office/drawing/2014/main" id="{234F8E79-854F-4B20-B31D-8B6EBF2860F2}"/>
              </a:ext>
            </a:extLst>
          </p:cNvPr>
          <p:cNvGrpSpPr/>
          <p:nvPr/>
        </p:nvGrpSpPr>
        <p:grpSpPr>
          <a:xfrm>
            <a:off x="-1" y="2823465"/>
            <a:ext cx="12191999" cy="4034535"/>
            <a:chOff x="0" y="2202075"/>
            <a:chExt cx="9203400" cy="2952600"/>
          </a:xfrm>
        </p:grpSpPr>
        <p:sp>
          <p:nvSpPr>
            <p:cNvPr id="6" name="Google Shape;518;p29">
              <a:extLst>
                <a:ext uri="{FF2B5EF4-FFF2-40B4-BE49-F238E27FC236}">
                  <a16:creationId xmlns:a16="http://schemas.microsoft.com/office/drawing/2014/main" id="{919CEED4-EEFC-40B6-ADCB-A455347DD9C4}"/>
                </a:ext>
              </a:extLst>
            </p:cNvPr>
            <p:cNvSpPr/>
            <p:nvPr/>
          </p:nvSpPr>
          <p:spPr>
            <a:xfrm>
              <a:off x="0" y="2202075"/>
              <a:ext cx="9203400" cy="2952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521;p29">
              <a:extLst>
                <a:ext uri="{FF2B5EF4-FFF2-40B4-BE49-F238E27FC236}">
                  <a16:creationId xmlns:a16="http://schemas.microsoft.com/office/drawing/2014/main" id="{F7C10CB1-4369-4DC6-B193-3F3E9453DDAB}"/>
                </a:ext>
              </a:extLst>
            </p:cNvPr>
            <p:cNvPicPr preferRelativeResize="0"/>
            <p:nvPr/>
          </p:nvPicPr>
          <p:blipFill rotWithShape="1">
            <a:blip r:embed="rId2">
              <a:alphaModFix/>
            </a:blip>
            <a:srcRect l="50847" r="16870" b="31870"/>
            <a:stretch/>
          </p:blipFill>
          <p:spPr>
            <a:xfrm>
              <a:off x="2601675" y="3056750"/>
              <a:ext cx="974601" cy="1243249"/>
            </a:xfrm>
            <a:prstGeom prst="rect">
              <a:avLst/>
            </a:prstGeom>
            <a:noFill/>
            <a:ln>
              <a:noFill/>
            </a:ln>
          </p:spPr>
        </p:pic>
        <p:pic>
          <p:nvPicPr>
            <p:cNvPr id="8" name="Google Shape;522;p29">
              <a:extLst>
                <a:ext uri="{FF2B5EF4-FFF2-40B4-BE49-F238E27FC236}">
                  <a16:creationId xmlns:a16="http://schemas.microsoft.com/office/drawing/2014/main" id="{EF5D608B-6F7D-47B7-B973-C1D79BC6C32E}"/>
                </a:ext>
              </a:extLst>
            </p:cNvPr>
            <p:cNvPicPr preferRelativeResize="0"/>
            <p:nvPr/>
          </p:nvPicPr>
          <p:blipFill rotWithShape="1">
            <a:blip r:embed="rId3">
              <a:alphaModFix/>
            </a:blip>
            <a:srcRect l="5865" t="21215" r="64627" b="24356"/>
            <a:stretch/>
          </p:blipFill>
          <p:spPr>
            <a:xfrm>
              <a:off x="8241350" y="3226000"/>
              <a:ext cx="788200" cy="1565750"/>
            </a:xfrm>
            <a:prstGeom prst="rect">
              <a:avLst/>
            </a:prstGeom>
            <a:noFill/>
            <a:ln>
              <a:noFill/>
            </a:ln>
          </p:spPr>
        </p:pic>
        <p:pic>
          <p:nvPicPr>
            <p:cNvPr id="9" name="Google Shape;523;p29">
              <a:extLst>
                <a:ext uri="{FF2B5EF4-FFF2-40B4-BE49-F238E27FC236}">
                  <a16:creationId xmlns:a16="http://schemas.microsoft.com/office/drawing/2014/main" id="{16F88158-9775-4863-B5CE-8319E3E71458}"/>
                </a:ext>
              </a:extLst>
            </p:cNvPr>
            <p:cNvPicPr preferRelativeResize="0"/>
            <p:nvPr/>
          </p:nvPicPr>
          <p:blipFill rotWithShape="1">
            <a:blip r:embed="rId2">
              <a:alphaModFix/>
            </a:blip>
            <a:srcRect l="15475" t="11198" r="52241" b="34039"/>
            <a:stretch/>
          </p:blipFill>
          <p:spPr>
            <a:xfrm>
              <a:off x="4203150" y="3167700"/>
              <a:ext cx="1044950" cy="1071450"/>
            </a:xfrm>
            <a:prstGeom prst="rect">
              <a:avLst/>
            </a:prstGeom>
            <a:noFill/>
            <a:ln>
              <a:noFill/>
            </a:ln>
          </p:spPr>
        </p:pic>
        <p:pic>
          <p:nvPicPr>
            <p:cNvPr id="10" name="Google Shape;524;p29">
              <a:extLst>
                <a:ext uri="{FF2B5EF4-FFF2-40B4-BE49-F238E27FC236}">
                  <a16:creationId xmlns:a16="http://schemas.microsoft.com/office/drawing/2014/main" id="{114AE95D-5632-4262-85B6-2F274FD1B128}"/>
                </a:ext>
              </a:extLst>
            </p:cNvPr>
            <p:cNvPicPr preferRelativeResize="0"/>
            <p:nvPr/>
          </p:nvPicPr>
          <p:blipFill rotWithShape="1">
            <a:blip r:embed="rId3">
              <a:alphaModFix/>
            </a:blip>
            <a:srcRect l="68293" t="33199" r="17352" b="46466"/>
            <a:stretch/>
          </p:blipFill>
          <p:spPr>
            <a:xfrm>
              <a:off x="7238675" y="2935025"/>
              <a:ext cx="974600" cy="1486710"/>
            </a:xfrm>
            <a:prstGeom prst="rect">
              <a:avLst/>
            </a:prstGeom>
            <a:noFill/>
            <a:ln>
              <a:noFill/>
            </a:ln>
          </p:spPr>
        </p:pic>
        <p:pic>
          <p:nvPicPr>
            <p:cNvPr id="11" name="Google Shape;525;p29">
              <a:extLst>
                <a:ext uri="{FF2B5EF4-FFF2-40B4-BE49-F238E27FC236}">
                  <a16:creationId xmlns:a16="http://schemas.microsoft.com/office/drawing/2014/main" id="{44D0D4B3-2DC1-4FD1-B1C4-87F742C33803}"/>
                </a:ext>
              </a:extLst>
            </p:cNvPr>
            <p:cNvPicPr preferRelativeResize="0"/>
            <p:nvPr/>
          </p:nvPicPr>
          <p:blipFill rotWithShape="1">
            <a:blip r:embed="rId3">
              <a:alphaModFix/>
            </a:blip>
            <a:srcRect l="54961" t="30984" r="31082" b="46430"/>
            <a:stretch/>
          </p:blipFill>
          <p:spPr>
            <a:xfrm>
              <a:off x="5815250" y="2729541"/>
              <a:ext cx="974600" cy="1698661"/>
            </a:xfrm>
            <a:prstGeom prst="rect">
              <a:avLst/>
            </a:prstGeom>
            <a:noFill/>
            <a:ln>
              <a:noFill/>
            </a:ln>
          </p:spPr>
        </p:pic>
        <p:pic>
          <p:nvPicPr>
            <p:cNvPr id="12" name="Google Shape;526;p29">
              <a:extLst>
                <a:ext uri="{FF2B5EF4-FFF2-40B4-BE49-F238E27FC236}">
                  <a16:creationId xmlns:a16="http://schemas.microsoft.com/office/drawing/2014/main" id="{0CE2F1BE-B8C6-40C9-B85C-2CC28354CB84}"/>
                </a:ext>
              </a:extLst>
            </p:cNvPr>
            <p:cNvPicPr preferRelativeResize="0"/>
            <p:nvPr/>
          </p:nvPicPr>
          <p:blipFill rotWithShape="1">
            <a:blip r:embed="rId3">
              <a:alphaModFix/>
            </a:blip>
            <a:srcRect l="40437" t="41840" r="44011" b="46682"/>
            <a:stretch/>
          </p:blipFill>
          <p:spPr>
            <a:xfrm>
              <a:off x="1516750" y="3813925"/>
              <a:ext cx="682300" cy="542298"/>
            </a:xfrm>
            <a:prstGeom prst="rect">
              <a:avLst/>
            </a:prstGeom>
            <a:noFill/>
            <a:ln>
              <a:noFill/>
            </a:ln>
          </p:spPr>
        </p:pic>
        <p:sp>
          <p:nvSpPr>
            <p:cNvPr id="13" name="Google Shape;527;p29">
              <a:extLst>
                <a:ext uri="{FF2B5EF4-FFF2-40B4-BE49-F238E27FC236}">
                  <a16:creationId xmlns:a16="http://schemas.microsoft.com/office/drawing/2014/main" id="{8E232127-E869-4038-9D03-D87F34AC5608}"/>
                </a:ext>
              </a:extLst>
            </p:cNvPr>
            <p:cNvSpPr/>
            <p:nvPr/>
          </p:nvSpPr>
          <p:spPr>
            <a:xfrm>
              <a:off x="1516750" y="4167125"/>
              <a:ext cx="6714900" cy="849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8;p29">
              <a:extLst>
                <a:ext uri="{FF2B5EF4-FFF2-40B4-BE49-F238E27FC236}">
                  <a16:creationId xmlns:a16="http://schemas.microsoft.com/office/drawing/2014/main" id="{ED446404-76E6-4976-BDCB-373B2A863CD2}"/>
                </a:ext>
              </a:extLst>
            </p:cNvPr>
            <p:cNvSpPr/>
            <p:nvPr/>
          </p:nvSpPr>
          <p:spPr>
            <a:xfrm>
              <a:off x="25239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Salad</a:t>
              </a:r>
              <a:endParaRPr/>
            </a:p>
          </p:txBody>
        </p:sp>
        <p:sp>
          <p:nvSpPr>
            <p:cNvPr id="16" name="Google Shape;537;p29">
              <a:extLst>
                <a:ext uri="{FF2B5EF4-FFF2-40B4-BE49-F238E27FC236}">
                  <a16:creationId xmlns:a16="http://schemas.microsoft.com/office/drawing/2014/main" id="{20B635C0-B634-4C76-A0DC-06353F7A0135}"/>
                </a:ext>
              </a:extLst>
            </p:cNvPr>
            <p:cNvSpPr/>
            <p:nvPr/>
          </p:nvSpPr>
          <p:spPr>
            <a:xfrm>
              <a:off x="57671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Grill</a:t>
              </a:r>
              <a:endParaRPr/>
            </a:p>
          </p:txBody>
        </p:sp>
        <p:sp>
          <p:nvSpPr>
            <p:cNvPr id="17" name="Google Shape;538;p29">
              <a:extLst>
                <a:ext uri="{FF2B5EF4-FFF2-40B4-BE49-F238E27FC236}">
                  <a16:creationId xmlns:a16="http://schemas.microsoft.com/office/drawing/2014/main" id="{2851FD69-039A-4250-81A1-B4D156731669}"/>
                </a:ext>
              </a:extLst>
            </p:cNvPr>
            <p:cNvSpPr/>
            <p:nvPr/>
          </p:nvSpPr>
          <p:spPr>
            <a:xfrm>
              <a:off x="7168150"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Soup</a:t>
              </a:r>
              <a:endParaRPr/>
            </a:p>
          </p:txBody>
        </p:sp>
        <p:sp>
          <p:nvSpPr>
            <p:cNvPr id="18" name="Google Shape;539;p29">
              <a:extLst>
                <a:ext uri="{FF2B5EF4-FFF2-40B4-BE49-F238E27FC236}">
                  <a16:creationId xmlns:a16="http://schemas.microsoft.com/office/drawing/2014/main" id="{FE22F40E-E49B-4B7B-A94D-82C121051518}"/>
                </a:ext>
              </a:extLst>
            </p:cNvPr>
            <p:cNvSpPr/>
            <p:nvPr/>
          </p:nvSpPr>
          <p:spPr>
            <a:xfrm>
              <a:off x="3924950" y="2468675"/>
              <a:ext cx="1523922" cy="219926"/>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Sandwiches</a:t>
              </a:r>
              <a:endParaRPr dirty="0"/>
            </a:p>
          </p:txBody>
        </p:sp>
        <p:pic>
          <p:nvPicPr>
            <p:cNvPr id="19" name="Google Shape;540;p29">
              <a:extLst>
                <a:ext uri="{FF2B5EF4-FFF2-40B4-BE49-F238E27FC236}">
                  <a16:creationId xmlns:a16="http://schemas.microsoft.com/office/drawing/2014/main" id="{3291BACE-CCB4-4267-A626-8AC3E5F96E66}"/>
                </a:ext>
              </a:extLst>
            </p:cNvPr>
            <p:cNvPicPr preferRelativeResize="0"/>
            <p:nvPr/>
          </p:nvPicPr>
          <p:blipFill rotWithShape="1">
            <a:blip r:embed="rId4">
              <a:alphaModFix/>
            </a:blip>
            <a:srcRect l="69613" t="3682" r="1452" b="56030"/>
            <a:stretch/>
          </p:blipFill>
          <p:spPr>
            <a:xfrm>
              <a:off x="4433100" y="4677166"/>
              <a:ext cx="277775" cy="261009"/>
            </a:xfrm>
            <a:prstGeom prst="rect">
              <a:avLst/>
            </a:prstGeom>
            <a:noFill/>
            <a:ln>
              <a:noFill/>
            </a:ln>
          </p:spPr>
        </p:pic>
        <p:pic>
          <p:nvPicPr>
            <p:cNvPr id="20" name="Google Shape;541;p29">
              <a:extLst>
                <a:ext uri="{FF2B5EF4-FFF2-40B4-BE49-F238E27FC236}">
                  <a16:creationId xmlns:a16="http://schemas.microsoft.com/office/drawing/2014/main" id="{F80C21D4-92D6-4DA1-99B9-A628D11E5982}"/>
                </a:ext>
              </a:extLst>
            </p:cNvPr>
            <p:cNvPicPr preferRelativeResize="0"/>
            <p:nvPr/>
          </p:nvPicPr>
          <p:blipFill rotWithShape="1">
            <a:blip r:embed="rId4">
              <a:alphaModFix/>
            </a:blip>
            <a:srcRect l="35744" t="2912" r="35322" b="56796"/>
            <a:stretch/>
          </p:blipFill>
          <p:spPr>
            <a:xfrm>
              <a:off x="4943625" y="4300002"/>
              <a:ext cx="277765" cy="261000"/>
            </a:xfrm>
            <a:prstGeom prst="rect">
              <a:avLst/>
            </a:prstGeom>
            <a:noFill/>
            <a:ln>
              <a:noFill/>
            </a:ln>
          </p:spPr>
        </p:pic>
        <p:pic>
          <p:nvPicPr>
            <p:cNvPr id="21" name="Google Shape;542;p29">
              <a:extLst>
                <a:ext uri="{FF2B5EF4-FFF2-40B4-BE49-F238E27FC236}">
                  <a16:creationId xmlns:a16="http://schemas.microsoft.com/office/drawing/2014/main" id="{E95477B7-66B5-4142-8467-28FCDD31CF8A}"/>
                </a:ext>
              </a:extLst>
            </p:cNvPr>
            <p:cNvPicPr preferRelativeResize="0"/>
            <p:nvPr/>
          </p:nvPicPr>
          <p:blipFill rotWithShape="1">
            <a:blip r:embed="rId4">
              <a:alphaModFix/>
            </a:blip>
            <a:srcRect l="1875" t="3754" r="71300" b="55956"/>
            <a:stretch/>
          </p:blipFill>
          <p:spPr>
            <a:xfrm>
              <a:off x="2668825" y="4300000"/>
              <a:ext cx="257514" cy="261000"/>
            </a:xfrm>
            <a:prstGeom prst="rect">
              <a:avLst/>
            </a:prstGeom>
            <a:noFill/>
            <a:ln>
              <a:noFill/>
            </a:ln>
          </p:spPr>
        </p:pic>
        <p:pic>
          <p:nvPicPr>
            <p:cNvPr id="22" name="Google Shape;543;p29">
              <a:extLst>
                <a:ext uri="{FF2B5EF4-FFF2-40B4-BE49-F238E27FC236}">
                  <a16:creationId xmlns:a16="http://schemas.microsoft.com/office/drawing/2014/main" id="{059C9AF9-DC2F-4B7D-9C1F-EE4B70B5D2FD}"/>
                </a:ext>
              </a:extLst>
            </p:cNvPr>
            <p:cNvPicPr preferRelativeResize="0"/>
            <p:nvPr/>
          </p:nvPicPr>
          <p:blipFill rotWithShape="1">
            <a:blip r:embed="rId4">
              <a:alphaModFix/>
            </a:blip>
            <a:srcRect l="2111" t="53801" r="71064" b="5910"/>
            <a:stretch/>
          </p:blipFill>
          <p:spPr>
            <a:xfrm>
              <a:off x="6474225" y="4677153"/>
              <a:ext cx="257525" cy="261010"/>
            </a:xfrm>
            <a:prstGeom prst="rect">
              <a:avLst/>
            </a:prstGeom>
            <a:noFill/>
            <a:ln>
              <a:noFill/>
            </a:ln>
          </p:spPr>
        </p:pic>
        <p:pic>
          <p:nvPicPr>
            <p:cNvPr id="23" name="Google Shape;544;p29">
              <a:extLst>
                <a:ext uri="{FF2B5EF4-FFF2-40B4-BE49-F238E27FC236}">
                  <a16:creationId xmlns:a16="http://schemas.microsoft.com/office/drawing/2014/main" id="{638B5A4F-604A-4FA0-A024-A65A3EBB0222}"/>
                </a:ext>
              </a:extLst>
            </p:cNvPr>
            <p:cNvPicPr preferRelativeResize="0"/>
            <p:nvPr/>
          </p:nvPicPr>
          <p:blipFill rotWithShape="1">
            <a:blip r:embed="rId4">
              <a:alphaModFix/>
            </a:blip>
            <a:srcRect l="69613" t="3682" r="1452" b="56030"/>
            <a:stretch/>
          </p:blipFill>
          <p:spPr>
            <a:xfrm>
              <a:off x="5939325" y="4677166"/>
              <a:ext cx="277775" cy="261009"/>
            </a:xfrm>
            <a:prstGeom prst="rect">
              <a:avLst/>
            </a:prstGeom>
            <a:noFill/>
            <a:ln>
              <a:noFill/>
            </a:ln>
          </p:spPr>
        </p:pic>
        <p:pic>
          <p:nvPicPr>
            <p:cNvPr id="24" name="Google Shape;545;p29">
              <a:extLst>
                <a:ext uri="{FF2B5EF4-FFF2-40B4-BE49-F238E27FC236}">
                  <a16:creationId xmlns:a16="http://schemas.microsoft.com/office/drawing/2014/main" id="{E1F06F9E-CAFE-4137-BE64-3A9CEB1B37D3}"/>
                </a:ext>
              </a:extLst>
            </p:cNvPr>
            <p:cNvPicPr preferRelativeResize="0"/>
            <p:nvPr/>
          </p:nvPicPr>
          <p:blipFill rotWithShape="1">
            <a:blip r:embed="rId4">
              <a:alphaModFix/>
            </a:blip>
            <a:srcRect l="35744" t="2912" r="35322" b="56796"/>
            <a:stretch/>
          </p:blipFill>
          <p:spPr>
            <a:xfrm>
              <a:off x="3129288" y="4300002"/>
              <a:ext cx="277765" cy="261000"/>
            </a:xfrm>
            <a:prstGeom prst="rect">
              <a:avLst/>
            </a:prstGeom>
            <a:noFill/>
            <a:ln>
              <a:noFill/>
            </a:ln>
          </p:spPr>
        </p:pic>
        <p:pic>
          <p:nvPicPr>
            <p:cNvPr id="25" name="Google Shape;546;p29">
              <a:extLst>
                <a:ext uri="{FF2B5EF4-FFF2-40B4-BE49-F238E27FC236}">
                  <a16:creationId xmlns:a16="http://schemas.microsoft.com/office/drawing/2014/main" id="{D7C1124D-44F3-41DC-B03B-821CB1D12873}"/>
                </a:ext>
              </a:extLst>
            </p:cNvPr>
            <p:cNvPicPr preferRelativeResize="0"/>
            <p:nvPr/>
          </p:nvPicPr>
          <p:blipFill rotWithShape="1">
            <a:blip r:embed="rId4">
              <a:alphaModFix/>
            </a:blip>
            <a:srcRect l="1875" t="3754" r="71300" b="55956"/>
            <a:stretch/>
          </p:blipFill>
          <p:spPr>
            <a:xfrm>
              <a:off x="4443225" y="4300000"/>
              <a:ext cx="257514" cy="261000"/>
            </a:xfrm>
            <a:prstGeom prst="rect">
              <a:avLst/>
            </a:prstGeom>
            <a:noFill/>
            <a:ln>
              <a:noFill/>
            </a:ln>
          </p:spPr>
        </p:pic>
        <p:pic>
          <p:nvPicPr>
            <p:cNvPr id="26" name="Google Shape;547;p29">
              <a:extLst>
                <a:ext uri="{FF2B5EF4-FFF2-40B4-BE49-F238E27FC236}">
                  <a16:creationId xmlns:a16="http://schemas.microsoft.com/office/drawing/2014/main" id="{C2329EA5-5B9D-4E5C-9309-97D749039415}"/>
                </a:ext>
              </a:extLst>
            </p:cNvPr>
            <p:cNvPicPr preferRelativeResize="0"/>
            <p:nvPr/>
          </p:nvPicPr>
          <p:blipFill rotWithShape="1">
            <a:blip r:embed="rId4">
              <a:alphaModFix/>
            </a:blip>
            <a:srcRect l="1875" t="3754" r="71300" b="55956"/>
            <a:stretch/>
          </p:blipFill>
          <p:spPr>
            <a:xfrm>
              <a:off x="5949450" y="4300000"/>
              <a:ext cx="257514" cy="261000"/>
            </a:xfrm>
            <a:prstGeom prst="rect">
              <a:avLst/>
            </a:prstGeom>
            <a:noFill/>
            <a:ln>
              <a:noFill/>
            </a:ln>
          </p:spPr>
        </p:pic>
        <p:pic>
          <p:nvPicPr>
            <p:cNvPr id="27" name="Google Shape;548;p29">
              <a:extLst>
                <a:ext uri="{FF2B5EF4-FFF2-40B4-BE49-F238E27FC236}">
                  <a16:creationId xmlns:a16="http://schemas.microsoft.com/office/drawing/2014/main" id="{7EA119E7-5EA4-4352-8A74-AA686D7D5853}"/>
                </a:ext>
              </a:extLst>
            </p:cNvPr>
            <p:cNvPicPr preferRelativeResize="0"/>
            <p:nvPr/>
          </p:nvPicPr>
          <p:blipFill rotWithShape="1">
            <a:blip r:embed="rId4">
              <a:alphaModFix/>
            </a:blip>
            <a:srcRect l="1875" t="3754" r="71300" b="55956"/>
            <a:stretch/>
          </p:blipFill>
          <p:spPr>
            <a:xfrm>
              <a:off x="7332675" y="4300000"/>
              <a:ext cx="257514" cy="261000"/>
            </a:xfrm>
            <a:prstGeom prst="rect">
              <a:avLst/>
            </a:prstGeom>
            <a:noFill/>
            <a:ln>
              <a:noFill/>
            </a:ln>
          </p:spPr>
        </p:pic>
        <p:pic>
          <p:nvPicPr>
            <p:cNvPr id="28" name="Google Shape;549;p29">
              <a:extLst>
                <a:ext uri="{FF2B5EF4-FFF2-40B4-BE49-F238E27FC236}">
                  <a16:creationId xmlns:a16="http://schemas.microsoft.com/office/drawing/2014/main" id="{ED8FF3B6-35BC-4E9D-877C-9E763BBA503F}"/>
                </a:ext>
              </a:extLst>
            </p:cNvPr>
            <p:cNvPicPr preferRelativeResize="0"/>
            <p:nvPr/>
          </p:nvPicPr>
          <p:blipFill rotWithShape="1">
            <a:blip r:embed="rId4">
              <a:alphaModFix/>
            </a:blip>
            <a:srcRect l="35744" t="2912" r="35322" b="56796"/>
            <a:stretch/>
          </p:blipFill>
          <p:spPr>
            <a:xfrm>
              <a:off x="6464100" y="4299989"/>
              <a:ext cx="277765" cy="261000"/>
            </a:xfrm>
            <a:prstGeom prst="rect">
              <a:avLst/>
            </a:prstGeom>
            <a:noFill/>
            <a:ln>
              <a:noFill/>
            </a:ln>
          </p:spPr>
        </p:pic>
        <p:sp>
          <p:nvSpPr>
            <p:cNvPr id="29" name="Google Shape;550;p29">
              <a:extLst>
                <a:ext uri="{FF2B5EF4-FFF2-40B4-BE49-F238E27FC236}">
                  <a16:creationId xmlns:a16="http://schemas.microsoft.com/office/drawing/2014/main" id="{2555E795-4A4C-4DD0-8AB6-6B8C67250964}"/>
                </a:ext>
              </a:extLst>
            </p:cNvPr>
            <p:cNvSpPr txBox="1"/>
            <p:nvPr/>
          </p:nvSpPr>
          <p:spPr>
            <a:xfrm>
              <a:off x="108625" y="2320550"/>
              <a:ext cx="951927" cy="3064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Roll =</a:t>
              </a:r>
              <a:endParaRPr dirty="0">
                <a:latin typeface="Nunito"/>
                <a:ea typeface="Nunito"/>
                <a:cs typeface="Nunito"/>
                <a:sym typeface="Nunito"/>
              </a:endParaRPr>
            </a:p>
          </p:txBody>
        </p:sp>
        <p:sp>
          <p:nvSpPr>
            <p:cNvPr id="30" name="Google Shape;551;p29">
              <a:extLst>
                <a:ext uri="{FF2B5EF4-FFF2-40B4-BE49-F238E27FC236}">
                  <a16:creationId xmlns:a16="http://schemas.microsoft.com/office/drawing/2014/main" id="{ED2FF24A-1235-4B9F-8889-FB8DDB6208D9}"/>
                </a:ext>
              </a:extLst>
            </p:cNvPr>
            <p:cNvSpPr txBox="1"/>
            <p:nvPr/>
          </p:nvSpPr>
          <p:spPr>
            <a:xfrm>
              <a:off x="108625" y="2691425"/>
              <a:ext cx="974700" cy="3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Time =</a:t>
              </a:r>
              <a:endParaRPr dirty="0">
                <a:latin typeface="Nunito"/>
                <a:ea typeface="Nunito"/>
                <a:cs typeface="Nunito"/>
                <a:sym typeface="Nunito"/>
              </a:endParaRPr>
            </a:p>
          </p:txBody>
        </p:sp>
        <p:sp>
          <p:nvSpPr>
            <p:cNvPr id="31" name="Google Shape;552;p29">
              <a:extLst>
                <a:ext uri="{FF2B5EF4-FFF2-40B4-BE49-F238E27FC236}">
                  <a16:creationId xmlns:a16="http://schemas.microsoft.com/office/drawing/2014/main" id="{F6CFA370-5751-49BA-8F99-5018CC473E2E}"/>
                </a:ext>
              </a:extLst>
            </p:cNvPr>
            <p:cNvSpPr txBox="1"/>
            <p:nvPr/>
          </p:nvSpPr>
          <p:spPr>
            <a:xfrm>
              <a:off x="108625" y="3167700"/>
              <a:ext cx="682200" cy="5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Nunito"/>
                  <a:ea typeface="Nunito"/>
                  <a:cs typeface="Nunito"/>
                  <a:sym typeface="Nunito"/>
                </a:rPr>
                <a:t>Total Time </a:t>
              </a:r>
              <a:endParaRPr>
                <a:latin typeface="Nunito"/>
                <a:ea typeface="Nunito"/>
                <a:cs typeface="Nunito"/>
                <a:sym typeface="Nunito"/>
              </a:endParaRPr>
            </a:p>
          </p:txBody>
        </p:sp>
        <p:sp>
          <p:nvSpPr>
            <p:cNvPr id="32" name="Google Shape;553;p29">
              <a:extLst>
                <a:ext uri="{FF2B5EF4-FFF2-40B4-BE49-F238E27FC236}">
                  <a16:creationId xmlns:a16="http://schemas.microsoft.com/office/drawing/2014/main" id="{55928BE0-5F31-4346-910D-BFD7EAA6F0C8}"/>
                </a:ext>
              </a:extLst>
            </p:cNvPr>
            <p:cNvSpPr txBox="1"/>
            <p:nvPr/>
          </p:nvSpPr>
          <p:spPr>
            <a:xfrm>
              <a:off x="637124" y="3252675"/>
              <a:ext cx="1421725" cy="2911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 9 minutes</a:t>
              </a:r>
              <a:endParaRPr dirty="0">
                <a:latin typeface="Nunito"/>
                <a:ea typeface="Nunito"/>
                <a:cs typeface="Nunito"/>
                <a:sym typeface="Nunito"/>
              </a:endParaRPr>
            </a:p>
          </p:txBody>
        </p:sp>
      </p:grpSp>
      <p:pic>
        <p:nvPicPr>
          <p:cNvPr id="43" name="Google Shape;596;p30">
            <a:extLst>
              <a:ext uri="{FF2B5EF4-FFF2-40B4-BE49-F238E27FC236}">
                <a16:creationId xmlns:a16="http://schemas.microsoft.com/office/drawing/2014/main" id="{C16D704C-6EDC-467D-BD69-88E655B8A3FA}"/>
              </a:ext>
            </a:extLst>
          </p:cNvPr>
          <p:cNvPicPr preferRelativeResize="0"/>
          <p:nvPr/>
        </p:nvPicPr>
        <p:blipFill>
          <a:blip r:embed="rId5">
            <a:alphaModFix/>
          </a:blip>
          <a:stretch>
            <a:fillRect/>
          </a:stretch>
        </p:blipFill>
        <p:spPr>
          <a:xfrm>
            <a:off x="1206874" y="2916830"/>
            <a:ext cx="619735" cy="530606"/>
          </a:xfrm>
          <a:prstGeom prst="rect">
            <a:avLst/>
          </a:prstGeom>
          <a:noFill/>
          <a:ln>
            <a:noFill/>
          </a:ln>
        </p:spPr>
      </p:pic>
      <p:sp>
        <p:nvSpPr>
          <p:cNvPr id="45" name="Google Shape;597;p30">
            <a:extLst>
              <a:ext uri="{FF2B5EF4-FFF2-40B4-BE49-F238E27FC236}">
                <a16:creationId xmlns:a16="http://schemas.microsoft.com/office/drawing/2014/main" id="{13C68C01-EEF4-4551-A912-03C99C599030}"/>
              </a:ext>
            </a:extLst>
          </p:cNvPr>
          <p:cNvSpPr/>
          <p:nvPr/>
        </p:nvSpPr>
        <p:spPr>
          <a:xfrm>
            <a:off x="1994401" y="2958014"/>
            <a:ext cx="542400" cy="5424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571;p30">
            <a:extLst>
              <a:ext uri="{FF2B5EF4-FFF2-40B4-BE49-F238E27FC236}">
                <a16:creationId xmlns:a16="http://schemas.microsoft.com/office/drawing/2014/main" id="{A25A281F-1344-4556-B8DA-AE25716AF512}"/>
              </a:ext>
            </a:extLst>
          </p:cNvPr>
          <p:cNvGrpSpPr/>
          <p:nvPr/>
        </p:nvGrpSpPr>
        <p:grpSpPr>
          <a:xfrm>
            <a:off x="8816002" y="4106764"/>
            <a:ext cx="858545" cy="1399985"/>
            <a:chOff x="779650" y="1729550"/>
            <a:chExt cx="587625" cy="1131950"/>
          </a:xfrm>
        </p:grpSpPr>
        <p:cxnSp>
          <p:nvCxnSpPr>
            <p:cNvPr id="47" name="Google Shape;572;p30">
              <a:extLst>
                <a:ext uri="{FF2B5EF4-FFF2-40B4-BE49-F238E27FC236}">
                  <a16:creationId xmlns:a16="http://schemas.microsoft.com/office/drawing/2014/main" id="{DF9CB8C5-FD53-4A46-AD18-AD679F9A9C64}"/>
                </a:ext>
              </a:extLst>
            </p:cNvPr>
            <p:cNvCxnSpPr/>
            <p:nvPr/>
          </p:nvCxnSpPr>
          <p:spPr>
            <a:xfrm>
              <a:off x="1095700" y="2001250"/>
              <a:ext cx="0" cy="579600"/>
            </a:xfrm>
            <a:prstGeom prst="straightConnector1">
              <a:avLst/>
            </a:prstGeom>
            <a:noFill/>
            <a:ln w="28575" cap="flat" cmpd="sng">
              <a:solidFill>
                <a:srgbClr val="000000"/>
              </a:solidFill>
              <a:prstDash val="solid"/>
              <a:round/>
              <a:headEnd type="none" w="med" len="med"/>
              <a:tailEnd type="none" w="med" len="med"/>
            </a:ln>
          </p:spPr>
        </p:cxnSp>
        <p:grpSp>
          <p:nvGrpSpPr>
            <p:cNvPr id="48" name="Google Shape;573;p30">
              <a:extLst>
                <a:ext uri="{FF2B5EF4-FFF2-40B4-BE49-F238E27FC236}">
                  <a16:creationId xmlns:a16="http://schemas.microsoft.com/office/drawing/2014/main" id="{054AF53F-A142-488B-BCA0-0188AF3F3E2D}"/>
                </a:ext>
              </a:extLst>
            </p:cNvPr>
            <p:cNvGrpSpPr/>
            <p:nvPr/>
          </p:nvGrpSpPr>
          <p:grpSpPr>
            <a:xfrm>
              <a:off x="779650" y="1729550"/>
              <a:ext cx="587625" cy="1131950"/>
              <a:chOff x="779650" y="1729550"/>
              <a:chExt cx="587625" cy="1131950"/>
            </a:xfrm>
          </p:grpSpPr>
          <p:sp>
            <p:nvSpPr>
              <p:cNvPr id="49" name="Google Shape;574;p30">
                <a:extLst>
                  <a:ext uri="{FF2B5EF4-FFF2-40B4-BE49-F238E27FC236}">
                    <a16:creationId xmlns:a16="http://schemas.microsoft.com/office/drawing/2014/main" id="{112509AB-F841-4018-8736-E0BD0238222B}"/>
                  </a:ext>
                </a:extLst>
              </p:cNvPr>
              <p:cNvSpPr/>
              <p:nvPr/>
            </p:nvSpPr>
            <p:spPr>
              <a:xfrm>
                <a:off x="928150" y="1729550"/>
                <a:ext cx="335100" cy="3351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75;p30">
                <a:extLst>
                  <a:ext uri="{FF2B5EF4-FFF2-40B4-BE49-F238E27FC236}">
                    <a16:creationId xmlns:a16="http://schemas.microsoft.com/office/drawing/2014/main" id="{DD07797F-3916-4B33-A774-4E89B1095209}"/>
                  </a:ext>
                </a:extLst>
              </p:cNvPr>
              <p:cNvCxnSpPr/>
              <p:nvPr/>
            </p:nvCxnSpPr>
            <p:spPr>
              <a:xfrm>
                <a:off x="1095700" y="2562700"/>
                <a:ext cx="126900" cy="298800"/>
              </a:xfrm>
              <a:prstGeom prst="straightConnector1">
                <a:avLst/>
              </a:prstGeom>
              <a:noFill/>
              <a:ln w="28575" cap="flat" cmpd="sng">
                <a:solidFill>
                  <a:srgbClr val="000000"/>
                </a:solidFill>
                <a:prstDash val="solid"/>
                <a:round/>
                <a:headEnd type="none" w="med" len="med"/>
                <a:tailEnd type="none" w="med" len="med"/>
              </a:ln>
            </p:spPr>
          </p:cxnSp>
          <p:cxnSp>
            <p:nvCxnSpPr>
              <p:cNvPr id="51" name="Google Shape;576;p30">
                <a:extLst>
                  <a:ext uri="{FF2B5EF4-FFF2-40B4-BE49-F238E27FC236}">
                    <a16:creationId xmlns:a16="http://schemas.microsoft.com/office/drawing/2014/main" id="{BE4F452E-06E5-494F-B3AE-0E1CE69F1AE5}"/>
                  </a:ext>
                </a:extLst>
              </p:cNvPr>
              <p:cNvCxnSpPr/>
              <p:nvPr/>
            </p:nvCxnSpPr>
            <p:spPr>
              <a:xfrm flipH="1">
                <a:off x="887500" y="2589850"/>
                <a:ext cx="208200" cy="253500"/>
              </a:xfrm>
              <a:prstGeom prst="straightConnector1">
                <a:avLst/>
              </a:prstGeom>
              <a:noFill/>
              <a:ln w="28575" cap="flat" cmpd="sng">
                <a:solidFill>
                  <a:srgbClr val="000000"/>
                </a:solidFill>
                <a:prstDash val="solid"/>
                <a:round/>
                <a:headEnd type="none" w="med" len="med"/>
                <a:tailEnd type="none" w="med" len="med"/>
              </a:ln>
            </p:spPr>
          </p:cxnSp>
          <p:cxnSp>
            <p:nvCxnSpPr>
              <p:cNvPr id="52" name="Google Shape;577;p30">
                <a:extLst>
                  <a:ext uri="{FF2B5EF4-FFF2-40B4-BE49-F238E27FC236}">
                    <a16:creationId xmlns:a16="http://schemas.microsoft.com/office/drawing/2014/main" id="{E160B1A8-317E-484A-B6FC-ECB0CE8D48F8}"/>
                  </a:ext>
                </a:extLst>
              </p:cNvPr>
              <p:cNvCxnSpPr/>
              <p:nvPr/>
            </p:nvCxnSpPr>
            <p:spPr>
              <a:xfrm>
                <a:off x="1104775" y="2191425"/>
                <a:ext cx="262500" cy="244500"/>
              </a:xfrm>
              <a:prstGeom prst="straightConnector1">
                <a:avLst/>
              </a:prstGeom>
              <a:noFill/>
              <a:ln w="28575" cap="flat" cmpd="sng">
                <a:solidFill>
                  <a:srgbClr val="000000"/>
                </a:solidFill>
                <a:prstDash val="solid"/>
                <a:round/>
                <a:headEnd type="none" w="med" len="med"/>
                <a:tailEnd type="none" w="med" len="med"/>
              </a:ln>
            </p:spPr>
          </p:cxnSp>
          <p:cxnSp>
            <p:nvCxnSpPr>
              <p:cNvPr id="53" name="Google Shape;578;p30">
                <a:extLst>
                  <a:ext uri="{FF2B5EF4-FFF2-40B4-BE49-F238E27FC236}">
                    <a16:creationId xmlns:a16="http://schemas.microsoft.com/office/drawing/2014/main" id="{ECB3A5D1-1A02-4E33-9721-F8D4BF2396BF}"/>
                  </a:ext>
                </a:extLst>
              </p:cNvPr>
              <p:cNvCxnSpPr/>
              <p:nvPr/>
            </p:nvCxnSpPr>
            <p:spPr>
              <a:xfrm rot="10800000" flipH="1">
                <a:off x="779650" y="2200525"/>
                <a:ext cx="315900" cy="144900"/>
              </a:xfrm>
              <a:prstGeom prst="straightConnector1">
                <a:avLst/>
              </a:prstGeom>
              <a:noFill/>
              <a:ln w="28575" cap="flat" cmpd="sng">
                <a:solidFill>
                  <a:srgbClr val="000000"/>
                </a:solidFill>
                <a:prstDash val="solid"/>
                <a:round/>
                <a:headEnd type="none" w="med" len="med"/>
                <a:tailEnd type="none" w="med" len="med"/>
              </a:ln>
            </p:spPr>
          </p:cxnSp>
        </p:grpSp>
      </p:grpSp>
    </p:spTree>
    <p:extLst>
      <p:ext uri="{BB962C8B-B14F-4D97-AF65-F5344CB8AC3E}">
        <p14:creationId xmlns:p14="http://schemas.microsoft.com/office/powerpoint/2010/main" val="2642380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A3624-D0F0-475A-AC88-4454EE61C038}"/>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CC605B9A-03E8-4802-8754-5A2ADBAA5B5D}"/>
              </a:ext>
            </a:extLst>
          </p:cNvPr>
          <p:cNvSpPr>
            <a:spLocks noGrp="1"/>
          </p:cNvSpPr>
          <p:nvPr>
            <p:ph type="body" sz="quarter" idx="14"/>
          </p:nvPr>
        </p:nvSpPr>
        <p:spPr/>
        <p:txBody>
          <a:bodyPr/>
          <a:lstStyle/>
          <a:p>
            <a:r>
              <a:rPr lang="en" dirty="0"/>
              <a:t>Example Run! </a:t>
            </a:r>
            <a:endParaRPr lang="en-US" dirty="0"/>
          </a:p>
        </p:txBody>
      </p:sp>
      <p:sp>
        <p:nvSpPr>
          <p:cNvPr id="4" name="Text Placeholder 3">
            <a:extLst>
              <a:ext uri="{FF2B5EF4-FFF2-40B4-BE49-F238E27FC236}">
                <a16:creationId xmlns:a16="http://schemas.microsoft.com/office/drawing/2014/main" id="{56FBC87A-E194-4338-A5CF-A7AB33318421}"/>
              </a:ext>
            </a:extLst>
          </p:cNvPr>
          <p:cNvSpPr>
            <a:spLocks noGrp="1"/>
          </p:cNvSpPr>
          <p:nvPr>
            <p:ph type="body" sz="quarter" idx="15"/>
          </p:nvPr>
        </p:nvSpPr>
        <p:spPr/>
        <p:txBody>
          <a:bodyPr/>
          <a:lstStyle/>
          <a:p>
            <a:pPr marL="0" indent="0">
              <a:spcBef>
                <a:spcPts val="0"/>
              </a:spcBef>
              <a:buNone/>
            </a:pPr>
            <a:r>
              <a:rPr lang="en-US" sz="2400" dirty="0"/>
              <a:t>Finally I rolled a 2 so the soup station is skipped and the customer leaves having spent 9 minutes at the buffet. Now we can repeat the process with the next customer. </a:t>
            </a:r>
          </a:p>
          <a:p>
            <a:pPr marL="0" lvl="0" indent="0" algn="l" rtl="0">
              <a:spcBef>
                <a:spcPts val="0"/>
              </a:spcBef>
              <a:spcAft>
                <a:spcPts val="0"/>
              </a:spcAft>
              <a:buNone/>
            </a:pPr>
            <a:endParaRPr lang="en-US" sz="2400" dirty="0"/>
          </a:p>
          <a:p>
            <a:endParaRPr lang="en-US" dirty="0"/>
          </a:p>
        </p:txBody>
      </p:sp>
      <p:grpSp>
        <p:nvGrpSpPr>
          <p:cNvPr id="5" name="Group 4">
            <a:extLst>
              <a:ext uri="{FF2B5EF4-FFF2-40B4-BE49-F238E27FC236}">
                <a16:creationId xmlns:a16="http://schemas.microsoft.com/office/drawing/2014/main" id="{234F8E79-854F-4B20-B31D-8B6EBF2860F2}"/>
              </a:ext>
            </a:extLst>
          </p:cNvPr>
          <p:cNvGrpSpPr/>
          <p:nvPr/>
        </p:nvGrpSpPr>
        <p:grpSpPr>
          <a:xfrm>
            <a:off x="-1" y="2823465"/>
            <a:ext cx="12191999" cy="4034535"/>
            <a:chOff x="0" y="2202075"/>
            <a:chExt cx="9203400" cy="2952600"/>
          </a:xfrm>
        </p:grpSpPr>
        <p:sp>
          <p:nvSpPr>
            <p:cNvPr id="6" name="Google Shape;518;p29">
              <a:extLst>
                <a:ext uri="{FF2B5EF4-FFF2-40B4-BE49-F238E27FC236}">
                  <a16:creationId xmlns:a16="http://schemas.microsoft.com/office/drawing/2014/main" id="{919CEED4-EEFC-40B6-ADCB-A455347DD9C4}"/>
                </a:ext>
              </a:extLst>
            </p:cNvPr>
            <p:cNvSpPr/>
            <p:nvPr/>
          </p:nvSpPr>
          <p:spPr>
            <a:xfrm>
              <a:off x="0" y="2202075"/>
              <a:ext cx="9203400" cy="2952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521;p29">
              <a:extLst>
                <a:ext uri="{FF2B5EF4-FFF2-40B4-BE49-F238E27FC236}">
                  <a16:creationId xmlns:a16="http://schemas.microsoft.com/office/drawing/2014/main" id="{F7C10CB1-4369-4DC6-B193-3F3E9453DDAB}"/>
                </a:ext>
              </a:extLst>
            </p:cNvPr>
            <p:cNvPicPr preferRelativeResize="0"/>
            <p:nvPr/>
          </p:nvPicPr>
          <p:blipFill rotWithShape="1">
            <a:blip r:embed="rId2">
              <a:alphaModFix/>
            </a:blip>
            <a:srcRect l="50847" r="16870" b="31870"/>
            <a:stretch/>
          </p:blipFill>
          <p:spPr>
            <a:xfrm>
              <a:off x="2601675" y="3056750"/>
              <a:ext cx="974601" cy="1243249"/>
            </a:xfrm>
            <a:prstGeom prst="rect">
              <a:avLst/>
            </a:prstGeom>
            <a:noFill/>
            <a:ln>
              <a:noFill/>
            </a:ln>
          </p:spPr>
        </p:pic>
        <p:pic>
          <p:nvPicPr>
            <p:cNvPr id="8" name="Google Shape;522;p29">
              <a:extLst>
                <a:ext uri="{FF2B5EF4-FFF2-40B4-BE49-F238E27FC236}">
                  <a16:creationId xmlns:a16="http://schemas.microsoft.com/office/drawing/2014/main" id="{EF5D608B-6F7D-47B7-B973-C1D79BC6C32E}"/>
                </a:ext>
              </a:extLst>
            </p:cNvPr>
            <p:cNvPicPr preferRelativeResize="0"/>
            <p:nvPr/>
          </p:nvPicPr>
          <p:blipFill rotWithShape="1">
            <a:blip r:embed="rId3">
              <a:alphaModFix/>
            </a:blip>
            <a:srcRect l="5865" t="21215" r="64627" b="24356"/>
            <a:stretch/>
          </p:blipFill>
          <p:spPr>
            <a:xfrm>
              <a:off x="8241350" y="3226000"/>
              <a:ext cx="788200" cy="1565750"/>
            </a:xfrm>
            <a:prstGeom prst="rect">
              <a:avLst/>
            </a:prstGeom>
            <a:noFill/>
            <a:ln>
              <a:noFill/>
            </a:ln>
          </p:spPr>
        </p:pic>
        <p:pic>
          <p:nvPicPr>
            <p:cNvPr id="9" name="Google Shape;523;p29">
              <a:extLst>
                <a:ext uri="{FF2B5EF4-FFF2-40B4-BE49-F238E27FC236}">
                  <a16:creationId xmlns:a16="http://schemas.microsoft.com/office/drawing/2014/main" id="{16F88158-9775-4863-B5CE-8319E3E71458}"/>
                </a:ext>
              </a:extLst>
            </p:cNvPr>
            <p:cNvPicPr preferRelativeResize="0"/>
            <p:nvPr/>
          </p:nvPicPr>
          <p:blipFill rotWithShape="1">
            <a:blip r:embed="rId2">
              <a:alphaModFix/>
            </a:blip>
            <a:srcRect l="15475" t="11198" r="52241" b="34039"/>
            <a:stretch/>
          </p:blipFill>
          <p:spPr>
            <a:xfrm>
              <a:off x="4203150" y="3167700"/>
              <a:ext cx="1044950" cy="1071450"/>
            </a:xfrm>
            <a:prstGeom prst="rect">
              <a:avLst/>
            </a:prstGeom>
            <a:noFill/>
            <a:ln>
              <a:noFill/>
            </a:ln>
          </p:spPr>
        </p:pic>
        <p:pic>
          <p:nvPicPr>
            <p:cNvPr id="10" name="Google Shape;524;p29">
              <a:extLst>
                <a:ext uri="{FF2B5EF4-FFF2-40B4-BE49-F238E27FC236}">
                  <a16:creationId xmlns:a16="http://schemas.microsoft.com/office/drawing/2014/main" id="{114AE95D-5632-4262-85B6-2F274FD1B128}"/>
                </a:ext>
              </a:extLst>
            </p:cNvPr>
            <p:cNvPicPr preferRelativeResize="0"/>
            <p:nvPr/>
          </p:nvPicPr>
          <p:blipFill rotWithShape="1">
            <a:blip r:embed="rId3">
              <a:alphaModFix/>
            </a:blip>
            <a:srcRect l="68293" t="33199" r="17352" b="46466"/>
            <a:stretch/>
          </p:blipFill>
          <p:spPr>
            <a:xfrm>
              <a:off x="7238675" y="2935025"/>
              <a:ext cx="974600" cy="1486710"/>
            </a:xfrm>
            <a:prstGeom prst="rect">
              <a:avLst/>
            </a:prstGeom>
            <a:noFill/>
            <a:ln>
              <a:noFill/>
            </a:ln>
          </p:spPr>
        </p:pic>
        <p:pic>
          <p:nvPicPr>
            <p:cNvPr id="11" name="Google Shape;525;p29">
              <a:extLst>
                <a:ext uri="{FF2B5EF4-FFF2-40B4-BE49-F238E27FC236}">
                  <a16:creationId xmlns:a16="http://schemas.microsoft.com/office/drawing/2014/main" id="{44D0D4B3-2DC1-4FD1-B1C4-87F742C33803}"/>
                </a:ext>
              </a:extLst>
            </p:cNvPr>
            <p:cNvPicPr preferRelativeResize="0"/>
            <p:nvPr/>
          </p:nvPicPr>
          <p:blipFill rotWithShape="1">
            <a:blip r:embed="rId3">
              <a:alphaModFix/>
            </a:blip>
            <a:srcRect l="54961" t="30984" r="31082" b="46430"/>
            <a:stretch/>
          </p:blipFill>
          <p:spPr>
            <a:xfrm>
              <a:off x="5815250" y="2729541"/>
              <a:ext cx="974600" cy="1698661"/>
            </a:xfrm>
            <a:prstGeom prst="rect">
              <a:avLst/>
            </a:prstGeom>
            <a:noFill/>
            <a:ln>
              <a:noFill/>
            </a:ln>
          </p:spPr>
        </p:pic>
        <p:pic>
          <p:nvPicPr>
            <p:cNvPr id="12" name="Google Shape;526;p29">
              <a:extLst>
                <a:ext uri="{FF2B5EF4-FFF2-40B4-BE49-F238E27FC236}">
                  <a16:creationId xmlns:a16="http://schemas.microsoft.com/office/drawing/2014/main" id="{0CE2F1BE-B8C6-40C9-B85C-2CC28354CB84}"/>
                </a:ext>
              </a:extLst>
            </p:cNvPr>
            <p:cNvPicPr preferRelativeResize="0"/>
            <p:nvPr/>
          </p:nvPicPr>
          <p:blipFill rotWithShape="1">
            <a:blip r:embed="rId3">
              <a:alphaModFix/>
            </a:blip>
            <a:srcRect l="40437" t="41840" r="44011" b="46682"/>
            <a:stretch/>
          </p:blipFill>
          <p:spPr>
            <a:xfrm>
              <a:off x="1516750" y="3813925"/>
              <a:ext cx="682300" cy="542298"/>
            </a:xfrm>
            <a:prstGeom prst="rect">
              <a:avLst/>
            </a:prstGeom>
            <a:noFill/>
            <a:ln>
              <a:noFill/>
            </a:ln>
          </p:spPr>
        </p:pic>
        <p:sp>
          <p:nvSpPr>
            <p:cNvPr id="13" name="Google Shape;527;p29">
              <a:extLst>
                <a:ext uri="{FF2B5EF4-FFF2-40B4-BE49-F238E27FC236}">
                  <a16:creationId xmlns:a16="http://schemas.microsoft.com/office/drawing/2014/main" id="{8E232127-E869-4038-9D03-D87F34AC5608}"/>
                </a:ext>
              </a:extLst>
            </p:cNvPr>
            <p:cNvSpPr/>
            <p:nvPr/>
          </p:nvSpPr>
          <p:spPr>
            <a:xfrm>
              <a:off x="1516750" y="4167125"/>
              <a:ext cx="6714900" cy="8493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8;p29">
              <a:extLst>
                <a:ext uri="{FF2B5EF4-FFF2-40B4-BE49-F238E27FC236}">
                  <a16:creationId xmlns:a16="http://schemas.microsoft.com/office/drawing/2014/main" id="{ED446404-76E6-4976-BDCB-373B2A863CD2}"/>
                </a:ext>
              </a:extLst>
            </p:cNvPr>
            <p:cNvSpPr/>
            <p:nvPr/>
          </p:nvSpPr>
          <p:spPr>
            <a:xfrm>
              <a:off x="25239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Salad</a:t>
              </a:r>
              <a:endParaRPr/>
            </a:p>
          </p:txBody>
        </p:sp>
        <p:sp>
          <p:nvSpPr>
            <p:cNvPr id="16" name="Google Shape;537;p29">
              <a:extLst>
                <a:ext uri="{FF2B5EF4-FFF2-40B4-BE49-F238E27FC236}">
                  <a16:creationId xmlns:a16="http://schemas.microsoft.com/office/drawing/2014/main" id="{20B635C0-B634-4C76-A0DC-06353F7A0135}"/>
                </a:ext>
              </a:extLst>
            </p:cNvPr>
            <p:cNvSpPr/>
            <p:nvPr/>
          </p:nvSpPr>
          <p:spPr>
            <a:xfrm>
              <a:off x="5767175"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Grill</a:t>
              </a:r>
              <a:endParaRPr/>
            </a:p>
          </p:txBody>
        </p:sp>
        <p:sp>
          <p:nvSpPr>
            <p:cNvPr id="17" name="Google Shape;538;p29">
              <a:extLst>
                <a:ext uri="{FF2B5EF4-FFF2-40B4-BE49-F238E27FC236}">
                  <a16:creationId xmlns:a16="http://schemas.microsoft.com/office/drawing/2014/main" id="{2851FD69-039A-4250-81A1-B4D156731669}"/>
                </a:ext>
              </a:extLst>
            </p:cNvPr>
            <p:cNvSpPr/>
            <p:nvPr/>
          </p:nvSpPr>
          <p:spPr>
            <a:xfrm>
              <a:off x="7168150" y="2468675"/>
              <a:ext cx="974700" cy="2610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Soup</a:t>
              </a:r>
              <a:endParaRPr/>
            </a:p>
          </p:txBody>
        </p:sp>
        <p:sp>
          <p:nvSpPr>
            <p:cNvPr id="18" name="Google Shape;539;p29">
              <a:extLst>
                <a:ext uri="{FF2B5EF4-FFF2-40B4-BE49-F238E27FC236}">
                  <a16:creationId xmlns:a16="http://schemas.microsoft.com/office/drawing/2014/main" id="{FE22F40E-E49B-4B7B-A94D-82C121051518}"/>
                </a:ext>
              </a:extLst>
            </p:cNvPr>
            <p:cNvSpPr/>
            <p:nvPr/>
          </p:nvSpPr>
          <p:spPr>
            <a:xfrm>
              <a:off x="3924950" y="2468675"/>
              <a:ext cx="1523922" cy="219926"/>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Sandwiches</a:t>
              </a:r>
              <a:endParaRPr dirty="0"/>
            </a:p>
          </p:txBody>
        </p:sp>
        <p:pic>
          <p:nvPicPr>
            <p:cNvPr id="19" name="Google Shape;540;p29">
              <a:extLst>
                <a:ext uri="{FF2B5EF4-FFF2-40B4-BE49-F238E27FC236}">
                  <a16:creationId xmlns:a16="http://schemas.microsoft.com/office/drawing/2014/main" id="{3291BACE-CCB4-4267-A626-8AC3E5F96E66}"/>
                </a:ext>
              </a:extLst>
            </p:cNvPr>
            <p:cNvPicPr preferRelativeResize="0"/>
            <p:nvPr/>
          </p:nvPicPr>
          <p:blipFill rotWithShape="1">
            <a:blip r:embed="rId4">
              <a:alphaModFix/>
            </a:blip>
            <a:srcRect l="69613" t="3682" r="1452" b="56030"/>
            <a:stretch/>
          </p:blipFill>
          <p:spPr>
            <a:xfrm>
              <a:off x="4433100" y="4677166"/>
              <a:ext cx="277775" cy="261009"/>
            </a:xfrm>
            <a:prstGeom prst="rect">
              <a:avLst/>
            </a:prstGeom>
            <a:noFill/>
            <a:ln>
              <a:noFill/>
            </a:ln>
          </p:spPr>
        </p:pic>
        <p:pic>
          <p:nvPicPr>
            <p:cNvPr id="20" name="Google Shape;541;p29">
              <a:extLst>
                <a:ext uri="{FF2B5EF4-FFF2-40B4-BE49-F238E27FC236}">
                  <a16:creationId xmlns:a16="http://schemas.microsoft.com/office/drawing/2014/main" id="{F80C21D4-92D6-4DA1-99B9-A628D11E5982}"/>
                </a:ext>
              </a:extLst>
            </p:cNvPr>
            <p:cNvPicPr preferRelativeResize="0"/>
            <p:nvPr/>
          </p:nvPicPr>
          <p:blipFill rotWithShape="1">
            <a:blip r:embed="rId4">
              <a:alphaModFix/>
            </a:blip>
            <a:srcRect l="35744" t="2912" r="35322" b="56796"/>
            <a:stretch/>
          </p:blipFill>
          <p:spPr>
            <a:xfrm>
              <a:off x="4943625" y="4300002"/>
              <a:ext cx="277765" cy="261000"/>
            </a:xfrm>
            <a:prstGeom prst="rect">
              <a:avLst/>
            </a:prstGeom>
            <a:noFill/>
            <a:ln>
              <a:noFill/>
            </a:ln>
          </p:spPr>
        </p:pic>
        <p:pic>
          <p:nvPicPr>
            <p:cNvPr id="21" name="Google Shape;542;p29">
              <a:extLst>
                <a:ext uri="{FF2B5EF4-FFF2-40B4-BE49-F238E27FC236}">
                  <a16:creationId xmlns:a16="http://schemas.microsoft.com/office/drawing/2014/main" id="{E95477B7-66B5-4142-8467-28FCDD31CF8A}"/>
                </a:ext>
              </a:extLst>
            </p:cNvPr>
            <p:cNvPicPr preferRelativeResize="0"/>
            <p:nvPr/>
          </p:nvPicPr>
          <p:blipFill rotWithShape="1">
            <a:blip r:embed="rId4">
              <a:alphaModFix/>
            </a:blip>
            <a:srcRect l="1875" t="3754" r="71300" b="55956"/>
            <a:stretch/>
          </p:blipFill>
          <p:spPr>
            <a:xfrm>
              <a:off x="2668825" y="4300000"/>
              <a:ext cx="257514" cy="261000"/>
            </a:xfrm>
            <a:prstGeom prst="rect">
              <a:avLst/>
            </a:prstGeom>
            <a:noFill/>
            <a:ln>
              <a:noFill/>
            </a:ln>
          </p:spPr>
        </p:pic>
        <p:pic>
          <p:nvPicPr>
            <p:cNvPr id="22" name="Google Shape;543;p29">
              <a:extLst>
                <a:ext uri="{FF2B5EF4-FFF2-40B4-BE49-F238E27FC236}">
                  <a16:creationId xmlns:a16="http://schemas.microsoft.com/office/drawing/2014/main" id="{059C9AF9-DC2F-4B7D-9C1F-EE4B70B5D2FD}"/>
                </a:ext>
              </a:extLst>
            </p:cNvPr>
            <p:cNvPicPr preferRelativeResize="0"/>
            <p:nvPr/>
          </p:nvPicPr>
          <p:blipFill rotWithShape="1">
            <a:blip r:embed="rId4">
              <a:alphaModFix/>
            </a:blip>
            <a:srcRect l="2111" t="53801" r="71064" b="5910"/>
            <a:stretch/>
          </p:blipFill>
          <p:spPr>
            <a:xfrm>
              <a:off x="6474225" y="4677153"/>
              <a:ext cx="257525" cy="261010"/>
            </a:xfrm>
            <a:prstGeom prst="rect">
              <a:avLst/>
            </a:prstGeom>
            <a:noFill/>
            <a:ln>
              <a:noFill/>
            </a:ln>
          </p:spPr>
        </p:pic>
        <p:pic>
          <p:nvPicPr>
            <p:cNvPr id="23" name="Google Shape;544;p29">
              <a:extLst>
                <a:ext uri="{FF2B5EF4-FFF2-40B4-BE49-F238E27FC236}">
                  <a16:creationId xmlns:a16="http://schemas.microsoft.com/office/drawing/2014/main" id="{638B5A4F-604A-4FA0-A024-A65A3EBB0222}"/>
                </a:ext>
              </a:extLst>
            </p:cNvPr>
            <p:cNvPicPr preferRelativeResize="0"/>
            <p:nvPr/>
          </p:nvPicPr>
          <p:blipFill rotWithShape="1">
            <a:blip r:embed="rId4">
              <a:alphaModFix/>
            </a:blip>
            <a:srcRect l="69613" t="3682" r="1452" b="56030"/>
            <a:stretch/>
          </p:blipFill>
          <p:spPr>
            <a:xfrm>
              <a:off x="5939325" y="4677166"/>
              <a:ext cx="277775" cy="261009"/>
            </a:xfrm>
            <a:prstGeom prst="rect">
              <a:avLst/>
            </a:prstGeom>
            <a:noFill/>
            <a:ln>
              <a:noFill/>
            </a:ln>
          </p:spPr>
        </p:pic>
        <p:pic>
          <p:nvPicPr>
            <p:cNvPr id="24" name="Google Shape;545;p29">
              <a:extLst>
                <a:ext uri="{FF2B5EF4-FFF2-40B4-BE49-F238E27FC236}">
                  <a16:creationId xmlns:a16="http://schemas.microsoft.com/office/drawing/2014/main" id="{E1F06F9E-CAFE-4137-BE64-3A9CEB1B37D3}"/>
                </a:ext>
              </a:extLst>
            </p:cNvPr>
            <p:cNvPicPr preferRelativeResize="0"/>
            <p:nvPr/>
          </p:nvPicPr>
          <p:blipFill rotWithShape="1">
            <a:blip r:embed="rId4">
              <a:alphaModFix/>
            </a:blip>
            <a:srcRect l="35744" t="2912" r="35322" b="56796"/>
            <a:stretch/>
          </p:blipFill>
          <p:spPr>
            <a:xfrm>
              <a:off x="3129288" y="4300002"/>
              <a:ext cx="277765" cy="261000"/>
            </a:xfrm>
            <a:prstGeom prst="rect">
              <a:avLst/>
            </a:prstGeom>
            <a:noFill/>
            <a:ln>
              <a:noFill/>
            </a:ln>
          </p:spPr>
        </p:pic>
        <p:pic>
          <p:nvPicPr>
            <p:cNvPr id="25" name="Google Shape;546;p29">
              <a:extLst>
                <a:ext uri="{FF2B5EF4-FFF2-40B4-BE49-F238E27FC236}">
                  <a16:creationId xmlns:a16="http://schemas.microsoft.com/office/drawing/2014/main" id="{D7C1124D-44F3-41DC-B03B-821CB1D12873}"/>
                </a:ext>
              </a:extLst>
            </p:cNvPr>
            <p:cNvPicPr preferRelativeResize="0"/>
            <p:nvPr/>
          </p:nvPicPr>
          <p:blipFill rotWithShape="1">
            <a:blip r:embed="rId4">
              <a:alphaModFix/>
            </a:blip>
            <a:srcRect l="1875" t="3754" r="71300" b="55956"/>
            <a:stretch/>
          </p:blipFill>
          <p:spPr>
            <a:xfrm>
              <a:off x="4443225" y="4300000"/>
              <a:ext cx="257514" cy="261000"/>
            </a:xfrm>
            <a:prstGeom prst="rect">
              <a:avLst/>
            </a:prstGeom>
            <a:noFill/>
            <a:ln>
              <a:noFill/>
            </a:ln>
          </p:spPr>
        </p:pic>
        <p:pic>
          <p:nvPicPr>
            <p:cNvPr id="26" name="Google Shape;547;p29">
              <a:extLst>
                <a:ext uri="{FF2B5EF4-FFF2-40B4-BE49-F238E27FC236}">
                  <a16:creationId xmlns:a16="http://schemas.microsoft.com/office/drawing/2014/main" id="{C2329EA5-5B9D-4E5C-9309-97D749039415}"/>
                </a:ext>
              </a:extLst>
            </p:cNvPr>
            <p:cNvPicPr preferRelativeResize="0"/>
            <p:nvPr/>
          </p:nvPicPr>
          <p:blipFill rotWithShape="1">
            <a:blip r:embed="rId4">
              <a:alphaModFix/>
            </a:blip>
            <a:srcRect l="1875" t="3754" r="71300" b="55956"/>
            <a:stretch/>
          </p:blipFill>
          <p:spPr>
            <a:xfrm>
              <a:off x="5949450" y="4300000"/>
              <a:ext cx="257514" cy="261000"/>
            </a:xfrm>
            <a:prstGeom prst="rect">
              <a:avLst/>
            </a:prstGeom>
            <a:noFill/>
            <a:ln>
              <a:noFill/>
            </a:ln>
          </p:spPr>
        </p:pic>
        <p:pic>
          <p:nvPicPr>
            <p:cNvPr id="27" name="Google Shape;548;p29">
              <a:extLst>
                <a:ext uri="{FF2B5EF4-FFF2-40B4-BE49-F238E27FC236}">
                  <a16:creationId xmlns:a16="http://schemas.microsoft.com/office/drawing/2014/main" id="{7EA119E7-5EA4-4352-8A74-AA686D7D5853}"/>
                </a:ext>
              </a:extLst>
            </p:cNvPr>
            <p:cNvPicPr preferRelativeResize="0"/>
            <p:nvPr/>
          </p:nvPicPr>
          <p:blipFill rotWithShape="1">
            <a:blip r:embed="rId4">
              <a:alphaModFix/>
            </a:blip>
            <a:srcRect l="1875" t="3754" r="71300" b="55956"/>
            <a:stretch/>
          </p:blipFill>
          <p:spPr>
            <a:xfrm>
              <a:off x="7332675" y="4300000"/>
              <a:ext cx="257514" cy="261000"/>
            </a:xfrm>
            <a:prstGeom prst="rect">
              <a:avLst/>
            </a:prstGeom>
            <a:noFill/>
            <a:ln>
              <a:noFill/>
            </a:ln>
          </p:spPr>
        </p:pic>
        <p:pic>
          <p:nvPicPr>
            <p:cNvPr id="28" name="Google Shape;549;p29">
              <a:extLst>
                <a:ext uri="{FF2B5EF4-FFF2-40B4-BE49-F238E27FC236}">
                  <a16:creationId xmlns:a16="http://schemas.microsoft.com/office/drawing/2014/main" id="{ED8FF3B6-35BC-4E9D-877C-9E763BBA503F}"/>
                </a:ext>
              </a:extLst>
            </p:cNvPr>
            <p:cNvPicPr preferRelativeResize="0"/>
            <p:nvPr/>
          </p:nvPicPr>
          <p:blipFill rotWithShape="1">
            <a:blip r:embed="rId4">
              <a:alphaModFix/>
            </a:blip>
            <a:srcRect l="35744" t="2912" r="35322" b="56796"/>
            <a:stretch/>
          </p:blipFill>
          <p:spPr>
            <a:xfrm>
              <a:off x="6464100" y="4299989"/>
              <a:ext cx="277765" cy="261000"/>
            </a:xfrm>
            <a:prstGeom prst="rect">
              <a:avLst/>
            </a:prstGeom>
            <a:noFill/>
            <a:ln>
              <a:noFill/>
            </a:ln>
          </p:spPr>
        </p:pic>
        <p:sp>
          <p:nvSpPr>
            <p:cNvPr id="29" name="Google Shape;550;p29">
              <a:extLst>
                <a:ext uri="{FF2B5EF4-FFF2-40B4-BE49-F238E27FC236}">
                  <a16:creationId xmlns:a16="http://schemas.microsoft.com/office/drawing/2014/main" id="{2555E795-4A4C-4DD0-8AB6-6B8C67250964}"/>
                </a:ext>
              </a:extLst>
            </p:cNvPr>
            <p:cNvSpPr txBox="1"/>
            <p:nvPr/>
          </p:nvSpPr>
          <p:spPr>
            <a:xfrm>
              <a:off x="108625" y="2320550"/>
              <a:ext cx="951927" cy="3064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Roll =</a:t>
              </a:r>
              <a:endParaRPr dirty="0">
                <a:latin typeface="Nunito"/>
                <a:ea typeface="Nunito"/>
                <a:cs typeface="Nunito"/>
                <a:sym typeface="Nunito"/>
              </a:endParaRPr>
            </a:p>
          </p:txBody>
        </p:sp>
        <p:sp>
          <p:nvSpPr>
            <p:cNvPr id="30" name="Google Shape;551;p29">
              <a:extLst>
                <a:ext uri="{FF2B5EF4-FFF2-40B4-BE49-F238E27FC236}">
                  <a16:creationId xmlns:a16="http://schemas.microsoft.com/office/drawing/2014/main" id="{ED2FF24A-1235-4B9F-8889-FB8DDB6208D9}"/>
                </a:ext>
              </a:extLst>
            </p:cNvPr>
            <p:cNvSpPr txBox="1"/>
            <p:nvPr/>
          </p:nvSpPr>
          <p:spPr>
            <a:xfrm>
              <a:off x="108625" y="2691425"/>
              <a:ext cx="974700" cy="34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Time =</a:t>
              </a:r>
              <a:endParaRPr dirty="0">
                <a:latin typeface="Nunito"/>
                <a:ea typeface="Nunito"/>
                <a:cs typeface="Nunito"/>
                <a:sym typeface="Nunito"/>
              </a:endParaRPr>
            </a:p>
          </p:txBody>
        </p:sp>
        <p:sp>
          <p:nvSpPr>
            <p:cNvPr id="31" name="Google Shape;552;p29">
              <a:extLst>
                <a:ext uri="{FF2B5EF4-FFF2-40B4-BE49-F238E27FC236}">
                  <a16:creationId xmlns:a16="http://schemas.microsoft.com/office/drawing/2014/main" id="{F6CFA370-5751-49BA-8F99-5018CC473E2E}"/>
                </a:ext>
              </a:extLst>
            </p:cNvPr>
            <p:cNvSpPr txBox="1"/>
            <p:nvPr/>
          </p:nvSpPr>
          <p:spPr>
            <a:xfrm>
              <a:off x="108625" y="3167700"/>
              <a:ext cx="682200" cy="54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Nunito"/>
                  <a:ea typeface="Nunito"/>
                  <a:cs typeface="Nunito"/>
                  <a:sym typeface="Nunito"/>
                </a:rPr>
                <a:t>Total Time </a:t>
              </a:r>
              <a:endParaRPr>
                <a:latin typeface="Nunito"/>
                <a:ea typeface="Nunito"/>
                <a:cs typeface="Nunito"/>
                <a:sym typeface="Nunito"/>
              </a:endParaRPr>
            </a:p>
          </p:txBody>
        </p:sp>
        <p:sp>
          <p:nvSpPr>
            <p:cNvPr id="32" name="Google Shape;553;p29">
              <a:extLst>
                <a:ext uri="{FF2B5EF4-FFF2-40B4-BE49-F238E27FC236}">
                  <a16:creationId xmlns:a16="http://schemas.microsoft.com/office/drawing/2014/main" id="{55928BE0-5F31-4346-910D-BFD7EAA6F0C8}"/>
                </a:ext>
              </a:extLst>
            </p:cNvPr>
            <p:cNvSpPr txBox="1"/>
            <p:nvPr/>
          </p:nvSpPr>
          <p:spPr>
            <a:xfrm>
              <a:off x="637124" y="3252675"/>
              <a:ext cx="1421725" cy="29116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Nunito"/>
                  <a:ea typeface="Nunito"/>
                  <a:cs typeface="Nunito"/>
                  <a:sym typeface="Nunito"/>
                </a:rPr>
                <a:t>= 9 minutes</a:t>
              </a:r>
              <a:endParaRPr dirty="0">
                <a:latin typeface="Nunito"/>
                <a:ea typeface="Nunito"/>
                <a:cs typeface="Nunito"/>
                <a:sym typeface="Nunito"/>
              </a:endParaRPr>
            </a:p>
          </p:txBody>
        </p:sp>
      </p:grpSp>
      <p:sp>
        <p:nvSpPr>
          <p:cNvPr id="45" name="Google Shape;597;p30">
            <a:extLst>
              <a:ext uri="{FF2B5EF4-FFF2-40B4-BE49-F238E27FC236}">
                <a16:creationId xmlns:a16="http://schemas.microsoft.com/office/drawing/2014/main" id="{13C68C01-EEF4-4551-A912-03C99C599030}"/>
              </a:ext>
            </a:extLst>
          </p:cNvPr>
          <p:cNvSpPr/>
          <p:nvPr/>
        </p:nvSpPr>
        <p:spPr>
          <a:xfrm>
            <a:off x="1994401" y="2958014"/>
            <a:ext cx="542400" cy="542400"/>
          </a:xfrm>
          <a:prstGeom prst="mathMultiply">
            <a:avLst>
              <a:gd name="adj1" fmla="val 2352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571;p30">
            <a:extLst>
              <a:ext uri="{FF2B5EF4-FFF2-40B4-BE49-F238E27FC236}">
                <a16:creationId xmlns:a16="http://schemas.microsoft.com/office/drawing/2014/main" id="{A25A281F-1344-4556-B8DA-AE25716AF512}"/>
              </a:ext>
            </a:extLst>
          </p:cNvPr>
          <p:cNvGrpSpPr/>
          <p:nvPr/>
        </p:nvGrpSpPr>
        <p:grpSpPr>
          <a:xfrm>
            <a:off x="11420745" y="5865322"/>
            <a:ext cx="858545" cy="1399985"/>
            <a:chOff x="779650" y="1729550"/>
            <a:chExt cx="587625" cy="1131950"/>
          </a:xfrm>
        </p:grpSpPr>
        <p:cxnSp>
          <p:nvCxnSpPr>
            <p:cNvPr id="47" name="Google Shape;572;p30">
              <a:extLst>
                <a:ext uri="{FF2B5EF4-FFF2-40B4-BE49-F238E27FC236}">
                  <a16:creationId xmlns:a16="http://schemas.microsoft.com/office/drawing/2014/main" id="{DF9CB8C5-FD53-4A46-AD18-AD679F9A9C64}"/>
                </a:ext>
              </a:extLst>
            </p:cNvPr>
            <p:cNvCxnSpPr/>
            <p:nvPr/>
          </p:nvCxnSpPr>
          <p:spPr>
            <a:xfrm>
              <a:off x="1095700" y="2001250"/>
              <a:ext cx="0" cy="579600"/>
            </a:xfrm>
            <a:prstGeom prst="straightConnector1">
              <a:avLst/>
            </a:prstGeom>
            <a:noFill/>
            <a:ln w="28575" cap="flat" cmpd="sng">
              <a:solidFill>
                <a:srgbClr val="000000"/>
              </a:solidFill>
              <a:prstDash val="solid"/>
              <a:round/>
              <a:headEnd type="none" w="med" len="med"/>
              <a:tailEnd type="none" w="med" len="med"/>
            </a:ln>
          </p:spPr>
        </p:cxnSp>
        <p:grpSp>
          <p:nvGrpSpPr>
            <p:cNvPr id="48" name="Google Shape;573;p30">
              <a:extLst>
                <a:ext uri="{FF2B5EF4-FFF2-40B4-BE49-F238E27FC236}">
                  <a16:creationId xmlns:a16="http://schemas.microsoft.com/office/drawing/2014/main" id="{054AF53F-A142-488B-BCA0-0188AF3F3E2D}"/>
                </a:ext>
              </a:extLst>
            </p:cNvPr>
            <p:cNvGrpSpPr/>
            <p:nvPr/>
          </p:nvGrpSpPr>
          <p:grpSpPr>
            <a:xfrm>
              <a:off x="779650" y="1729550"/>
              <a:ext cx="587625" cy="1131950"/>
              <a:chOff x="779650" y="1729550"/>
              <a:chExt cx="587625" cy="1131950"/>
            </a:xfrm>
          </p:grpSpPr>
          <p:sp>
            <p:nvSpPr>
              <p:cNvPr id="49" name="Google Shape;574;p30">
                <a:extLst>
                  <a:ext uri="{FF2B5EF4-FFF2-40B4-BE49-F238E27FC236}">
                    <a16:creationId xmlns:a16="http://schemas.microsoft.com/office/drawing/2014/main" id="{112509AB-F841-4018-8736-E0BD0238222B}"/>
                  </a:ext>
                </a:extLst>
              </p:cNvPr>
              <p:cNvSpPr/>
              <p:nvPr/>
            </p:nvSpPr>
            <p:spPr>
              <a:xfrm>
                <a:off x="928150" y="1729550"/>
                <a:ext cx="335100" cy="3351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75;p30">
                <a:extLst>
                  <a:ext uri="{FF2B5EF4-FFF2-40B4-BE49-F238E27FC236}">
                    <a16:creationId xmlns:a16="http://schemas.microsoft.com/office/drawing/2014/main" id="{DD07797F-3916-4B33-A774-4E89B1095209}"/>
                  </a:ext>
                </a:extLst>
              </p:cNvPr>
              <p:cNvCxnSpPr/>
              <p:nvPr/>
            </p:nvCxnSpPr>
            <p:spPr>
              <a:xfrm>
                <a:off x="1095700" y="2562700"/>
                <a:ext cx="126900" cy="298800"/>
              </a:xfrm>
              <a:prstGeom prst="straightConnector1">
                <a:avLst/>
              </a:prstGeom>
              <a:noFill/>
              <a:ln w="28575" cap="flat" cmpd="sng">
                <a:solidFill>
                  <a:srgbClr val="000000"/>
                </a:solidFill>
                <a:prstDash val="solid"/>
                <a:round/>
                <a:headEnd type="none" w="med" len="med"/>
                <a:tailEnd type="none" w="med" len="med"/>
              </a:ln>
            </p:spPr>
          </p:cxnSp>
          <p:cxnSp>
            <p:nvCxnSpPr>
              <p:cNvPr id="51" name="Google Shape;576;p30">
                <a:extLst>
                  <a:ext uri="{FF2B5EF4-FFF2-40B4-BE49-F238E27FC236}">
                    <a16:creationId xmlns:a16="http://schemas.microsoft.com/office/drawing/2014/main" id="{BE4F452E-06E5-494F-B3AE-0E1CE69F1AE5}"/>
                  </a:ext>
                </a:extLst>
              </p:cNvPr>
              <p:cNvCxnSpPr/>
              <p:nvPr/>
            </p:nvCxnSpPr>
            <p:spPr>
              <a:xfrm flipH="1">
                <a:off x="887500" y="2589850"/>
                <a:ext cx="208200" cy="253500"/>
              </a:xfrm>
              <a:prstGeom prst="straightConnector1">
                <a:avLst/>
              </a:prstGeom>
              <a:noFill/>
              <a:ln w="28575" cap="flat" cmpd="sng">
                <a:solidFill>
                  <a:srgbClr val="000000"/>
                </a:solidFill>
                <a:prstDash val="solid"/>
                <a:round/>
                <a:headEnd type="none" w="med" len="med"/>
                <a:tailEnd type="none" w="med" len="med"/>
              </a:ln>
            </p:spPr>
          </p:cxnSp>
          <p:cxnSp>
            <p:nvCxnSpPr>
              <p:cNvPr id="52" name="Google Shape;577;p30">
                <a:extLst>
                  <a:ext uri="{FF2B5EF4-FFF2-40B4-BE49-F238E27FC236}">
                    <a16:creationId xmlns:a16="http://schemas.microsoft.com/office/drawing/2014/main" id="{E160B1A8-317E-484A-B6FC-ECB0CE8D48F8}"/>
                  </a:ext>
                </a:extLst>
              </p:cNvPr>
              <p:cNvCxnSpPr/>
              <p:nvPr/>
            </p:nvCxnSpPr>
            <p:spPr>
              <a:xfrm>
                <a:off x="1104775" y="2191425"/>
                <a:ext cx="262500" cy="244500"/>
              </a:xfrm>
              <a:prstGeom prst="straightConnector1">
                <a:avLst/>
              </a:prstGeom>
              <a:noFill/>
              <a:ln w="28575" cap="flat" cmpd="sng">
                <a:solidFill>
                  <a:srgbClr val="000000"/>
                </a:solidFill>
                <a:prstDash val="solid"/>
                <a:round/>
                <a:headEnd type="none" w="med" len="med"/>
                <a:tailEnd type="none" w="med" len="med"/>
              </a:ln>
            </p:spPr>
          </p:cxnSp>
          <p:cxnSp>
            <p:nvCxnSpPr>
              <p:cNvPr id="53" name="Google Shape;578;p30">
                <a:extLst>
                  <a:ext uri="{FF2B5EF4-FFF2-40B4-BE49-F238E27FC236}">
                    <a16:creationId xmlns:a16="http://schemas.microsoft.com/office/drawing/2014/main" id="{ECB3A5D1-1A02-4E33-9721-F8D4BF2396BF}"/>
                  </a:ext>
                </a:extLst>
              </p:cNvPr>
              <p:cNvCxnSpPr/>
              <p:nvPr/>
            </p:nvCxnSpPr>
            <p:spPr>
              <a:xfrm rot="10800000" flipH="1">
                <a:off x="779650" y="2200525"/>
                <a:ext cx="315900" cy="144900"/>
              </a:xfrm>
              <a:prstGeom prst="straightConnector1">
                <a:avLst/>
              </a:prstGeom>
              <a:noFill/>
              <a:ln w="28575" cap="flat" cmpd="sng">
                <a:solidFill>
                  <a:srgbClr val="000000"/>
                </a:solidFill>
                <a:prstDash val="solid"/>
                <a:round/>
                <a:headEnd type="none" w="med" len="med"/>
                <a:tailEnd type="none" w="med" len="med"/>
              </a:ln>
            </p:spPr>
          </p:cxnSp>
        </p:grpSp>
      </p:grpSp>
      <p:pic>
        <p:nvPicPr>
          <p:cNvPr id="15" name="Google Shape;631;p31">
            <a:extLst>
              <a:ext uri="{FF2B5EF4-FFF2-40B4-BE49-F238E27FC236}">
                <a16:creationId xmlns:a16="http://schemas.microsoft.com/office/drawing/2014/main" id="{9DF74EA2-C863-4265-BD3F-817595F4CBE7}"/>
              </a:ext>
            </a:extLst>
          </p:cNvPr>
          <p:cNvPicPr preferRelativeResize="0"/>
          <p:nvPr/>
        </p:nvPicPr>
        <p:blipFill>
          <a:blip r:embed="rId5">
            <a:alphaModFix/>
          </a:blip>
          <a:stretch>
            <a:fillRect/>
          </a:stretch>
        </p:blipFill>
        <p:spPr>
          <a:xfrm>
            <a:off x="1187623" y="3028125"/>
            <a:ext cx="542400" cy="537903"/>
          </a:xfrm>
          <a:prstGeom prst="rect">
            <a:avLst/>
          </a:prstGeom>
          <a:noFill/>
          <a:ln>
            <a:noFill/>
          </a:ln>
        </p:spPr>
      </p:pic>
    </p:spTree>
    <p:extLst>
      <p:ext uri="{BB962C8B-B14F-4D97-AF65-F5344CB8AC3E}">
        <p14:creationId xmlns:p14="http://schemas.microsoft.com/office/powerpoint/2010/main" val="35074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EDC814-D0E2-4187-A9F4-5B296C648675}"/>
              </a:ext>
            </a:extLst>
          </p:cNvPr>
          <p:cNvSpPr>
            <a:spLocks noGrp="1"/>
          </p:cNvSpPr>
          <p:nvPr>
            <p:ph type="body" sz="quarter" idx="14"/>
          </p:nvPr>
        </p:nvSpPr>
        <p:spPr/>
        <p:txBody>
          <a:bodyPr/>
          <a:lstStyle/>
          <a:p>
            <a:r>
              <a:rPr lang="en" dirty="0"/>
              <a:t>What is Simulation?</a:t>
            </a:r>
            <a:endParaRPr lang="en-US" dirty="0"/>
          </a:p>
        </p:txBody>
      </p:sp>
      <p:sp>
        <p:nvSpPr>
          <p:cNvPr id="4" name="Text Placeholder 3">
            <a:extLst>
              <a:ext uri="{FF2B5EF4-FFF2-40B4-BE49-F238E27FC236}">
                <a16:creationId xmlns:a16="http://schemas.microsoft.com/office/drawing/2014/main" id="{C799F73B-5570-462E-95C4-F5635F8D03E2}"/>
              </a:ext>
            </a:extLst>
          </p:cNvPr>
          <p:cNvSpPr>
            <a:spLocks noGrp="1"/>
          </p:cNvSpPr>
          <p:nvPr>
            <p:ph type="body" sz="quarter" idx="15"/>
          </p:nvPr>
        </p:nvSpPr>
        <p:spPr/>
        <p:txBody>
          <a:bodyPr/>
          <a:lstStyle/>
          <a:p>
            <a:pPr marL="0" lvl="0" indent="0" algn="l" rtl="0">
              <a:spcBef>
                <a:spcPts val="0"/>
              </a:spcBef>
              <a:spcAft>
                <a:spcPts val="0"/>
              </a:spcAft>
              <a:buNone/>
            </a:pPr>
            <a:r>
              <a:rPr lang="en-US" sz="2800" dirty="0"/>
              <a:t>Simulation is modeling a real-world </a:t>
            </a:r>
            <a:r>
              <a:rPr lang="en-US" sz="2800" b="1" dirty="0"/>
              <a:t>system </a:t>
            </a:r>
            <a:r>
              <a:rPr lang="en-US" sz="2800" dirty="0"/>
              <a:t>using a computer</a:t>
            </a:r>
          </a:p>
          <a:p>
            <a:pPr marL="0" lvl="0" indent="0" algn="l" rtl="0">
              <a:spcBef>
                <a:spcPts val="1600"/>
              </a:spcBef>
              <a:spcAft>
                <a:spcPts val="0"/>
              </a:spcAft>
              <a:buNone/>
            </a:pPr>
            <a:r>
              <a:rPr lang="en-US" sz="2800" dirty="0"/>
              <a:t>Real-world </a:t>
            </a:r>
            <a:r>
              <a:rPr lang="en-US" sz="2800" b="1" dirty="0"/>
              <a:t>systems </a:t>
            </a:r>
            <a:r>
              <a:rPr lang="en-US" sz="2800" dirty="0"/>
              <a:t>are parts that work together toward one purpose:</a:t>
            </a:r>
          </a:p>
          <a:p>
            <a:pPr marL="285750" indent="-285750">
              <a:spcBef>
                <a:spcPts val="1600"/>
              </a:spcBef>
            </a:pPr>
            <a:r>
              <a:rPr lang="en-US" sz="2800" dirty="0"/>
              <a:t>An airport is a good example: there is check-in, security, and checking the ticket at the gate.</a:t>
            </a:r>
          </a:p>
          <a:p>
            <a:pPr marL="285750" indent="-285750">
              <a:spcBef>
                <a:spcPts val="1600"/>
              </a:spcBef>
            </a:pPr>
            <a:r>
              <a:rPr lang="en-US" sz="2800" dirty="0"/>
              <a:t>These are all activities needed in getting a person from their car to their flight! </a:t>
            </a:r>
          </a:p>
          <a:p>
            <a:pPr marL="285750" indent="-285750">
              <a:spcBef>
                <a:spcPts val="1600"/>
              </a:spcBef>
            </a:pPr>
            <a:r>
              <a:rPr lang="en-US" sz="2800" dirty="0"/>
              <a:t>People enter the system, go through all the steps, and then leave!</a:t>
            </a:r>
          </a:p>
          <a:p>
            <a:endParaRPr lang="en-US" dirty="0"/>
          </a:p>
        </p:txBody>
      </p:sp>
    </p:spTree>
    <p:extLst>
      <p:ext uri="{BB962C8B-B14F-4D97-AF65-F5344CB8AC3E}">
        <p14:creationId xmlns:p14="http://schemas.microsoft.com/office/powerpoint/2010/main" val="330305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A609E-0769-43E9-A990-E16324E2B670}"/>
              </a:ext>
            </a:extLst>
          </p:cNvPr>
          <p:cNvSpPr>
            <a:spLocks noGrp="1"/>
          </p:cNvSpPr>
          <p:nvPr>
            <p:ph type="body" sz="quarter" idx="14"/>
          </p:nvPr>
        </p:nvSpPr>
        <p:spPr/>
        <p:txBody>
          <a:bodyPr/>
          <a:lstStyle/>
          <a:p>
            <a:r>
              <a:rPr lang="en" dirty="0"/>
              <a:t>Trying running it yourself!</a:t>
            </a:r>
            <a:endParaRPr lang="en-US" dirty="0"/>
          </a:p>
        </p:txBody>
      </p:sp>
      <p:sp>
        <p:nvSpPr>
          <p:cNvPr id="4" name="Text Placeholder 3">
            <a:extLst>
              <a:ext uri="{FF2B5EF4-FFF2-40B4-BE49-F238E27FC236}">
                <a16:creationId xmlns:a16="http://schemas.microsoft.com/office/drawing/2014/main" id="{EB43D44D-4839-4C6E-A52C-AC4876C9DE57}"/>
              </a:ext>
            </a:extLst>
          </p:cNvPr>
          <p:cNvSpPr>
            <a:spLocks noGrp="1"/>
          </p:cNvSpPr>
          <p:nvPr>
            <p:ph type="body" sz="quarter" idx="15"/>
          </p:nvPr>
        </p:nvSpPr>
        <p:spPr/>
        <p:txBody>
          <a:bodyPr/>
          <a:lstStyle/>
          <a:p>
            <a:pPr marL="0" lvl="0" indent="0" algn="l" rtl="0">
              <a:spcBef>
                <a:spcPts val="0"/>
              </a:spcBef>
              <a:spcAft>
                <a:spcPts val="0"/>
              </a:spcAft>
              <a:buNone/>
            </a:pPr>
            <a:r>
              <a:rPr lang="en-US" dirty="0"/>
              <a:t>Have at least 5 people go through the process and record their total times.</a:t>
            </a:r>
          </a:p>
          <a:p>
            <a:pPr marL="285750" indent="-285750">
              <a:spcBef>
                <a:spcPts val="1600"/>
              </a:spcBef>
            </a:pPr>
            <a:r>
              <a:rPr lang="en-US" dirty="0"/>
              <a:t>Were their times different? </a:t>
            </a:r>
          </a:p>
          <a:p>
            <a:pPr marL="0" indent="0">
              <a:spcBef>
                <a:spcPts val="1600"/>
              </a:spcBef>
              <a:buNone/>
            </a:pPr>
            <a:endParaRPr lang="en-US" dirty="0"/>
          </a:p>
          <a:p>
            <a:pPr marL="285750" indent="-285750">
              <a:spcBef>
                <a:spcPts val="1600"/>
              </a:spcBef>
            </a:pPr>
            <a:r>
              <a:rPr lang="en-US" dirty="0"/>
              <a:t>Did they all go to the same stations?</a:t>
            </a:r>
          </a:p>
          <a:p>
            <a:pPr marL="590543" lvl="1" indent="-285750">
              <a:spcBef>
                <a:spcPts val="1600"/>
              </a:spcBef>
            </a:pPr>
            <a:r>
              <a:rPr lang="en-US" sz="3200" b="1" dirty="0"/>
              <a:t>Fun fact: Each person has only a 1 in 54 chance to stop at all of the stations.</a:t>
            </a:r>
          </a:p>
          <a:p>
            <a:endParaRPr lang="en-US" dirty="0"/>
          </a:p>
        </p:txBody>
      </p:sp>
    </p:spTree>
    <p:extLst>
      <p:ext uri="{BB962C8B-B14F-4D97-AF65-F5344CB8AC3E}">
        <p14:creationId xmlns:p14="http://schemas.microsoft.com/office/powerpoint/2010/main" val="123470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D7AEDB-0081-449A-BA57-A5E867572127}"/>
              </a:ext>
            </a:extLst>
          </p:cNvPr>
          <p:cNvSpPr>
            <a:spLocks noGrp="1"/>
          </p:cNvSpPr>
          <p:nvPr>
            <p:ph type="body" sz="quarter" idx="14"/>
          </p:nvPr>
        </p:nvSpPr>
        <p:spPr/>
        <p:txBody>
          <a:bodyPr/>
          <a:lstStyle/>
          <a:p>
            <a:r>
              <a:rPr lang="en" dirty="0"/>
              <a:t>Think About</a:t>
            </a:r>
            <a:endParaRPr lang="en-US" dirty="0"/>
          </a:p>
        </p:txBody>
      </p:sp>
      <p:sp>
        <p:nvSpPr>
          <p:cNvPr id="4" name="Text Placeholder 3">
            <a:extLst>
              <a:ext uri="{FF2B5EF4-FFF2-40B4-BE49-F238E27FC236}">
                <a16:creationId xmlns:a16="http://schemas.microsoft.com/office/drawing/2014/main" id="{58423638-3978-4582-A73B-B45D75CE6C6B}"/>
              </a:ext>
            </a:extLst>
          </p:cNvPr>
          <p:cNvSpPr>
            <a:spLocks noGrp="1"/>
          </p:cNvSpPr>
          <p:nvPr>
            <p:ph type="body" sz="quarter" idx="15"/>
          </p:nvPr>
        </p:nvSpPr>
        <p:spPr/>
        <p:txBody>
          <a:bodyPr/>
          <a:lstStyle/>
          <a:p>
            <a:pPr marL="285750" indent="-285750"/>
            <a:r>
              <a:rPr lang="en-US" dirty="0"/>
              <a:t>What if each station took different times?</a:t>
            </a:r>
          </a:p>
          <a:p>
            <a:pPr marL="285750" indent="-285750">
              <a:spcBef>
                <a:spcPts val="1600"/>
              </a:spcBef>
            </a:pPr>
            <a:r>
              <a:rPr lang="en-US" dirty="0"/>
              <a:t>What if the chance of going to the soup station was not a one in six chance but one in 573?</a:t>
            </a:r>
          </a:p>
          <a:p>
            <a:pPr marL="285750" indent="-285750">
              <a:spcBef>
                <a:spcPts val="1600"/>
              </a:spcBef>
            </a:pPr>
            <a:r>
              <a:rPr lang="en-US" dirty="0"/>
              <a:t>What if the amount of people going through were 1,000 and they all went at the same time?</a:t>
            </a:r>
          </a:p>
          <a:p>
            <a:pPr marL="0" lvl="0" indent="0" algn="l" rtl="0">
              <a:spcBef>
                <a:spcPts val="1600"/>
              </a:spcBef>
              <a:spcAft>
                <a:spcPts val="0"/>
              </a:spcAft>
              <a:buNone/>
            </a:pPr>
            <a:r>
              <a:rPr lang="en-US" dirty="0"/>
              <a:t>These would all make it very difficult to find the times by hand, but using computer simulation we could quickly and easily set up and run a model with these changes   </a:t>
            </a:r>
          </a:p>
          <a:p>
            <a:endParaRPr lang="en-US" dirty="0"/>
          </a:p>
        </p:txBody>
      </p:sp>
    </p:spTree>
    <p:extLst>
      <p:ext uri="{BB962C8B-B14F-4D97-AF65-F5344CB8AC3E}">
        <p14:creationId xmlns:p14="http://schemas.microsoft.com/office/powerpoint/2010/main" val="2465537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A878AA-6574-495E-BC4C-36E278D63F61}"/>
              </a:ext>
            </a:extLst>
          </p:cNvPr>
          <p:cNvSpPr>
            <a:spLocks noGrp="1"/>
          </p:cNvSpPr>
          <p:nvPr>
            <p:ph type="body" sz="quarter" idx="14"/>
          </p:nvPr>
        </p:nvSpPr>
        <p:spPr/>
        <p:txBody>
          <a:bodyPr/>
          <a:lstStyle/>
          <a:p>
            <a:r>
              <a:rPr lang="en" dirty="0"/>
              <a:t>What did we learn?</a:t>
            </a:r>
            <a:endParaRPr lang="en-US" dirty="0"/>
          </a:p>
        </p:txBody>
      </p:sp>
      <p:sp>
        <p:nvSpPr>
          <p:cNvPr id="4" name="Text Placeholder 3">
            <a:extLst>
              <a:ext uri="{FF2B5EF4-FFF2-40B4-BE49-F238E27FC236}">
                <a16:creationId xmlns:a16="http://schemas.microsoft.com/office/drawing/2014/main" id="{DBC7C6F6-4279-46A8-BD8B-A71B052B8A7A}"/>
              </a:ext>
            </a:extLst>
          </p:cNvPr>
          <p:cNvSpPr>
            <a:spLocks noGrp="1"/>
          </p:cNvSpPr>
          <p:nvPr>
            <p:ph type="body" sz="quarter" idx="15"/>
          </p:nvPr>
        </p:nvSpPr>
        <p:spPr/>
        <p:txBody>
          <a:bodyPr/>
          <a:lstStyle/>
          <a:p>
            <a:pPr marL="0" lvl="0" indent="0" algn="l" rtl="0">
              <a:spcBef>
                <a:spcPts val="0"/>
              </a:spcBef>
              <a:spcAft>
                <a:spcPts val="0"/>
              </a:spcAft>
              <a:buNone/>
            </a:pPr>
            <a:r>
              <a:rPr lang="en-US" sz="2800" dirty="0"/>
              <a:t>Systems in the real world have a lot of randomness and variability which makes them hard to predict by hand. </a:t>
            </a:r>
          </a:p>
          <a:p>
            <a:pPr marL="0" lvl="0" indent="0" algn="l" rtl="0">
              <a:spcBef>
                <a:spcPts val="1600"/>
              </a:spcBef>
              <a:spcAft>
                <a:spcPts val="0"/>
              </a:spcAft>
              <a:buNone/>
            </a:pPr>
            <a:endParaRPr lang="en-US" sz="2800" dirty="0"/>
          </a:p>
          <a:p>
            <a:pPr marL="0" lvl="0" indent="0" algn="l" rtl="0">
              <a:spcBef>
                <a:spcPts val="1600"/>
              </a:spcBef>
              <a:spcAft>
                <a:spcPts val="0"/>
              </a:spcAft>
              <a:buNone/>
            </a:pPr>
            <a:r>
              <a:rPr lang="en-US" sz="2800" dirty="0"/>
              <a:t>Computer simulation can be designed for many different problems ranging from a simple buffet to a huge airport, and can calculate large amounts of data and randomness far easier than we can. </a:t>
            </a:r>
          </a:p>
          <a:p>
            <a:pPr marL="0" lvl="0" indent="0" algn="l" rtl="0">
              <a:spcBef>
                <a:spcPts val="1600"/>
              </a:spcBef>
              <a:spcAft>
                <a:spcPts val="0"/>
              </a:spcAft>
              <a:buNone/>
            </a:pPr>
            <a:endParaRPr lang="en-US" sz="2800" dirty="0"/>
          </a:p>
          <a:p>
            <a:pPr marL="0" lvl="0" indent="0" algn="l" rtl="0">
              <a:spcBef>
                <a:spcPts val="1600"/>
              </a:spcBef>
              <a:spcAft>
                <a:spcPts val="0"/>
              </a:spcAft>
              <a:buNone/>
            </a:pPr>
            <a:r>
              <a:rPr lang="en-US" sz="2800" dirty="0"/>
              <a:t>Simulation can be used to test real world changes to save time and money! </a:t>
            </a:r>
          </a:p>
          <a:p>
            <a:endParaRPr lang="en-US" dirty="0"/>
          </a:p>
        </p:txBody>
      </p:sp>
    </p:spTree>
    <p:extLst>
      <p:ext uri="{BB962C8B-B14F-4D97-AF65-F5344CB8AC3E}">
        <p14:creationId xmlns:p14="http://schemas.microsoft.com/office/powerpoint/2010/main" val="2841141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DF5FB5E6-842A-4445-9DEB-DFF630D7CF22}"/>
              </a:ext>
            </a:extLst>
          </p:cNvPr>
          <p:cNvSpPr>
            <a:spLocks noGrp="1"/>
          </p:cNvSpPr>
          <p:nvPr>
            <p:ph type="body" sz="quarter" idx="13"/>
          </p:nvPr>
        </p:nvSpPr>
        <p:spPr>
          <a:xfrm>
            <a:off x="272085" y="4258733"/>
            <a:ext cx="11589952" cy="1253067"/>
          </a:xfrm>
        </p:spPr>
        <p:txBody>
          <a:bodyPr/>
          <a:lstStyle/>
          <a:p>
            <a:r>
              <a:rPr lang="en-US" dirty="0"/>
              <a:t>Thank you!</a:t>
            </a:r>
          </a:p>
        </p:txBody>
      </p:sp>
      <p:pic>
        <p:nvPicPr>
          <p:cNvPr id="6" name="Picture 5">
            <a:extLst>
              <a:ext uri="{FF2B5EF4-FFF2-40B4-BE49-F238E27FC236}">
                <a16:creationId xmlns:a16="http://schemas.microsoft.com/office/drawing/2014/main" id="{C9AADE70-A261-4504-8C57-EFC6D509877B}"/>
              </a:ext>
            </a:extLst>
          </p:cNvPr>
          <p:cNvPicPr>
            <a:picLocks noChangeAspect="1"/>
          </p:cNvPicPr>
          <p:nvPr/>
        </p:nvPicPr>
        <p:blipFill>
          <a:blip r:embed="rId2"/>
          <a:stretch>
            <a:fillRect/>
          </a:stretch>
        </p:blipFill>
        <p:spPr>
          <a:xfrm>
            <a:off x="3889681" y="951013"/>
            <a:ext cx="4412638" cy="3307719"/>
          </a:xfrm>
          <a:prstGeom prst="rect">
            <a:avLst/>
          </a:prstGeom>
        </p:spPr>
      </p:pic>
    </p:spTree>
    <p:extLst>
      <p:ext uri="{BB962C8B-B14F-4D97-AF65-F5344CB8AC3E}">
        <p14:creationId xmlns:p14="http://schemas.microsoft.com/office/powerpoint/2010/main" val="125230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9E919C-539D-4E3F-9CE2-6B145338423D}"/>
              </a:ext>
            </a:extLst>
          </p:cNvPr>
          <p:cNvSpPr>
            <a:spLocks noGrp="1"/>
          </p:cNvSpPr>
          <p:nvPr>
            <p:ph type="body" sz="quarter" idx="14"/>
          </p:nvPr>
        </p:nvSpPr>
        <p:spPr/>
        <p:txBody>
          <a:bodyPr/>
          <a:lstStyle/>
          <a:p>
            <a:r>
              <a:rPr lang="en" dirty="0"/>
              <a:t>The main steps at an airport</a:t>
            </a:r>
            <a:endParaRPr lang="en-US" dirty="0"/>
          </a:p>
        </p:txBody>
      </p:sp>
      <p:pic>
        <p:nvPicPr>
          <p:cNvPr id="6" name="Google Shape;290;p15">
            <a:extLst>
              <a:ext uri="{FF2B5EF4-FFF2-40B4-BE49-F238E27FC236}">
                <a16:creationId xmlns:a16="http://schemas.microsoft.com/office/drawing/2014/main" id="{7DCAC07D-5D3D-4B0A-B08E-57E821CE18D6}"/>
              </a:ext>
            </a:extLst>
          </p:cNvPr>
          <p:cNvPicPr preferRelativeResize="0"/>
          <p:nvPr/>
        </p:nvPicPr>
        <p:blipFill rotWithShape="1">
          <a:blip r:embed="rId2">
            <a:alphaModFix/>
          </a:blip>
          <a:srcRect t="16730" b="33860"/>
          <a:stretch/>
        </p:blipFill>
        <p:spPr>
          <a:xfrm>
            <a:off x="655320" y="4104175"/>
            <a:ext cx="9768840" cy="2753825"/>
          </a:xfrm>
          <a:prstGeom prst="rect">
            <a:avLst/>
          </a:prstGeom>
          <a:noFill/>
          <a:ln>
            <a:noFill/>
          </a:ln>
        </p:spPr>
      </p:pic>
      <p:sp>
        <p:nvSpPr>
          <p:cNvPr id="8" name="Google Shape;291;p15">
            <a:extLst>
              <a:ext uri="{FF2B5EF4-FFF2-40B4-BE49-F238E27FC236}">
                <a16:creationId xmlns:a16="http://schemas.microsoft.com/office/drawing/2014/main" id="{092227E6-7ADF-4CEC-BC64-CB7FAA25387C}"/>
              </a:ext>
            </a:extLst>
          </p:cNvPr>
          <p:cNvSpPr/>
          <p:nvPr/>
        </p:nvSpPr>
        <p:spPr>
          <a:xfrm>
            <a:off x="1993574" y="3036180"/>
            <a:ext cx="2144085" cy="78564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Check In Baggage</a:t>
            </a:r>
            <a:endParaRPr b="1" dirty="0"/>
          </a:p>
        </p:txBody>
      </p:sp>
      <p:sp>
        <p:nvSpPr>
          <p:cNvPr id="10" name="Google Shape;292;p15">
            <a:extLst>
              <a:ext uri="{FF2B5EF4-FFF2-40B4-BE49-F238E27FC236}">
                <a16:creationId xmlns:a16="http://schemas.microsoft.com/office/drawing/2014/main" id="{CC5F3A0C-8F27-461D-8352-F41BE8D5ABED}"/>
              </a:ext>
            </a:extLst>
          </p:cNvPr>
          <p:cNvSpPr/>
          <p:nvPr/>
        </p:nvSpPr>
        <p:spPr>
          <a:xfrm>
            <a:off x="4940524" y="3036180"/>
            <a:ext cx="2144085" cy="78564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Security</a:t>
            </a:r>
            <a:endParaRPr b="1"/>
          </a:p>
        </p:txBody>
      </p:sp>
      <p:sp>
        <p:nvSpPr>
          <p:cNvPr id="12" name="Google Shape;293;p15">
            <a:extLst>
              <a:ext uri="{FF2B5EF4-FFF2-40B4-BE49-F238E27FC236}">
                <a16:creationId xmlns:a16="http://schemas.microsoft.com/office/drawing/2014/main" id="{2B6E5DD3-28FB-4A23-A3DF-DBC390F11A77}"/>
              </a:ext>
            </a:extLst>
          </p:cNvPr>
          <p:cNvSpPr/>
          <p:nvPr/>
        </p:nvSpPr>
        <p:spPr>
          <a:xfrm>
            <a:off x="7887474" y="3036180"/>
            <a:ext cx="2144085" cy="78564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Gate</a:t>
            </a:r>
            <a:endParaRPr b="1"/>
          </a:p>
        </p:txBody>
      </p:sp>
    </p:spTree>
    <p:extLst>
      <p:ext uri="{BB962C8B-B14F-4D97-AF65-F5344CB8AC3E}">
        <p14:creationId xmlns:p14="http://schemas.microsoft.com/office/powerpoint/2010/main" val="334161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AC914D-ED55-48A2-B4BA-04BB66F0D541}"/>
              </a:ext>
            </a:extLst>
          </p:cNvPr>
          <p:cNvSpPr>
            <a:spLocks noGrp="1"/>
          </p:cNvSpPr>
          <p:nvPr>
            <p:ph type="body" sz="quarter" idx="14"/>
          </p:nvPr>
        </p:nvSpPr>
        <p:spPr/>
        <p:txBody>
          <a:bodyPr/>
          <a:lstStyle/>
          <a:p>
            <a:r>
              <a:rPr lang="en" dirty="0"/>
              <a:t>Why is it useful?</a:t>
            </a:r>
            <a:endParaRPr lang="en-US" dirty="0"/>
          </a:p>
        </p:txBody>
      </p:sp>
      <p:sp>
        <p:nvSpPr>
          <p:cNvPr id="4" name="Text Placeholder 3">
            <a:extLst>
              <a:ext uri="{FF2B5EF4-FFF2-40B4-BE49-F238E27FC236}">
                <a16:creationId xmlns:a16="http://schemas.microsoft.com/office/drawing/2014/main" id="{17E1A5E2-AEEB-44F4-A2C3-0B91C851DED7}"/>
              </a:ext>
            </a:extLst>
          </p:cNvPr>
          <p:cNvSpPr>
            <a:spLocks noGrp="1"/>
          </p:cNvSpPr>
          <p:nvPr>
            <p:ph type="body" sz="quarter" idx="15"/>
          </p:nvPr>
        </p:nvSpPr>
        <p:spPr/>
        <p:txBody>
          <a:bodyPr/>
          <a:lstStyle/>
          <a:p>
            <a:pPr marL="0" lvl="0" indent="0" algn="l" rtl="0">
              <a:spcBef>
                <a:spcPts val="0"/>
              </a:spcBef>
              <a:spcAft>
                <a:spcPts val="0"/>
              </a:spcAft>
              <a:buNone/>
            </a:pPr>
            <a:r>
              <a:rPr lang="en-US" sz="2500" dirty="0"/>
              <a:t>In the airport example, those steps do not always take the same time.</a:t>
            </a:r>
          </a:p>
          <a:p>
            <a:pPr marL="0" lvl="0" indent="0" algn="l" rtl="0">
              <a:lnSpc>
                <a:spcPct val="150000"/>
              </a:lnSpc>
              <a:spcBef>
                <a:spcPts val="1600"/>
              </a:spcBef>
              <a:spcAft>
                <a:spcPts val="0"/>
              </a:spcAft>
              <a:buNone/>
            </a:pPr>
            <a:r>
              <a:rPr lang="en-US" sz="2500" dirty="0"/>
              <a:t>If you have flown before think, about how much longer the line was near Thanksgiving and other holidays compared to other days. </a:t>
            </a:r>
          </a:p>
          <a:p>
            <a:pPr marL="0" lvl="0" indent="0" algn="l" rtl="0">
              <a:lnSpc>
                <a:spcPct val="150000"/>
              </a:lnSpc>
              <a:spcBef>
                <a:spcPts val="1600"/>
              </a:spcBef>
              <a:spcAft>
                <a:spcPts val="0"/>
              </a:spcAft>
              <a:buNone/>
            </a:pPr>
            <a:r>
              <a:rPr lang="en-US" sz="2500" dirty="0"/>
              <a:t>X-ray machines can also break down, so more people would have to use fewer lines. Going through security also may take longer for old people, so for a 20 year old security may take one minute, but it could take 4 minutes for an 80 year old to go through security. </a:t>
            </a:r>
          </a:p>
          <a:p>
            <a:endParaRPr lang="en-US" dirty="0"/>
          </a:p>
        </p:txBody>
      </p:sp>
    </p:spTree>
    <p:extLst>
      <p:ext uri="{BB962C8B-B14F-4D97-AF65-F5344CB8AC3E}">
        <p14:creationId xmlns:p14="http://schemas.microsoft.com/office/powerpoint/2010/main" val="75527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5F56AE-FC8B-4484-82FD-BFA62DBAD717}"/>
              </a:ext>
            </a:extLst>
          </p:cNvPr>
          <p:cNvSpPr>
            <a:spLocks noGrp="1"/>
          </p:cNvSpPr>
          <p:nvPr>
            <p:ph type="body" sz="quarter" idx="14"/>
          </p:nvPr>
        </p:nvSpPr>
        <p:spPr/>
        <p:txBody>
          <a:bodyPr/>
          <a:lstStyle/>
          <a:p>
            <a:r>
              <a:rPr lang="en" dirty="0"/>
              <a:t>Randomness</a:t>
            </a:r>
            <a:endParaRPr lang="en-US" dirty="0"/>
          </a:p>
        </p:txBody>
      </p:sp>
      <p:sp>
        <p:nvSpPr>
          <p:cNvPr id="4" name="Text Placeholder 3">
            <a:extLst>
              <a:ext uri="{FF2B5EF4-FFF2-40B4-BE49-F238E27FC236}">
                <a16:creationId xmlns:a16="http://schemas.microsoft.com/office/drawing/2014/main" id="{5DC11687-BB00-4AA4-BF0A-C631B71CF1FF}"/>
              </a:ext>
            </a:extLst>
          </p:cNvPr>
          <p:cNvSpPr>
            <a:spLocks noGrp="1"/>
          </p:cNvSpPr>
          <p:nvPr>
            <p:ph type="body" sz="quarter" idx="15"/>
          </p:nvPr>
        </p:nvSpPr>
        <p:spPr>
          <a:xfrm>
            <a:off x="272085" y="1744225"/>
            <a:ext cx="7043115" cy="3767575"/>
          </a:xfrm>
        </p:spPr>
        <p:txBody>
          <a:bodyPr/>
          <a:lstStyle/>
          <a:p>
            <a:pPr marL="0" lvl="0" indent="0" algn="l" rtl="0">
              <a:spcBef>
                <a:spcPts val="0"/>
              </a:spcBef>
              <a:spcAft>
                <a:spcPts val="0"/>
              </a:spcAft>
              <a:buNone/>
            </a:pPr>
            <a:r>
              <a:rPr lang="en-US" sz="2400" dirty="0"/>
              <a:t>If one person takes 4 minutes to go through security, that affects everyone else in the line behind them, like a domino effect.</a:t>
            </a:r>
          </a:p>
          <a:p>
            <a:pPr marL="0" lvl="0" indent="0" algn="l" rtl="0">
              <a:spcBef>
                <a:spcPts val="1600"/>
              </a:spcBef>
              <a:spcAft>
                <a:spcPts val="0"/>
              </a:spcAft>
              <a:buNone/>
            </a:pPr>
            <a:endParaRPr lang="en-US" sz="2400" dirty="0"/>
          </a:p>
          <a:p>
            <a:pPr marL="0" lvl="0" indent="0" algn="l" rtl="0">
              <a:spcBef>
                <a:spcPts val="1600"/>
              </a:spcBef>
              <a:spcAft>
                <a:spcPts val="0"/>
              </a:spcAft>
              <a:buNone/>
            </a:pPr>
            <a:r>
              <a:rPr lang="en-US" sz="2400" dirty="0"/>
              <a:t>And since times for security changes from person to person, the time is random and hard to predict. </a:t>
            </a:r>
          </a:p>
          <a:p>
            <a:pPr marL="0" lvl="0" indent="0" algn="l" rtl="0">
              <a:spcBef>
                <a:spcPts val="1600"/>
              </a:spcBef>
              <a:spcAft>
                <a:spcPts val="0"/>
              </a:spcAft>
              <a:buNone/>
            </a:pPr>
            <a:endParaRPr lang="en-US" sz="2400" dirty="0"/>
          </a:p>
          <a:p>
            <a:pPr marL="0" lvl="0" indent="0" algn="l" rtl="0">
              <a:spcBef>
                <a:spcPts val="1600"/>
              </a:spcBef>
              <a:spcAft>
                <a:spcPts val="1600"/>
              </a:spcAft>
              <a:buNone/>
            </a:pPr>
            <a:r>
              <a:rPr lang="en-US" sz="2400" dirty="0"/>
              <a:t>Combine both and you can see how these systems are very hard to do by hand and require the use of a computer simulation! </a:t>
            </a:r>
          </a:p>
          <a:p>
            <a:endParaRPr lang="en-US" dirty="0"/>
          </a:p>
        </p:txBody>
      </p:sp>
      <p:grpSp>
        <p:nvGrpSpPr>
          <p:cNvPr id="5" name="Group 4">
            <a:extLst>
              <a:ext uri="{FF2B5EF4-FFF2-40B4-BE49-F238E27FC236}">
                <a16:creationId xmlns:a16="http://schemas.microsoft.com/office/drawing/2014/main" id="{E20A36A6-B5D9-48EA-8072-FD43428563EA}"/>
              </a:ext>
            </a:extLst>
          </p:cNvPr>
          <p:cNvGrpSpPr/>
          <p:nvPr/>
        </p:nvGrpSpPr>
        <p:grpSpPr>
          <a:xfrm>
            <a:off x="7315200" y="1744224"/>
            <a:ext cx="4089605" cy="4839455"/>
            <a:chOff x="6151675" y="1248450"/>
            <a:chExt cx="2992324" cy="3598038"/>
          </a:xfrm>
        </p:grpSpPr>
        <p:pic>
          <p:nvPicPr>
            <p:cNvPr id="6" name="Google Shape;306;p17">
              <a:extLst>
                <a:ext uri="{FF2B5EF4-FFF2-40B4-BE49-F238E27FC236}">
                  <a16:creationId xmlns:a16="http://schemas.microsoft.com/office/drawing/2014/main" id="{2A6526C8-17EB-4135-BE3A-8F4DC1323879}"/>
                </a:ext>
              </a:extLst>
            </p:cNvPr>
            <p:cNvPicPr preferRelativeResize="0"/>
            <p:nvPr/>
          </p:nvPicPr>
          <p:blipFill>
            <a:blip r:embed="rId2">
              <a:alphaModFix/>
            </a:blip>
            <a:stretch>
              <a:fillRect/>
            </a:stretch>
          </p:blipFill>
          <p:spPr>
            <a:xfrm>
              <a:off x="6151675" y="1248450"/>
              <a:ext cx="2182625" cy="1323300"/>
            </a:xfrm>
            <a:prstGeom prst="rect">
              <a:avLst/>
            </a:prstGeom>
            <a:noFill/>
            <a:ln>
              <a:noFill/>
            </a:ln>
          </p:spPr>
        </p:pic>
        <p:pic>
          <p:nvPicPr>
            <p:cNvPr id="7" name="Google Shape;307;p17">
              <a:extLst>
                <a:ext uri="{FF2B5EF4-FFF2-40B4-BE49-F238E27FC236}">
                  <a16:creationId xmlns:a16="http://schemas.microsoft.com/office/drawing/2014/main" id="{52F53DB2-54D9-4F1E-A67C-1E181D9479C6}"/>
                </a:ext>
              </a:extLst>
            </p:cNvPr>
            <p:cNvPicPr preferRelativeResize="0"/>
            <p:nvPr/>
          </p:nvPicPr>
          <p:blipFill>
            <a:blip r:embed="rId3">
              <a:alphaModFix/>
            </a:blip>
            <a:stretch>
              <a:fillRect/>
            </a:stretch>
          </p:blipFill>
          <p:spPr>
            <a:xfrm>
              <a:off x="6606175" y="2640184"/>
              <a:ext cx="849075" cy="849075"/>
            </a:xfrm>
            <a:prstGeom prst="rect">
              <a:avLst/>
            </a:prstGeom>
            <a:noFill/>
            <a:ln>
              <a:noFill/>
            </a:ln>
          </p:spPr>
        </p:pic>
        <p:pic>
          <p:nvPicPr>
            <p:cNvPr id="8" name="Google Shape;308;p17">
              <a:extLst>
                <a:ext uri="{FF2B5EF4-FFF2-40B4-BE49-F238E27FC236}">
                  <a16:creationId xmlns:a16="http://schemas.microsoft.com/office/drawing/2014/main" id="{0ED58F77-33AA-44AC-AFA8-28E3B97C78DB}"/>
                </a:ext>
              </a:extLst>
            </p:cNvPr>
            <p:cNvPicPr preferRelativeResize="0"/>
            <p:nvPr/>
          </p:nvPicPr>
          <p:blipFill>
            <a:blip r:embed="rId3">
              <a:alphaModFix/>
            </a:blip>
            <a:stretch>
              <a:fillRect/>
            </a:stretch>
          </p:blipFill>
          <p:spPr>
            <a:xfrm>
              <a:off x="6151675" y="3760309"/>
              <a:ext cx="849075" cy="849075"/>
            </a:xfrm>
            <a:prstGeom prst="rect">
              <a:avLst/>
            </a:prstGeom>
            <a:noFill/>
            <a:ln>
              <a:noFill/>
            </a:ln>
          </p:spPr>
        </p:pic>
        <p:sp>
          <p:nvSpPr>
            <p:cNvPr id="9" name="Google Shape;309;p17">
              <a:extLst>
                <a:ext uri="{FF2B5EF4-FFF2-40B4-BE49-F238E27FC236}">
                  <a16:creationId xmlns:a16="http://schemas.microsoft.com/office/drawing/2014/main" id="{76B45F69-758B-4CB7-B1D5-1833BD169592}"/>
                </a:ext>
              </a:extLst>
            </p:cNvPr>
            <p:cNvSpPr/>
            <p:nvPr/>
          </p:nvSpPr>
          <p:spPr>
            <a:xfrm>
              <a:off x="7000750" y="3855138"/>
              <a:ext cx="659400" cy="659400"/>
            </a:xfrm>
            <a:prstGeom prst="mathPlus">
              <a:avLst>
                <a:gd name="adj1" fmla="val 2352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310;p17">
              <a:extLst>
                <a:ext uri="{FF2B5EF4-FFF2-40B4-BE49-F238E27FC236}">
                  <a16:creationId xmlns:a16="http://schemas.microsoft.com/office/drawing/2014/main" id="{75A35877-B441-4720-9727-5C64FA39A8BB}"/>
                </a:ext>
              </a:extLst>
            </p:cNvPr>
            <p:cNvPicPr preferRelativeResize="0"/>
            <p:nvPr/>
          </p:nvPicPr>
          <p:blipFill>
            <a:blip r:embed="rId2">
              <a:alphaModFix/>
            </a:blip>
            <a:stretch>
              <a:fillRect/>
            </a:stretch>
          </p:blipFill>
          <p:spPr>
            <a:xfrm>
              <a:off x="7583800" y="3523188"/>
              <a:ext cx="1560199" cy="1323300"/>
            </a:xfrm>
            <a:prstGeom prst="rect">
              <a:avLst/>
            </a:prstGeom>
            <a:noFill/>
            <a:ln>
              <a:noFill/>
            </a:ln>
          </p:spPr>
        </p:pic>
      </p:grpSp>
    </p:spTree>
    <p:extLst>
      <p:ext uri="{BB962C8B-B14F-4D97-AF65-F5344CB8AC3E}">
        <p14:creationId xmlns:p14="http://schemas.microsoft.com/office/powerpoint/2010/main" val="163410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511430-236A-421B-A884-115862A80769}"/>
              </a:ext>
            </a:extLst>
          </p:cNvPr>
          <p:cNvSpPr>
            <a:spLocks noGrp="1"/>
          </p:cNvSpPr>
          <p:nvPr>
            <p:ph type="body" sz="quarter" idx="14"/>
          </p:nvPr>
        </p:nvSpPr>
        <p:spPr/>
        <p:txBody>
          <a:bodyPr/>
          <a:lstStyle/>
          <a:p>
            <a:r>
              <a:rPr lang="en" dirty="0"/>
              <a:t>Each step can have variation in times</a:t>
            </a:r>
            <a:endParaRPr lang="en-US" dirty="0"/>
          </a:p>
        </p:txBody>
      </p:sp>
      <p:sp>
        <p:nvSpPr>
          <p:cNvPr id="6" name="Google Shape;317;p18">
            <a:extLst>
              <a:ext uri="{FF2B5EF4-FFF2-40B4-BE49-F238E27FC236}">
                <a16:creationId xmlns:a16="http://schemas.microsoft.com/office/drawing/2014/main" id="{5404EDD8-17E8-44D2-A8A6-08AB698C414C}"/>
              </a:ext>
            </a:extLst>
          </p:cNvPr>
          <p:cNvSpPr/>
          <p:nvPr/>
        </p:nvSpPr>
        <p:spPr>
          <a:xfrm>
            <a:off x="2010500" y="3021950"/>
            <a:ext cx="2279250" cy="8141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Check In Baggage</a:t>
            </a:r>
            <a:endParaRPr b="1"/>
          </a:p>
        </p:txBody>
      </p:sp>
      <p:sp>
        <p:nvSpPr>
          <p:cNvPr id="8" name="Google Shape;318;p18">
            <a:extLst>
              <a:ext uri="{FF2B5EF4-FFF2-40B4-BE49-F238E27FC236}">
                <a16:creationId xmlns:a16="http://schemas.microsoft.com/office/drawing/2014/main" id="{74462F4F-1BF0-4F9E-9172-D22806377360}"/>
              </a:ext>
            </a:extLst>
          </p:cNvPr>
          <p:cNvSpPr/>
          <p:nvPr/>
        </p:nvSpPr>
        <p:spPr>
          <a:xfrm>
            <a:off x="4957450" y="3021950"/>
            <a:ext cx="2279250" cy="8141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Security</a:t>
            </a:r>
            <a:endParaRPr b="1"/>
          </a:p>
        </p:txBody>
      </p:sp>
      <p:sp>
        <p:nvSpPr>
          <p:cNvPr id="10" name="Google Shape;319;p18">
            <a:extLst>
              <a:ext uri="{FF2B5EF4-FFF2-40B4-BE49-F238E27FC236}">
                <a16:creationId xmlns:a16="http://schemas.microsoft.com/office/drawing/2014/main" id="{5E017661-CFD7-4917-A6A4-6CBED0327CBB}"/>
              </a:ext>
            </a:extLst>
          </p:cNvPr>
          <p:cNvSpPr/>
          <p:nvPr/>
        </p:nvSpPr>
        <p:spPr>
          <a:xfrm>
            <a:off x="7568650" y="3021950"/>
            <a:ext cx="2279250" cy="814100"/>
          </a:xfrm>
          <a:prstGeom prst="roundRect">
            <a:avLst>
              <a:gd name="adj"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Gate</a:t>
            </a:r>
            <a:endParaRPr b="1"/>
          </a:p>
        </p:txBody>
      </p:sp>
      <p:sp>
        <p:nvSpPr>
          <p:cNvPr id="12" name="Google Shape;320;p18">
            <a:extLst>
              <a:ext uri="{FF2B5EF4-FFF2-40B4-BE49-F238E27FC236}">
                <a16:creationId xmlns:a16="http://schemas.microsoft.com/office/drawing/2014/main" id="{E6C13A44-2F34-4937-84EF-2BEF089D034C}"/>
              </a:ext>
            </a:extLst>
          </p:cNvPr>
          <p:cNvSpPr/>
          <p:nvPr/>
        </p:nvSpPr>
        <p:spPr>
          <a:xfrm>
            <a:off x="2010500" y="5769325"/>
            <a:ext cx="2279250" cy="8141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10 to 30 minutes</a:t>
            </a:r>
            <a:endParaRPr b="1"/>
          </a:p>
        </p:txBody>
      </p:sp>
      <p:sp>
        <p:nvSpPr>
          <p:cNvPr id="14" name="Google Shape;321;p18">
            <a:extLst>
              <a:ext uri="{FF2B5EF4-FFF2-40B4-BE49-F238E27FC236}">
                <a16:creationId xmlns:a16="http://schemas.microsoft.com/office/drawing/2014/main" id="{48A10C22-E92D-488E-8712-172C73EEB175}"/>
              </a:ext>
            </a:extLst>
          </p:cNvPr>
          <p:cNvSpPr/>
          <p:nvPr/>
        </p:nvSpPr>
        <p:spPr>
          <a:xfrm>
            <a:off x="4731150" y="5842725"/>
            <a:ext cx="2279250" cy="8141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1 to 4 minutes</a:t>
            </a:r>
            <a:endParaRPr b="1"/>
          </a:p>
        </p:txBody>
      </p:sp>
      <p:sp>
        <p:nvSpPr>
          <p:cNvPr id="16" name="Google Shape;322;p18">
            <a:extLst>
              <a:ext uri="{FF2B5EF4-FFF2-40B4-BE49-F238E27FC236}">
                <a16:creationId xmlns:a16="http://schemas.microsoft.com/office/drawing/2014/main" id="{62AB3C15-801E-4294-B882-364D9D8E5B84}"/>
              </a:ext>
            </a:extLst>
          </p:cNvPr>
          <p:cNvSpPr/>
          <p:nvPr/>
        </p:nvSpPr>
        <p:spPr>
          <a:xfrm>
            <a:off x="7568650" y="5842725"/>
            <a:ext cx="2279250" cy="814100"/>
          </a:xfrm>
          <a:prstGeom prst="roundRect">
            <a:avLst>
              <a:gd name="adj"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1 to 50 minutes</a:t>
            </a:r>
            <a:endParaRPr b="1"/>
          </a:p>
        </p:txBody>
      </p:sp>
      <p:pic>
        <p:nvPicPr>
          <p:cNvPr id="18" name="Google Shape;316;p18">
            <a:extLst>
              <a:ext uri="{FF2B5EF4-FFF2-40B4-BE49-F238E27FC236}">
                <a16:creationId xmlns:a16="http://schemas.microsoft.com/office/drawing/2014/main" id="{DE22D996-F677-4001-A342-9477D847D4CD}"/>
              </a:ext>
            </a:extLst>
          </p:cNvPr>
          <p:cNvPicPr preferRelativeResize="0"/>
          <p:nvPr/>
        </p:nvPicPr>
        <p:blipFill rotWithShape="1">
          <a:blip r:embed="rId2">
            <a:alphaModFix/>
          </a:blip>
          <a:srcRect t="16730" b="33860"/>
          <a:stretch/>
        </p:blipFill>
        <p:spPr>
          <a:xfrm>
            <a:off x="1451175" y="3948742"/>
            <a:ext cx="8839200" cy="1866325"/>
          </a:xfrm>
          <a:prstGeom prst="rect">
            <a:avLst/>
          </a:prstGeom>
          <a:noFill/>
          <a:ln>
            <a:noFill/>
          </a:ln>
        </p:spPr>
      </p:pic>
    </p:spTree>
    <p:extLst>
      <p:ext uri="{BB962C8B-B14F-4D97-AF65-F5344CB8AC3E}">
        <p14:creationId xmlns:p14="http://schemas.microsoft.com/office/powerpoint/2010/main" val="47016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313082-221C-408C-BEF4-7EFC9FF5119D}"/>
              </a:ext>
            </a:extLst>
          </p:cNvPr>
          <p:cNvSpPr>
            <a:spLocks noGrp="1"/>
          </p:cNvSpPr>
          <p:nvPr>
            <p:ph type="body" sz="quarter" idx="14"/>
          </p:nvPr>
        </p:nvSpPr>
        <p:spPr/>
        <p:txBody>
          <a:bodyPr/>
          <a:lstStyle/>
          <a:p>
            <a:r>
              <a:rPr lang="en" dirty="0"/>
              <a:t>Importance of Randomness</a:t>
            </a:r>
            <a:endParaRPr lang="en-US" dirty="0"/>
          </a:p>
        </p:txBody>
      </p:sp>
      <p:sp>
        <p:nvSpPr>
          <p:cNvPr id="4" name="Text Placeholder 3">
            <a:extLst>
              <a:ext uri="{FF2B5EF4-FFF2-40B4-BE49-F238E27FC236}">
                <a16:creationId xmlns:a16="http://schemas.microsoft.com/office/drawing/2014/main" id="{81BACB32-A9D3-4264-9ED7-5BED09D49E80}"/>
              </a:ext>
            </a:extLst>
          </p:cNvPr>
          <p:cNvSpPr>
            <a:spLocks noGrp="1"/>
          </p:cNvSpPr>
          <p:nvPr>
            <p:ph type="body" sz="quarter" idx="15"/>
          </p:nvPr>
        </p:nvSpPr>
        <p:spPr/>
        <p:txBody>
          <a:bodyPr/>
          <a:lstStyle/>
          <a:p>
            <a:r>
              <a:rPr lang="en-US" sz="2800" dirty="0"/>
              <a:t>If the airport doesn’t consider the randomness (variation) in time, they might plan around having security taking one minute per flyer. But when some flyers take longer to go through, this will create long lines and unhappy flyers who miss their flights! </a:t>
            </a:r>
          </a:p>
          <a:p>
            <a:endParaRPr lang="en-US" dirty="0"/>
          </a:p>
        </p:txBody>
      </p:sp>
      <p:grpSp>
        <p:nvGrpSpPr>
          <p:cNvPr id="7" name="Group 6">
            <a:extLst>
              <a:ext uri="{FF2B5EF4-FFF2-40B4-BE49-F238E27FC236}">
                <a16:creationId xmlns:a16="http://schemas.microsoft.com/office/drawing/2014/main" id="{937B6C8D-5525-4353-A334-54D08C4FF499}"/>
              </a:ext>
            </a:extLst>
          </p:cNvPr>
          <p:cNvGrpSpPr/>
          <p:nvPr/>
        </p:nvGrpSpPr>
        <p:grpSpPr>
          <a:xfrm>
            <a:off x="930420" y="4096597"/>
            <a:ext cx="5165580" cy="2720340"/>
            <a:chOff x="1303800" y="2842521"/>
            <a:chExt cx="4286250" cy="2077792"/>
          </a:xfrm>
        </p:grpSpPr>
        <p:pic>
          <p:nvPicPr>
            <p:cNvPr id="8" name="Google Shape;329;p19">
              <a:extLst>
                <a:ext uri="{FF2B5EF4-FFF2-40B4-BE49-F238E27FC236}">
                  <a16:creationId xmlns:a16="http://schemas.microsoft.com/office/drawing/2014/main" id="{796F9698-6698-4D26-9929-4762922A6A66}"/>
                </a:ext>
              </a:extLst>
            </p:cNvPr>
            <p:cNvPicPr preferRelativeResize="0"/>
            <p:nvPr/>
          </p:nvPicPr>
          <p:blipFill>
            <a:blip r:embed="rId2">
              <a:alphaModFix/>
            </a:blip>
            <a:stretch>
              <a:fillRect/>
            </a:stretch>
          </p:blipFill>
          <p:spPr>
            <a:xfrm>
              <a:off x="1303800" y="2948638"/>
              <a:ext cx="4286250" cy="1971675"/>
            </a:xfrm>
            <a:prstGeom prst="rect">
              <a:avLst/>
            </a:prstGeom>
            <a:noFill/>
            <a:ln>
              <a:noFill/>
            </a:ln>
          </p:spPr>
        </p:pic>
        <p:grpSp>
          <p:nvGrpSpPr>
            <p:cNvPr id="9" name="Google Shape;330;p19">
              <a:extLst>
                <a:ext uri="{FF2B5EF4-FFF2-40B4-BE49-F238E27FC236}">
                  <a16:creationId xmlns:a16="http://schemas.microsoft.com/office/drawing/2014/main" id="{2B13C792-00DF-4B93-A8CB-9A0E0EC7CB46}"/>
                </a:ext>
              </a:extLst>
            </p:cNvPr>
            <p:cNvGrpSpPr/>
            <p:nvPr/>
          </p:nvGrpSpPr>
          <p:grpSpPr>
            <a:xfrm>
              <a:off x="5189375" y="2842521"/>
              <a:ext cx="83755" cy="444409"/>
              <a:chOff x="612200" y="2527925"/>
              <a:chExt cx="128400" cy="681400"/>
            </a:xfrm>
          </p:grpSpPr>
          <p:sp>
            <p:nvSpPr>
              <p:cNvPr id="13" name="Google Shape;331;p19">
                <a:extLst>
                  <a:ext uri="{FF2B5EF4-FFF2-40B4-BE49-F238E27FC236}">
                    <a16:creationId xmlns:a16="http://schemas.microsoft.com/office/drawing/2014/main" id="{CD622D70-9368-4F34-84DC-74FD0452524A}"/>
                  </a:ext>
                </a:extLst>
              </p:cNvPr>
              <p:cNvSpPr/>
              <p:nvPr/>
            </p:nvSpPr>
            <p:spPr>
              <a:xfrm>
                <a:off x="622100" y="2527925"/>
                <a:ext cx="108600" cy="4206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2;p19">
                <a:extLst>
                  <a:ext uri="{FF2B5EF4-FFF2-40B4-BE49-F238E27FC236}">
                    <a16:creationId xmlns:a16="http://schemas.microsoft.com/office/drawing/2014/main" id="{F70FCF08-C259-45CD-9973-194CB4015C43}"/>
                  </a:ext>
                </a:extLst>
              </p:cNvPr>
              <p:cNvSpPr/>
              <p:nvPr/>
            </p:nvSpPr>
            <p:spPr>
              <a:xfrm>
                <a:off x="612200" y="3080925"/>
                <a:ext cx="128400" cy="128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33;p19">
              <a:extLst>
                <a:ext uri="{FF2B5EF4-FFF2-40B4-BE49-F238E27FC236}">
                  <a16:creationId xmlns:a16="http://schemas.microsoft.com/office/drawing/2014/main" id="{F0F603D6-DFE1-44D3-99FA-D04E5B1E1ADC}"/>
                </a:ext>
              </a:extLst>
            </p:cNvPr>
            <p:cNvGrpSpPr/>
            <p:nvPr/>
          </p:nvGrpSpPr>
          <p:grpSpPr>
            <a:xfrm>
              <a:off x="3405050" y="2842521"/>
              <a:ext cx="83755" cy="444409"/>
              <a:chOff x="612200" y="2527925"/>
              <a:chExt cx="128400" cy="681400"/>
            </a:xfrm>
          </p:grpSpPr>
          <p:sp>
            <p:nvSpPr>
              <p:cNvPr id="11" name="Google Shape;334;p19">
                <a:extLst>
                  <a:ext uri="{FF2B5EF4-FFF2-40B4-BE49-F238E27FC236}">
                    <a16:creationId xmlns:a16="http://schemas.microsoft.com/office/drawing/2014/main" id="{50B68DE1-8881-4A59-BF0E-E3DA420EF3BE}"/>
                  </a:ext>
                </a:extLst>
              </p:cNvPr>
              <p:cNvSpPr/>
              <p:nvPr/>
            </p:nvSpPr>
            <p:spPr>
              <a:xfrm>
                <a:off x="622100" y="2527925"/>
                <a:ext cx="108600" cy="420600"/>
              </a:xfrm>
              <a:prstGeom prst="rect">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5;p19">
                <a:extLst>
                  <a:ext uri="{FF2B5EF4-FFF2-40B4-BE49-F238E27FC236}">
                    <a16:creationId xmlns:a16="http://schemas.microsoft.com/office/drawing/2014/main" id="{978A9EBF-BD6C-456B-9B38-1723818AA371}"/>
                  </a:ext>
                </a:extLst>
              </p:cNvPr>
              <p:cNvSpPr/>
              <p:nvPr/>
            </p:nvSpPr>
            <p:spPr>
              <a:xfrm>
                <a:off x="612200" y="3080925"/>
                <a:ext cx="128400" cy="1284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26063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1691F0-B623-4622-AB43-5D577D383BDE}"/>
              </a:ext>
            </a:extLst>
          </p:cNvPr>
          <p:cNvSpPr>
            <a:spLocks noGrp="1"/>
          </p:cNvSpPr>
          <p:nvPr>
            <p:ph type="body" sz="quarter" idx="14"/>
          </p:nvPr>
        </p:nvSpPr>
        <p:spPr/>
        <p:txBody>
          <a:bodyPr/>
          <a:lstStyle/>
          <a:p>
            <a:r>
              <a:rPr lang="en" dirty="0"/>
              <a:t>Simulation Size</a:t>
            </a:r>
            <a:endParaRPr lang="en-US" dirty="0"/>
          </a:p>
        </p:txBody>
      </p:sp>
      <p:sp>
        <p:nvSpPr>
          <p:cNvPr id="4" name="Text Placeholder 3">
            <a:extLst>
              <a:ext uri="{FF2B5EF4-FFF2-40B4-BE49-F238E27FC236}">
                <a16:creationId xmlns:a16="http://schemas.microsoft.com/office/drawing/2014/main" id="{61AE3A63-2D76-4B3E-9119-2E4E3E13E1DB}"/>
              </a:ext>
            </a:extLst>
          </p:cNvPr>
          <p:cNvSpPr>
            <a:spLocks noGrp="1"/>
          </p:cNvSpPr>
          <p:nvPr>
            <p:ph type="body" sz="quarter" idx="15"/>
          </p:nvPr>
        </p:nvSpPr>
        <p:spPr/>
        <p:txBody>
          <a:bodyPr/>
          <a:lstStyle/>
          <a:p>
            <a:pPr marL="0" lvl="0" indent="0" algn="l" rtl="0">
              <a:spcBef>
                <a:spcPts val="0"/>
              </a:spcBef>
              <a:spcAft>
                <a:spcPts val="0"/>
              </a:spcAft>
              <a:buNone/>
            </a:pPr>
            <a:r>
              <a:rPr lang="en-US" sz="2800" dirty="0"/>
              <a:t>Simulation models can be as long or short as you want! And you can add any animations to make it look nicer!</a:t>
            </a:r>
          </a:p>
          <a:p>
            <a:pPr marL="0" lvl="0" indent="0" algn="l" rtl="0">
              <a:spcBef>
                <a:spcPts val="1600"/>
              </a:spcBef>
              <a:spcAft>
                <a:spcPts val="0"/>
              </a:spcAft>
              <a:buNone/>
            </a:pPr>
            <a:endParaRPr lang="en-US" sz="2800" dirty="0"/>
          </a:p>
          <a:p>
            <a:pPr marL="0" lvl="0" indent="0" algn="l" rtl="0">
              <a:spcBef>
                <a:spcPts val="1600"/>
              </a:spcBef>
              <a:spcAft>
                <a:spcPts val="0"/>
              </a:spcAft>
              <a:buNone/>
            </a:pPr>
            <a:r>
              <a:rPr lang="en-US" sz="2800" dirty="0"/>
              <a:t>You could model just the security section of the airport, or the entire airport itself as seen in the video on the next slide.</a:t>
            </a:r>
          </a:p>
          <a:p>
            <a:pPr marL="0" lvl="0" indent="0" algn="l" rtl="0">
              <a:spcBef>
                <a:spcPts val="1600"/>
              </a:spcBef>
              <a:spcAft>
                <a:spcPts val="0"/>
              </a:spcAft>
              <a:buNone/>
            </a:pPr>
            <a:endParaRPr lang="en-US" sz="2800" dirty="0"/>
          </a:p>
          <a:p>
            <a:pPr marL="0" lvl="0" indent="0" algn="l" rtl="0">
              <a:spcBef>
                <a:spcPts val="1600"/>
              </a:spcBef>
              <a:spcAft>
                <a:spcPts val="1600"/>
              </a:spcAft>
              <a:buNone/>
            </a:pPr>
            <a:r>
              <a:rPr lang="en-US" sz="2800" dirty="0"/>
              <a:t>In simulation there is no one right answer, as long as it gets the important results you need (such as the wait times for those waiting to go through security).</a:t>
            </a:r>
          </a:p>
          <a:p>
            <a:endParaRPr lang="en-US" dirty="0"/>
          </a:p>
        </p:txBody>
      </p:sp>
    </p:spTree>
    <p:extLst>
      <p:ext uri="{BB962C8B-B14F-4D97-AF65-F5344CB8AC3E}">
        <p14:creationId xmlns:p14="http://schemas.microsoft.com/office/powerpoint/2010/main" val="179968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543A20C-4C35-4B58-A45A-938EA787EE34}"/>
              </a:ext>
            </a:extLst>
          </p:cNvPr>
          <p:cNvSpPr>
            <a:spLocks noGrp="1"/>
          </p:cNvSpPr>
          <p:nvPr>
            <p:ph type="body" sz="quarter" idx="13"/>
          </p:nvPr>
        </p:nvSpPr>
        <p:spPr>
          <a:xfrm>
            <a:off x="0" y="5511801"/>
            <a:ext cx="12192000" cy="1401233"/>
          </a:xfrm>
        </p:spPr>
        <p:txBody>
          <a:bodyPr>
            <a:normAutofit/>
          </a:bodyPr>
          <a:lstStyle/>
          <a:p>
            <a:r>
              <a:rPr lang="en" dirty="0"/>
              <a:t>Vancouver Airport Simulation </a:t>
            </a:r>
          </a:p>
          <a:p>
            <a:r>
              <a:rPr lang="en" dirty="0"/>
              <a:t>(Press Control+ Click the picture to watch)</a:t>
            </a:r>
            <a:endParaRPr lang="en-US" dirty="0"/>
          </a:p>
        </p:txBody>
      </p:sp>
      <p:pic>
        <p:nvPicPr>
          <p:cNvPr id="6" name="Google Shape;347;p21" title="Airport simulation by Vancouver Airport Services using SIMIO">
            <a:hlinkClick r:id="rId2"/>
            <a:extLst>
              <a:ext uri="{FF2B5EF4-FFF2-40B4-BE49-F238E27FC236}">
                <a16:creationId xmlns:a16="http://schemas.microsoft.com/office/drawing/2014/main" id="{EB8CDF9B-2EA0-4DCC-8357-C2A8494B86E3}"/>
              </a:ext>
            </a:extLst>
          </p:cNvPr>
          <p:cNvPicPr preferRelativeResize="0"/>
          <p:nvPr/>
        </p:nvPicPr>
        <p:blipFill>
          <a:blip r:embed="rId3"/>
          <a:stretch>
            <a:fillRect/>
          </a:stretch>
        </p:blipFill>
        <p:spPr>
          <a:xfrm>
            <a:off x="2973790" y="863428"/>
            <a:ext cx="6186541" cy="4639906"/>
          </a:xfrm>
          <a:prstGeom prst="rect">
            <a:avLst/>
          </a:prstGeom>
          <a:noFill/>
          <a:ln>
            <a:noFill/>
          </a:ln>
        </p:spPr>
      </p:pic>
    </p:spTree>
    <p:extLst>
      <p:ext uri="{BB962C8B-B14F-4D97-AF65-F5344CB8AC3E}">
        <p14:creationId xmlns:p14="http://schemas.microsoft.com/office/powerpoint/2010/main" val="115742243"/>
      </p:ext>
    </p:extLst>
  </p:cSld>
  <p:clrMapOvr>
    <a:masterClrMapping/>
  </p:clrMapOvr>
</p:sld>
</file>

<file path=ppt/theme/theme1.xml><?xml version="1.0" encoding="utf-8"?>
<a:theme xmlns:a="http://schemas.openxmlformats.org/drawingml/2006/main"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T PPT template 4" id="{78D9C2E5-FD18-AC4F-A712-8A140E8FE595}" vid="{289A2507-138B-444C-A244-4B0961E48FF1}"/>
    </a:ext>
  </a:extLst>
</a:theme>
</file>

<file path=docProps/app.xml><?xml version="1.0" encoding="utf-8"?>
<Properties xmlns="http://schemas.openxmlformats.org/officeDocument/2006/extended-properties" xmlns:vt="http://schemas.openxmlformats.org/officeDocument/2006/docPropsVTypes">
  <TotalTime>91</TotalTime>
  <Words>1214</Words>
  <Application>Microsoft Office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MS Gothic</vt:lpstr>
      <vt:lpstr>Arial</vt:lpstr>
      <vt:lpstr>Georgia</vt:lpstr>
      <vt:lpstr>Nunito</vt:lpstr>
      <vt:lpstr>System Font Regular</vt:lpstr>
      <vt:lpstr>Wingdings</vt:lpstr>
      <vt:lpstr>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Alexandros Geronikos (RIT Student)</dc:creator>
  <cp:lastModifiedBy>Alexandros Geronikos (RIT Student)</cp:lastModifiedBy>
  <cp:revision>15</cp:revision>
  <dcterms:created xsi:type="dcterms:W3CDTF">2020-09-04T13:34:25Z</dcterms:created>
  <dcterms:modified xsi:type="dcterms:W3CDTF">2020-09-11T16:07:56Z</dcterms:modified>
</cp:coreProperties>
</file>