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2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722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180438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119348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146495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45943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59113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1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3351-DA6D-4EC8-8893-6E66DB7D4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EF37A-15A4-44A0-A93B-4EB58F73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C31D2-B86A-433D-A281-CB25B339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621F-093D-4065-9CBD-39A29E38AD5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EEEC-EAAA-4BBD-8901-794745C8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5E279-B279-40E4-B20E-9E18F4AE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542C-B42E-4A51-9936-851BDB73F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4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9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cidchart.com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5198991-FCC2-4254-8E19-D6C645F47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530" y="4383205"/>
            <a:ext cx="7724037" cy="476761"/>
          </a:xfrm>
        </p:spPr>
        <p:txBody>
          <a:bodyPr/>
          <a:lstStyle/>
          <a:p>
            <a:r>
              <a:rPr lang="en-US" dirty="0"/>
              <a:t>STEM and Industrial Engineering Toyota Production Systems Lab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721888F-FF48-4E8A-9365-CE3570DC08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7530" y="4894068"/>
            <a:ext cx="7724036" cy="545433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Facilities: Grades K-5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F5BA4EB-97C5-4F6A-B05B-5D476F1326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053" y="1275718"/>
            <a:ext cx="10151755" cy="3073385"/>
          </a:xfrm>
        </p:spPr>
        <p:txBody>
          <a:bodyPr/>
          <a:lstStyle/>
          <a:p>
            <a:r>
              <a:rPr lang="en-US" dirty="0"/>
              <a:t>Space Utilization</a:t>
            </a:r>
          </a:p>
        </p:txBody>
      </p:sp>
    </p:spTree>
    <p:extLst>
      <p:ext uri="{BB962C8B-B14F-4D97-AF65-F5344CB8AC3E}">
        <p14:creationId xmlns:p14="http://schemas.microsoft.com/office/powerpoint/2010/main" val="413277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BECD6-0C02-4253-8DBF-511732672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View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4B962-7646-4345-B11E-761A525C79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5399845" cy="376757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3200" dirty="0"/>
              <a:t>Some facilities must plan for an entire building and organizing it. 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sz="32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r>
              <a:rPr lang="en-US" sz="3200" dirty="0"/>
              <a:t>If a security desk is needed, that will most likely have to go on the first floor.</a:t>
            </a:r>
          </a:p>
          <a:p>
            <a:endParaRPr lang="en-US" dirty="0"/>
          </a:p>
        </p:txBody>
      </p:sp>
      <p:sp>
        <p:nvSpPr>
          <p:cNvPr id="5" name="Google Shape;203;p34">
            <a:extLst>
              <a:ext uri="{FF2B5EF4-FFF2-40B4-BE49-F238E27FC236}">
                <a16:creationId xmlns:a16="http://schemas.microsoft.com/office/drawing/2014/main" id="{3D27EA98-EE18-4FEC-9930-99E7B0A3B8B6}"/>
              </a:ext>
            </a:extLst>
          </p:cNvPr>
          <p:cNvSpPr txBox="1">
            <a:spLocks/>
          </p:cNvSpPr>
          <p:nvPr/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dirty="0"/>
          </a:p>
        </p:txBody>
      </p:sp>
      <p:sp>
        <p:nvSpPr>
          <p:cNvPr id="6" name="Google Shape;204;p34">
            <a:extLst>
              <a:ext uri="{FF2B5EF4-FFF2-40B4-BE49-F238E27FC236}">
                <a16:creationId xmlns:a16="http://schemas.microsoft.com/office/drawing/2014/main" id="{2A8A96D9-947D-40B4-8D5F-45A372598DB1}"/>
              </a:ext>
            </a:extLst>
          </p:cNvPr>
          <p:cNvSpPr txBox="1">
            <a:spLocks/>
          </p:cNvSpPr>
          <p:nvPr/>
        </p:nvSpPr>
        <p:spPr>
          <a:xfrm>
            <a:off x="311700" y="1228675"/>
            <a:ext cx="3825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US" sz="3200" dirty="0"/>
          </a:p>
        </p:txBody>
      </p:sp>
      <p:pic>
        <p:nvPicPr>
          <p:cNvPr id="7" name="Google Shape;205;p34">
            <a:extLst>
              <a:ext uri="{FF2B5EF4-FFF2-40B4-BE49-F238E27FC236}">
                <a16:creationId xmlns:a16="http://schemas.microsoft.com/office/drawing/2014/main" id="{BBF2BEAD-5798-438C-B6E2-91AB442A085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0204" y="1600837"/>
            <a:ext cx="5304874" cy="405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30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03;p34">
            <a:extLst>
              <a:ext uri="{FF2B5EF4-FFF2-40B4-BE49-F238E27FC236}">
                <a16:creationId xmlns:a16="http://schemas.microsoft.com/office/drawing/2014/main" id="{9D745238-8452-4EBE-A41F-CEE7C8B4A100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Floor View</a:t>
            </a:r>
            <a:endParaRPr lang="en-US" sz="3600" b="1" kern="1200" dirty="0">
              <a:solidFill>
                <a:srgbClr val="E4610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Google Shape;204;p34">
            <a:extLst>
              <a:ext uri="{FF2B5EF4-FFF2-40B4-BE49-F238E27FC236}">
                <a16:creationId xmlns:a16="http://schemas.microsoft.com/office/drawing/2014/main" id="{641A8B99-E99F-41EA-A0F7-42D8076FB6F5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667" kern="1200">
                <a:latin typeface="+mn-lt"/>
                <a:ea typeface="+mn-ea"/>
                <a:cs typeface="+mn-cs"/>
              </a:rPr>
              <a:t>For each building the layout is considered floor by floor to make sure everything is where it needs to be.</a:t>
            </a:r>
          </a:p>
        </p:txBody>
      </p:sp>
      <p:pic>
        <p:nvPicPr>
          <p:cNvPr id="14" name="Google Shape;212;p3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5DB3CC8-8257-42C6-B44F-5EBC84F1D0A6}"/>
              </a:ext>
            </a:extLst>
          </p:cNvPr>
          <p:cNvPicPr preferRelativeResize="0"/>
          <p:nvPr/>
        </p:nvPicPr>
        <p:blipFill rotWithShape="1">
          <a:blip r:embed="rId2"/>
          <a:srcRect t="10482" r="-1" b="16429"/>
          <a:stretch/>
        </p:blipFill>
        <p:spPr>
          <a:xfrm>
            <a:off x="4000501" y="863692"/>
            <a:ext cx="7861300" cy="463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18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03;p34">
            <a:extLst>
              <a:ext uri="{FF2B5EF4-FFF2-40B4-BE49-F238E27FC236}">
                <a16:creationId xmlns:a16="http://schemas.microsoft.com/office/drawing/2014/main" id="{9D745238-8452-4EBE-A41F-CEE7C8B4A100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Floor View</a:t>
            </a:r>
            <a:endParaRPr lang="en-US" sz="3600" b="1" kern="1200" dirty="0">
              <a:solidFill>
                <a:srgbClr val="E4610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Google Shape;204;p34">
            <a:extLst>
              <a:ext uri="{FF2B5EF4-FFF2-40B4-BE49-F238E27FC236}">
                <a16:creationId xmlns:a16="http://schemas.microsoft.com/office/drawing/2014/main" id="{641A8B99-E99F-41EA-A0F7-42D8076FB6F5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67" kern="1200">
                <a:latin typeface="+mn-lt"/>
                <a:ea typeface="+mn-ea"/>
                <a:cs typeface="+mn-cs"/>
              </a:rPr>
              <a:t>Finally a layout can go to a specific room to get the most detail.</a:t>
            </a:r>
          </a:p>
          <a:p>
            <a:pPr marL="0" indent="0">
              <a:spcAft>
                <a:spcPts val="0"/>
              </a:spcAft>
              <a:buNone/>
            </a:pPr>
            <a:endParaRPr lang="en-US" sz="2667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Google Shape;219;p36">
            <a:extLst>
              <a:ext uri="{FF2B5EF4-FFF2-40B4-BE49-F238E27FC236}">
                <a16:creationId xmlns:a16="http://schemas.microsoft.com/office/drawing/2014/main" id="{012EE380-7855-4BFA-B294-6208673CA473}"/>
              </a:ext>
            </a:extLst>
          </p:cNvPr>
          <p:cNvPicPr preferRelativeResize="0"/>
          <p:nvPr/>
        </p:nvPicPr>
        <p:blipFill rotWithShape="1">
          <a:blip r:embed="rId2"/>
          <a:srcRect t="30270" r="-2" b="3240"/>
          <a:stretch/>
        </p:blipFill>
        <p:spPr>
          <a:xfrm>
            <a:off x="4000501" y="1089991"/>
            <a:ext cx="7861300" cy="4678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13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24;p37">
            <a:extLst>
              <a:ext uri="{FF2B5EF4-FFF2-40B4-BE49-F238E27FC236}">
                <a16:creationId xmlns:a16="http://schemas.microsoft.com/office/drawing/2014/main" id="{FA692E1D-8657-4FBE-B085-D06D8735D664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Dimensions</a:t>
            </a:r>
          </a:p>
        </p:txBody>
      </p:sp>
      <p:sp>
        <p:nvSpPr>
          <p:cNvPr id="9" name="Google Shape;225;p37">
            <a:extLst>
              <a:ext uri="{FF2B5EF4-FFF2-40B4-BE49-F238E27FC236}">
                <a16:creationId xmlns:a16="http://schemas.microsoft.com/office/drawing/2014/main" id="{BE628E57-08FA-41D9-8C89-48BFF810514C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sz="2667" kern="1200">
                <a:latin typeface="+mn-lt"/>
                <a:ea typeface="+mn-ea"/>
                <a:cs typeface="+mn-cs"/>
              </a:rPr>
              <a:t>Whether the layout is small or large it is important to know the dimensions.</a:t>
            </a:r>
          </a:p>
        </p:txBody>
      </p:sp>
      <p:pic>
        <p:nvPicPr>
          <p:cNvPr id="10" name="Google Shape;226;p3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0853AB7-D3BA-4435-8DD8-3A665B31B454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468731" y="863692"/>
            <a:ext cx="6924839" cy="463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54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BD9C-42FA-4F5D-B50B-7A8516BF0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Usable space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40318-0694-4658-98AE-0D24D491B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Going back to the ice cream company, now it knows how much room is in the freezer room. Now they can order the right amount of boxes!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A16FC7-1943-49CF-92AE-A645509DB3ED}"/>
              </a:ext>
            </a:extLst>
          </p:cNvPr>
          <p:cNvGrpSpPr/>
          <p:nvPr/>
        </p:nvGrpSpPr>
        <p:grpSpPr>
          <a:xfrm>
            <a:off x="6993834" y="3203505"/>
            <a:ext cx="4114800" cy="3419475"/>
            <a:chOff x="5933660" y="3190253"/>
            <a:chExt cx="4114800" cy="3419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536899-56B5-4588-8456-464457F2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3660" y="3190253"/>
              <a:ext cx="4114800" cy="34194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B22AA0-BC70-4F2D-BF80-59A3493E9AA0}"/>
                </a:ext>
              </a:extLst>
            </p:cNvPr>
            <p:cNvSpPr txBox="1"/>
            <p:nvPr/>
          </p:nvSpPr>
          <p:spPr>
            <a:xfrm>
              <a:off x="7254579" y="3220157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2170A6-0763-4BC3-A324-FEC739E67B86}"/>
                </a:ext>
              </a:extLst>
            </p:cNvPr>
            <p:cNvSpPr txBox="1"/>
            <p:nvPr/>
          </p:nvSpPr>
          <p:spPr>
            <a:xfrm rot="16200000">
              <a:off x="8559919" y="438011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A27CEF-1A88-4076-9F70-AB28371BD8DC}"/>
                </a:ext>
              </a:extLst>
            </p:cNvPr>
            <p:cNvSpPr txBox="1"/>
            <p:nvPr/>
          </p:nvSpPr>
          <p:spPr>
            <a:xfrm>
              <a:off x="7254579" y="598504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47830B-5102-41C5-8662-850C5A8DDF85}"/>
                </a:ext>
              </a:extLst>
            </p:cNvPr>
            <p:cNvSpPr txBox="1"/>
            <p:nvPr/>
          </p:nvSpPr>
          <p:spPr>
            <a:xfrm rot="5400000">
              <a:off x="5847319" y="466915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35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344DD-77AE-4F47-8CAD-B126BF542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Usable Space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EB3E8-3AF5-45F5-B7DD-127CA73C2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619729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They order 25 boxes, enough to completely fill the room!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But since the room is completely filled there’s no way for someone to get in!</a:t>
            </a:r>
          </a:p>
          <a:p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9885F3E-F02B-446C-8DC7-3D31F4625311}"/>
              </a:ext>
            </a:extLst>
          </p:cNvPr>
          <p:cNvGrpSpPr/>
          <p:nvPr/>
        </p:nvGrpSpPr>
        <p:grpSpPr>
          <a:xfrm>
            <a:off x="6741465" y="1958988"/>
            <a:ext cx="4411980" cy="3248660"/>
            <a:chOff x="5070225" y="1257538"/>
            <a:chExt cx="3677700" cy="2722513"/>
          </a:xfrm>
        </p:grpSpPr>
        <p:pic>
          <p:nvPicPr>
            <p:cNvPr id="79" name="Google Shape;240;p39">
              <a:extLst>
                <a:ext uri="{FF2B5EF4-FFF2-40B4-BE49-F238E27FC236}">
                  <a16:creationId xmlns:a16="http://schemas.microsoft.com/office/drawing/2014/main" id="{7877B08A-84BD-46FE-8626-84B2F77837F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70225" y="1257538"/>
              <a:ext cx="3345575" cy="2722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241;p39">
              <a:extLst>
                <a:ext uri="{FF2B5EF4-FFF2-40B4-BE49-F238E27FC236}">
                  <a16:creationId xmlns:a16="http://schemas.microsoft.com/office/drawing/2014/main" id="{1E3F641A-F08D-4FA1-959B-5A56DF481B9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242;p39">
              <a:extLst>
                <a:ext uri="{FF2B5EF4-FFF2-40B4-BE49-F238E27FC236}">
                  <a16:creationId xmlns:a16="http://schemas.microsoft.com/office/drawing/2014/main" id="{38A1AB57-205A-41D8-B345-3FB5566E30A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243;p39">
              <a:extLst>
                <a:ext uri="{FF2B5EF4-FFF2-40B4-BE49-F238E27FC236}">
                  <a16:creationId xmlns:a16="http://schemas.microsoft.com/office/drawing/2014/main" id="{1515CEAF-8CB4-4DC0-84F8-C33264615F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244;p39">
              <a:extLst>
                <a:ext uri="{FF2B5EF4-FFF2-40B4-BE49-F238E27FC236}">
                  <a16:creationId xmlns:a16="http://schemas.microsoft.com/office/drawing/2014/main" id="{6D7C3EEB-B4CC-4859-BAFE-DDB7FB15DED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245;p39">
              <a:extLst>
                <a:ext uri="{FF2B5EF4-FFF2-40B4-BE49-F238E27FC236}">
                  <a16:creationId xmlns:a16="http://schemas.microsoft.com/office/drawing/2014/main" id="{36708FB6-72CE-4237-96E7-746D8F62F51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246;p39">
              <a:extLst>
                <a:ext uri="{FF2B5EF4-FFF2-40B4-BE49-F238E27FC236}">
                  <a16:creationId xmlns:a16="http://schemas.microsoft.com/office/drawing/2014/main" id="{72229FE0-BA28-4CBE-BFAB-F7FC8E2FEA1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247;p39">
              <a:extLst>
                <a:ext uri="{FF2B5EF4-FFF2-40B4-BE49-F238E27FC236}">
                  <a16:creationId xmlns:a16="http://schemas.microsoft.com/office/drawing/2014/main" id="{F54B742D-130E-4B4C-88F2-35F55F4660A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248;p39">
              <a:extLst>
                <a:ext uri="{FF2B5EF4-FFF2-40B4-BE49-F238E27FC236}">
                  <a16:creationId xmlns:a16="http://schemas.microsoft.com/office/drawing/2014/main" id="{DA3967B3-A589-4AE8-B374-5E477FB913C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249;p39">
              <a:extLst>
                <a:ext uri="{FF2B5EF4-FFF2-40B4-BE49-F238E27FC236}">
                  <a16:creationId xmlns:a16="http://schemas.microsoft.com/office/drawing/2014/main" id="{B707FA92-674F-4FD0-81C5-256FDFB48EF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250;p39">
              <a:extLst>
                <a:ext uri="{FF2B5EF4-FFF2-40B4-BE49-F238E27FC236}">
                  <a16:creationId xmlns:a16="http://schemas.microsoft.com/office/drawing/2014/main" id="{BBC12F83-0456-4E7F-B684-41D88437238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251;p39">
              <a:extLst>
                <a:ext uri="{FF2B5EF4-FFF2-40B4-BE49-F238E27FC236}">
                  <a16:creationId xmlns:a16="http://schemas.microsoft.com/office/drawing/2014/main" id="{8FB95540-920C-4478-B001-08B04025A09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252;p39">
              <a:extLst>
                <a:ext uri="{FF2B5EF4-FFF2-40B4-BE49-F238E27FC236}">
                  <a16:creationId xmlns:a16="http://schemas.microsoft.com/office/drawing/2014/main" id="{7D7F806E-6A5A-4142-AA6F-3534958896D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253;p39">
              <a:extLst>
                <a:ext uri="{FF2B5EF4-FFF2-40B4-BE49-F238E27FC236}">
                  <a16:creationId xmlns:a16="http://schemas.microsoft.com/office/drawing/2014/main" id="{4E228C54-4C91-40C2-BCC2-D497723F363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254;p39">
              <a:extLst>
                <a:ext uri="{FF2B5EF4-FFF2-40B4-BE49-F238E27FC236}">
                  <a16:creationId xmlns:a16="http://schemas.microsoft.com/office/drawing/2014/main" id="{B44E5434-E6C9-46E1-ADAC-4503A54ABF9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255;p39">
              <a:extLst>
                <a:ext uri="{FF2B5EF4-FFF2-40B4-BE49-F238E27FC236}">
                  <a16:creationId xmlns:a16="http://schemas.microsoft.com/office/drawing/2014/main" id="{B8D28384-2BA9-4749-BFFF-39D82F7C7C6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256;p39">
              <a:extLst>
                <a:ext uri="{FF2B5EF4-FFF2-40B4-BE49-F238E27FC236}">
                  <a16:creationId xmlns:a16="http://schemas.microsoft.com/office/drawing/2014/main" id="{42F3C7C8-E697-4525-BAAC-E1810C06FC0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257;p39">
              <a:extLst>
                <a:ext uri="{FF2B5EF4-FFF2-40B4-BE49-F238E27FC236}">
                  <a16:creationId xmlns:a16="http://schemas.microsoft.com/office/drawing/2014/main" id="{E596681B-5E3E-4C3B-830E-D373E63AC33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258;p39">
              <a:extLst>
                <a:ext uri="{FF2B5EF4-FFF2-40B4-BE49-F238E27FC236}">
                  <a16:creationId xmlns:a16="http://schemas.microsoft.com/office/drawing/2014/main" id="{94845843-7C54-4A23-A945-AF014964A2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259;p39">
              <a:extLst>
                <a:ext uri="{FF2B5EF4-FFF2-40B4-BE49-F238E27FC236}">
                  <a16:creationId xmlns:a16="http://schemas.microsoft.com/office/drawing/2014/main" id="{166CC678-A8EC-402B-918C-18E808EA11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260;p39">
              <a:extLst>
                <a:ext uri="{FF2B5EF4-FFF2-40B4-BE49-F238E27FC236}">
                  <a16:creationId xmlns:a16="http://schemas.microsoft.com/office/drawing/2014/main" id="{DC35FBF6-4528-4BF2-A91F-95F21862802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261;p39">
              <a:extLst>
                <a:ext uri="{FF2B5EF4-FFF2-40B4-BE49-F238E27FC236}">
                  <a16:creationId xmlns:a16="http://schemas.microsoft.com/office/drawing/2014/main" id="{D3AE6C53-383F-495E-BB01-4FDC82560FC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262;p39">
              <a:extLst>
                <a:ext uri="{FF2B5EF4-FFF2-40B4-BE49-F238E27FC236}">
                  <a16:creationId xmlns:a16="http://schemas.microsoft.com/office/drawing/2014/main" id="{3C1A8EB8-AA87-4565-B5EE-F318AA06F2F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263;p39">
              <a:extLst>
                <a:ext uri="{FF2B5EF4-FFF2-40B4-BE49-F238E27FC236}">
                  <a16:creationId xmlns:a16="http://schemas.microsoft.com/office/drawing/2014/main" id="{5AB7EBC3-573B-49D8-945A-4565A66DA22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264;p39">
              <a:extLst>
                <a:ext uri="{FF2B5EF4-FFF2-40B4-BE49-F238E27FC236}">
                  <a16:creationId xmlns:a16="http://schemas.microsoft.com/office/drawing/2014/main" id="{AD8501B3-D7D2-407E-AE6C-C059CBC9B7F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265;p39">
              <a:extLst>
                <a:ext uri="{FF2B5EF4-FFF2-40B4-BE49-F238E27FC236}">
                  <a16:creationId xmlns:a16="http://schemas.microsoft.com/office/drawing/2014/main" id="{5C27AFA9-0F20-4BB3-B875-7D0BA159D6D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5" name="Google Shape;266;p39">
              <a:extLst>
                <a:ext uri="{FF2B5EF4-FFF2-40B4-BE49-F238E27FC236}">
                  <a16:creationId xmlns:a16="http://schemas.microsoft.com/office/drawing/2014/main" id="{E20F06FA-7311-48B7-B434-0464A14253BF}"/>
                </a:ext>
              </a:extLst>
            </p:cNvPr>
            <p:cNvGrpSpPr/>
            <p:nvPr/>
          </p:nvGrpSpPr>
          <p:grpSpPr>
            <a:xfrm>
              <a:off x="8160300" y="2332800"/>
              <a:ext cx="587625" cy="1131950"/>
              <a:chOff x="779650" y="1729550"/>
              <a:chExt cx="587625" cy="1131950"/>
            </a:xfrm>
          </p:grpSpPr>
          <p:cxnSp>
            <p:nvCxnSpPr>
              <p:cNvPr id="106" name="Google Shape;267;p39">
                <a:extLst>
                  <a:ext uri="{FF2B5EF4-FFF2-40B4-BE49-F238E27FC236}">
                    <a16:creationId xmlns:a16="http://schemas.microsoft.com/office/drawing/2014/main" id="{968F2EC9-4506-4E44-BCB9-725F7A649E71}"/>
                  </a:ext>
                </a:extLst>
              </p:cNvPr>
              <p:cNvCxnSpPr/>
              <p:nvPr/>
            </p:nvCxnSpPr>
            <p:spPr>
              <a:xfrm>
                <a:off x="1095700" y="2001250"/>
                <a:ext cx="0" cy="579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7" name="Google Shape;268;p39">
                <a:extLst>
                  <a:ext uri="{FF2B5EF4-FFF2-40B4-BE49-F238E27FC236}">
                    <a16:creationId xmlns:a16="http://schemas.microsoft.com/office/drawing/2014/main" id="{EB1A740A-0E9A-45DF-A7D2-C927640D60EC}"/>
                  </a:ext>
                </a:extLst>
              </p:cNvPr>
              <p:cNvGrpSpPr/>
              <p:nvPr/>
            </p:nvGrpSpPr>
            <p:grpSpPr>
              <a:xfrm>
                <a:off x="779650" y="1729550"/>
                <a:ext cx="587625" cy="1131950"/>
                <a:chOff x="779650" y="1729550"/>
                <a:chExt cx="587625" cy="1131950"/>
              </a:xfrm>
            </p:grpSpPr>
            <p:sp>
              <p:nvSpPr>
                <p:cNvPr id="108" name="Google Shape;269;p39">
                  <a:extLst>
                    <a:ext uri="{FF2B5EF4-FFF2-40B4-BE49-F238E27FC236}">
                      <a16:creationId xmlns:a16="http://schemas.microsoft.com/office/drawing/2014/main" id="{43A9B873-FF77-4845-B027-0C54181022A8}"/>
                    </a:ext>
                  </a:extLst>
                </p:cNvPr>
                <p:cNvSpPr/>
                <p:nvPr/>
              </p:nvSpPr>
              <p:spPr>
                <a:xfrm>
                  <a:off x="928150" y="1729550"/>
                  <a:ext cx="335100" cy="3351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09" name="Google Shape;270;p39">
                  <a:extLst>
                    <a:ext uri="{FF2B5EF4-FFF2-40B4-BE49-F238E27FC236}">
                      <a16:creationId xmlns:a16="http://schemas.microsoft.com/office/drawing/2014/main" id="{3998B1C0-1118-4B06-BADC-EEC433B35CD5}"/>
                    </a:ext>
                  </a:extLst>
                </p:cNvPr>
                <p:cNvCxnSpPr/>
                <p:nvPr/>
              </p:nvCxnSpPr>
              <p:spPr>
                <a:xfrm>
                  <a:off x="1095700" y="2562700"/>
                  <a:ext cx="126900" cy="298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Google Shape;271;p39">
                  <a:extLst>
                    <a:ext uri="{FF2B5EF4-FFF2-40B4-BE49-F238E27FC236}">
                      <a16:creationId xmlns:a16="http://schemas.microsoft.com/office/drawing/2014/main" id="{B5C757ED-AF0B-44E3-BE1F-6AD09B7629DA}"/>
                    </a:ext>
                  </a:extLst>
                </p:cNvPr>
                <p:cNvCxnSpPr/>
                <p:nvPr/>
              </p:nvCxnSpPr>
              <p:spPr>
                <a:xfrm flipH="1">
                  <a:off x="887500" y="2589850"/>
                  <a:ext cx="208200" cy="253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1" name="Google Shape;272;p39">
                  <a:extLst>
                    <a:ext uri="{FF2B5EF4-FFF2-40B4-BE49-F238E27FC236}">
                      <a16:creationId xmlns:a16="http://schemas.microsoft.com/office/drawing/2014/main" id="{01233BB7-0C1A-4500-893D-B8D010928327}"/>
                    </a:ext>
                  </a:extLst>
                </p:cNvPr>
                <p:cNvCxnSpPr/>
                <p:nvPr/>
              </p:nvCxnSpPr>
              <p:spPr>
                <a:xfrm>
                  <a:off x="1104775" y="2191425"/>
                  <a:ext cx="262500" cy="244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" name="Google Shape;273;p39">
                  <a:extLst>
                    <a:ext uri="{FF2B5EF4-FFF2-40B4-BE49-F238E27FC236}">
                      <a16:creationId xmlns:a16="http://schemas.microsoft.com/office/drawing/2014/main" id="{F9889A7C-CE82-43C9-8589-73E2220AA1D9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79650" y="2200525"/>
                  <a:ext cx="315900" cy="144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6549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D6DB0-8D0E-4348-876F-26DF8A3C86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Usable Space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EA804-11FB-4A07-92A8-21BFE2E7B0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654019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They order 25 boxes, enough to completely fill the room!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If the ice cream employee wants to get to the box with the star on it, he can’t as all the other boxes are blocking the way.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CDBDE5-EE20-4241-86E7-CF0CA375B3C3}"/>
              </a:ext>
            </a:extLst>
          </p:cNvPr>
          <p:cNvGrpSpPr/>
          <p:nvPr/>
        </p:nvGrpSpPr>
        <p:grpSpPr>
          <a:xfrm>
            <a:off x="7261860" y="1907219"/>
            <a:ext cx="4480560" cy="3352198"/>
            <a:chOff x="5070225" y="1257538"/>
            <a:chExt cx="3677700" cy="2722513"/>
          </a:xfrm>
        </p:grpSpPr>
        <p:pic>
          <p:nvPicPr>
            <p:cNvPr id="6" name="Google Shape;280;p40">
              <a:extLst>
                <a:ext uri="{FF2B5EF4-FFF2-40B4-BE49-F238E27FC236}">
                  <a16:creationId xmlns:a16="http://schemas.microsoft.com/office/drawing/2014/main" id="{8D44EEC4-4489-445F-9836-486BDB80ECC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70225" y="1257538"/>
              <a:ext cx="3345575" cy="2722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81;p40">
              <a:extLst>
                <a:ext uri="{FF2B5EF4-FFF2-40B4-BE49-F238E27FC236}">
                  <a16:creationId xmlns:a16="http://schemas.microsoft.com/office/drawing/2014/main" id="{5756365A-D2AB-40B4-A38F-01C70BCAA11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82;p40">
              <a:extLst>
                <a:ext uri="{FF2B5EF4-FFF2-40B4-BE49-F238E27FC236}">
                  <a16:creationId xmlns:a16="http://schemas.microsoft.com/office/drawing/2014/main" id="{2C72D01E-FD14-4D31-9203-3001A85EA25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83;p40">
              <a:extLst>
                <a:ext uri="{FF2B5EF4-FFF2-40B4-BE49-F238E27FC236}">
                  <a16:creationId xmlns:a16="http://schemas.microsoft.com/office/drawing/2014/main" id="{E176CF16-AAED-4F7E-9844-575FAC774A6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84;p40">
              <a:extLst>
                <a:ext uri="{FF2B5EF4-FFF2-40B4-BE49-F238E27FC236}">
                  <a16:creationId xmlns:a16="http://schemas.microsoft.com/office/drawing/2014/main" id="{D9EF4A3C-01C4-4BE3-A629-09774548E1B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85;p40">
              <a:extLst>
                <a:ext uri="{FF2B5EF4-FFF2-40B4-BE49-F238E27FC236}">
                  <a16:creationId xmlns:a16="http://schemas.microsoft.com/office/drawing/2014/main" id="{C6B60318-B691-4852-ACEE-1CD7E6AC2CA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86;p40">
              <a:extLst>
                <a:ext uri="{FF2B5EF4-FFF2-40B4-BE49-F238E27FC236}">
                  <a16:creationId xmlns:a16="http://schemas.microsoft.com/office/drawing/2014/main" id="{3E6543D9-4ACA-4D6A-AAC2-A31B4AF755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87;p40">
              <a:extLst>
                <a:ext uri="{FF2B5EF4-FFF2-40B4-BE49-F238E27FC236}">
                  <a16:creationId xmlns:a16="http://schemas.microsoft.com/office/drawing/2014/main" id="{E509FCA7-60A3-48E3-B8E0-84E600ABE41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88;p40">
              <a:extLst>
                <a:ext uri="{FF2B5EF4-FFF2-40B4-BE49-F238E27FC236}">
                  <a16:creationId xmlns:a16="http://schemas.microsoft.com/office/drawing/2014/main" id="{3D06732A-E0AE-4FFB-A5D2-DE5A22998A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289;p40">
              <a:extLst>
                <a:ext uri="{FF2B5EF4-FFF2-40B4-BE49-F238E27FC236}">
                  <a16:creationId xmlns:a16="http://schemas.microsoft.com/office/drawing/2014/main" id="{64BB4406-9BC3-411F-A559-506DBF1548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90;p40">
              <a:extLst>
                <a:ext uri="{FF2B5EF4-FFF2-40B4-BE49-F238E27FC236}">
                  <a16:creationId xmlns:a16="http://schemas.microsoft.com/office/drawing/2014/main" id="{6157641D-DA19-4275-90BA-FC48EE0EABF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91;p40">
              <a:extLst>
                <a:ext uri="{FF2B5EF4-FFF2-40B4-BE49-F238E27FC236}">
                  <a16:creationId xmlns:a16="http://schemas.microsoft.com/office/drawing/2014/main" id="{F8602862-1FC0-4BF3-B0A9-C9C909EFA70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2;p40">
              <a:extLst>
                <a:ext uri="{FF2B5EF4-FFF2-40B4-BE49-F238E27FC236}">
                  <a16:creationId xmlns:a16="http://schemas.microsoft.com/office/drawing/2014/main" id="{9A38ACE3-8176-4CA5-97EB-85C1654BA2C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93;p40">
              <a:extLst>
                <a:ext uri="{FF2B5EF4-FFF2-40B4-BE49-F238E27FC236}">
                  <a16:creationId xmlns:a16="http://schemas.microsoft.com/office/drawing/2014/main" id="{28324DC2-D231-4380-A9FB-9244B362C56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94;p40">
              <a:extLst>
                <a:ext uri="{FF2B5EF4-FFF2-40B4-BE49-F238E27FC236}">
                  <a16:creationId xmlns:a16="http://schemas.microsoft.com/office/drawing/2014/main" id="{EB5E78D2-AEF4-4388-AFF1-3738AC54A39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95;p40">
              <a:extLst>
                <a:ext uri="{FF2B5EF4-FFF2-40B4-BE49-F238E27FC236}">
                  <a16:creationId xmlns:a16="http://schemas.microsoft.com/office/drawing/2014/main" id="{F3E7F551-3643-4968-992A-B2DE6019BE7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96;p40">
              <a:extLst>
                <a:ext uri="{FF2B5EF4-FFF2-40B4-BE49-F238E27FC236}">
                  <a16:creationId xmlns:a16="http://schemas.microsoft.com/office/drawing/2014/main" id="{F75F1DC1-D7CE-4E4A-A27C-1C93E2354D6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97;p40">
              <a:extLst>
                <a:ext uri="{FF2B5EF4-FFF2-40B4-BE49-F238E27FC236}">
                  <a16:creationId xmlns:a16="http://schemas.microsoft.com/office/drawing/2014/main" id="{5F1ECEA1-AD52-42DF-B11A-015DDAA80D1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98;p40">
              <a:extLst>
                <a:ext uri="{FF2B5EF4-FFF2-40B4-BE49-F238E27FC236}">
                  <a16:creationId xmlns:a16="http://schemas.microsoft.com/office/drawing/2014/main" id="{8C06C714-B351-4197-B466-FF089F1B145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99;p40">
              <a:extLst>
                <a:ext uri="{FF2B5EF4-FFF2-40B4-BE49-F238E27FC236}">
                  <a16:creationId xmlns:a16="http://schemas.microsoft.com/office/drawing/2014/main" id="{0A5E88E0-A0C8-408F-BA96-C2633958627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00;p40">
              <a:extLst>
                <a:ext uri="{FF2B5EF4-FFF2-40B4-BE49-F238E27FC236}">
                  <a16:creationId xmlns:a16="http://schemas.microsoft.com/office/drawing/2014/main" id="{A7929561-FB69-4BA4-9BEF-15DEE367ABF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01;p40">
              <a:extLst>
                <a:ext uri="{FF2B5EF4-FFF2-40B4-BE49-F238E27FC236}">
                  <a16:creationId xmlns:a16="http://schemas.microsoft.com/office/drawing/2014/main" id="{BEAEBBBE-2B8C-4020-AE9D-940675A56C6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02;p40">
              <a:extLst>
                <a:ext uri="{FF2B5EF4-FFF2-40B4-BE49-F238E27FC236}">
                  <a16:creationId xmlns:a16="http://schemas.microsoft.com/office/drawing/2014/main" id="{DFA3F0B1-4DCA-4582-A11C-AB7FC85BFAA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03;p40">
              <a:extLst>
                <a:ext uri="{FF2B5EF4-FFF2-40B4-BE49-F238E27FC236}">
                  <a16:creationId xmlns:a16="http://schemas.microsoft.com/office/drawing/2014/main" id="{40A857B3-CCE3-49B0-93FE-5F665E6AFC3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4;p40">
              <a:extLst>
                <a:ext uri="{FF2B5EF4-FFF2-40B4-BE49-F238E27FC236}">
                  <a16:creationId xmlns:a16="http://schemas.microsoft.com/office/drawing/2014/main" id="{D20B0E39-3E20-4E03-9DBB-1EA02169DBF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05;p40">
              <a:extLst>
                <a:ext uri="{FF2B5EF4-FFF2-40B4-BE49-F238E27FC236}">
                  <a16:creationId xmlns:a16="http://schemas.microsoft.com/office/drawing/2014/main" id="{56CA6EA5-DC94-4F4D-88BF-C15A5F9564D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" name="Google Shape;306;p40">
              <a:extLst>
                <a:ext uri="{FF2B5EF4-FFF2-40B4-BE49-F238E27FC236}">
                  <a16:creationId xmlns:a16="http://schemas.microsoft.com/office/drawing/2014/main" id="{08428779-8156-4B80-B1E9-4E6374C98C83}"/>
                </a:ext>
              </a:extLst>
            </p:cNvPr>
            <p:cNvGrpSpPr/>
            <p:nvPr/>
          </p:nvGrpSpPr>
          <p:grpSpPr>
            <a:xfrm>
              <a:off x="8160300" y="2332800"/>
              <a:ext cx="587625" cy="1131950"/>
              <a:chOff x="779650" y="1729550"/>
              <a:chExt cx="587625" cy="1131950"/>
            </a:xfrm>
          </p:grpSpPr>
          <p:cxnSp>
            <p:nvCxnSpPr>
              <p:cNvPr id="34" name="Google Shape;307;p40">
                <a:extLst>
                  <a:ext uri="{FF2B5EF4-FFF2-40B4-BE49-F238E27FC236}">
                    <a16:creationId xmlns:a16="http://schemas.microsoft.com/office/drawing/2014/main" id="{F0D1F2FE-C56F-4A71-BD53-8DCC4A69BB08}"/>
                  </a:ext>
                </a:extLst>
              </p:cNvPr>
              <p:cNvCxnSpPr/>
              <p:nvPr/>
            </p:nvCxnSpPr>
            <p:spPr>
              <a:xfrm>
                <a:off x="1095700" y="2001250"/>
                <a:ext cx="0" cy="579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5" name="Google Shape;308;p40">
                <a:extLst>
                  <a:ext uri="{FF2B5EF4-FFF2-40B4-BE49-F238E27FC236}">
                    <a16:creationId xmlns:a16="http://schemas.microsoft.com/office/drawing/2014/main" id="{29D9FE31-BE1D-4A4E-99E1-47ED47659F01}"/>
                  </a:ext>
                </a:extLst>
              </p:cNvPr>
              <p:cNvGrpSpPr/>
              <p:nvPr/>
            </p:nvGrpSpPr>
            <p:grpSpPr>
              <a:xfrm>
                <a:off x="779650" y="1729550"/>
                <a:ext cx="587625" cy="1131950"/>
                <a:chOff x="779650" y="1729550"/>
                <a:chExt cx="587625" cy="1131950"/>
              </a:xfrm>
            </p:grpSpPr>
            <p:sp>
              <p:nvSpPr>
                <p:cNvPr id="36" name="Google Shape;309;p40">
                  <a:extLst>
                    <a:ext uri="{FF2B5EF4-FFF2-40B4-BE49-F238E27FC236}">
                      <a16:creationId xmlns:a16="http://schemas.microsoft.com/office/drawing/2014/main" id="{34A015BC-FCAF-4E4B-AF91-F00DB1F1A053}"/>
                    </a:ext>
                  </a:extLst>
                </p:cNvPr>
                <p:cNvSpPr/>
                <p:nvPr/>
              </p:nvSpPr>
              <p:spPr>
                <a:xfrm>
                  <a:off x="928150" y="1729550"/>
                  <a:ext cx="335100" cy="3351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7" name="Google Shape;310;p40">
                  <a:extLst>
                    <a:ext uri="{FF2B5EF4-FFF2-40B4-BE49-F238E27FC236}">
                      <a16:creationId xmlns:a16="http://schemas.microsoft.com/office/drawing/2014/main" id="{5CA03255-0C4B-4D56-AD0B-1AD6CBAE688C}"/>
                    </a:ext>
                  </a:extLst>
                </p:cNvPr>
                <p:cNvCxnSpPr/>
                <p:nvPr/>
              </p:nvCxnSpPr>
              <p:spPr>
                <a:xfrm>
                  <a:off x="1095700" y="2562700"/>
                  <a:ext cx="126900" cy="298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11;p40">
                  <a:extLst>
                    <a:ext uri="{FF2B5EF4-FFF2-40B4-BE49-F238E27FC236}">
                      <a16:creationId xmlns:a16="http://schemas.microsoft.com/office/drawing/2014/main" id="{F538EBF1-9690-4B8D-8933-16A0336E3982}"/>
                    </a:ext>
                  </a:extLst>
                </p:cNvPr>
                <p:cNvCxnSpPr/>
                <p:nvPr/>
              </p:nvCxnSpPr>
              <p:spPr>
                <a:xfrm flipH="1">
                  <a:off x="887500" y="2589850"/>
                  <a:ext cx="208200" cy="253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12;p40">
                  <a:extLst>
                    <a:ext uri="{FF2B5EF4-FFF2-40B4-BE49-F238E27FC236}">
                      <a16:creationId xmlns:a16="http://schemas.microsoft.com/office/drawing/2014/main" id="{C374AB7D-3EB9-440E-833A-79AD0EB4CC0E}"/>
                    </a:ext>
                  </a:extLst>
                </p:cNvPr>
                <p:cNvCxnSpPr/>
                <p:nvPr/>
              </p:nvCxnSpPr>
              <p:spPr>
                <a:xfrm>
                  <a:off x="1104775" y="2191425"/>
                  <a:ext cx="262500" cy="244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313;p40">
                  <a:extLst>
                    <a:ext uri="{FF2B5EF4-FFF2-40B4-BE49-F238E27FC236}">
                      <a16:creationId xmlns:a16="http://schemas.microsoft.com/office/drawing/2014/main" id="{92A95086-37A2-4B00-BE9B-017DF215B806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79650" y="2200525"/>
                  <a:ext cx="315900" cy="144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3" name="Google Shape;314;p40">
              <a:extLst>
                <a:ext uri="{FF2B5EF4-FFF2-40B4-BE49-F238E27FC236}">
                  <a16:creationId xmlns:a16="http://schemas.microsoft.com/office/drawing/2014/main" id="{C30E389E-EBB3-4236-A5E6-FBD7872593BA}"/>
                </a:ext>
              </a:extLst>
            </p:cNvPr>
            <p:cNvSpPr/>
            <p:nvPr/>
          </p:nvSpPr>
          <p:spPr>
            <a:xfrm>
              <a:off x="5895788" y="1706300"/>
              <a:ext cx="253800" cy="207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979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CED94-3118-48B2-ABF1-58DE50338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Usable Space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668AD-67D3-4DFF-BF10-8F862697F3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731743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all layouts involve people it’s important that they can use the layout.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There should always be enough space where no one has to squeeze in or climb over objects to get to where they need to go!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8A84D0-3C1D-479F-8E07-9D93F8B10F41}"/>
              </a:ext>
            </a:extLst>
          </p:cNvPr>
          <p:cNvGrpSpPr/>
          <p:nvPr/>
        </p:nvGrpSpPr>
        <p:grpSpPr>
          <a:xfrm>
            <a:off x="7477980" y="1687018"/>
            <a:ext cx="4714020" cy="3483964"/>
            <a:chOff x="5070225" y="1257538"/>
            <a:chExt cx="3677700" cy="2722513"/>
          </a:xfrm>
        </p:grpSpPr>
        <p:pic>
          <p:nvPicPr>
            <p:cNvPr id="6" name="Google Shape;321;p41">
              <a:extLst>
                <a:ext uri="{FF2B5EF4-FFF2-40B4-BE49-F238E27FC236}">
                  <a16:creationId xmlns:a16="http://schemas.microsoft.com/office/drawing/2014/main" id="{FF18327F-FDFC-4A3E-8083-69DF8793E6D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70225" y="1257538"/>
              <a:ext cx="3345575" cy="2722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22;p41">
              <a:extLst>
                <a:ext uri="{FF2B5EF4-FFF2-40B4-BE49-F238E27FC236}">
                  <a16:creationId xmlns:a16="http://schemas.microsoft.com/office/drawing/2014/main" id="{A8F79E8E-870C-4CE1-964C-977E15AA04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23;p41">
              <a:extLst>
                <a:ext uri="{FF2B5EF4-FFF2-40B4-BE49-F238E27FC236}">
                  <a16:creationId xmlns:a16="http://schemas.microsoft.com/office/drawing/2014/main" id="{02CB8063-27BF-49E0-B7C1-92E5292A24B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24;p41">
              <a:extLst>
                <a:ext uri="{FF2B5EF4-FFF2-40B4-BE49-F238E27FC236}">
                  <a16:creationId xmlns:a16="http://schemas.microsoft.com/office/drawing/2014/main" id="{044D9C51-E550-4ECE-9AD4-AC3589D898B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4166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25;p41">
              <a:extLst>
                <a:ext uri="{FF2B5EF4-FFF2-40B4-BE49-F238E27FC236}">
                  <a16:creationId xmlns:a16="http://schemas.microsoft.com/office/drawing/2014/main" id="{0C19B47F-1185-48ED-8506-7BF4B53FD5D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8209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26;p41">
              <a:extLst>
                <a:ext uri="{FF2B5EF4-FFF2-40B4-BE49-F238E27FC236}">
                  <a16:creationId xmlns:a16="http://schemas.microsoft.com/office/drawing/2014/main" id="{768DF3EE-4756-4CAD-BA05-A1E68D98153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27;p41">
              <a:extLst>
                <a:ext uri="{FF2B5EF4-FFF2-40B4-BE49-F238E27FC236}">
                  <a16:creationId xmlns:a16="http://schemas.microsoft.com/office/drawing/2014/main" id="{305C06F0-431A-448B-BB36-570E864FC51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28;p41">
              <a:extLst>
                <a:ext uri="{FF2B5EF4-FFF2-40B4-BE49-F238E27FC236}">
                  <a16:creationId xmlns:a16="http://schemas.microsoft.com/office/drawing/2014/main" id="{9C5C95F8-E069-4185-BBCE-9350D2977CE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29;p41">
              <a:extLst>
                <a:ext uri="{FF2B5EF4-FFF2-40B4-BE49-F238E27FC236}">
                  <a16:creationId xmlns:a16="http://schemas.microsoft.com/office/drawing/2014/main" id="{423A3BC9-3520-4BE9-8989-FABDE14611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30;p41">
              <a:extLst>
                <a:ext uri="{FF2B5EF4-FFF2-40B4-BE49-F238E27FC236}">
                  <a16:creationId xmlns:a16="http://schemas.microsoft.com/office/drawing/2014/main" id="{B8DEF0A2-1DAE-4FFB-AD64-0FF6E024874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31;p41">
              <a:extLst>
                <a:ext uri="{FF2B5EF4-FFF2-40B4-BE49-F238E27FC236}">
                  <a16:creationId xmlns:a16="http://schemas.microsoft.com/office/drawing/2014/main" id="{B0EF0849-7BD5-4758-82F9-CE11E034F95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82052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332;p41">
              <a:extLst>
                <a:ext uri="{FF2B5EF4-FFF2-40B4-BE49-F238E27FC236}">
                  <a16:creationId xmlns:a16="http://schemas.microsoft.com/office/drawing/2014/main" id="{E7350DC5-A176-4105-ACE9-E9C91848F10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224850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333;p41">
              <a:extLst>
                <a:ext uri="{FF2B5EF4-FFF2-40B4-BE49-F238E27FC236}">
                  <a16:creationId xmlns:a16="http://schemas.microsoft.com/office/drawing/2014/main" id="{9F7BE67B-BCA2-426D-8CE3-C3315249F9B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6629175" y="32253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oogle Shape;334;p41">
              <a:extLst>
                <a:ext uri="{FF2B5EF4-FFF2-40B4-BE49-F238E27FC236}">
                  <a16:creationId xmlns:a16="http://schemas.microsoft.com/office/drawing/2014/main" id="{974BA941-1934-48F4-9989-9731CB574261}"/>
                </a:ext>
              </a:extLst>
            </p:cNvPr>
            <p:cNvGrpSpPr/>
            <p:nvPr/>
          </p:nvGrpSpPr>
          <p:grpSpPr>
            <a:xfrm>
              <a:off x="8160300" y="2332800"/>
              <a:ext cx="587625" cy="1131950"/>
              <a:chOff x="779650" y="1729550"/>
              <a:chExt cx="587625" cy="1131950"/>
            </a:xfrm>
          </p:grpSpPr>
          <p:cxnSp>
            <p:nvCxnSpPr>
              <p:cNvPr id="23" name="Google Shape;335;p41">
                <a:extLst>
                  <a:ext uri="{FF2B5EF4-FFF2-40B4-BE49-F238E27FC236}">
                    <a16:creationId xmlns:a16="http://schemas.microsoft.com/office/drawing/2014/main" id="{7C2162B7-C1B7-4D35-877C-300582499AB2}"/>
                  </a:ext>
                </a:extLst>
              </p:cNvPr>
              <p:cNvCxnSpPr/>
              <p:nvPr/>
            </p:nvCxnSpPr>
            <p:spPr>
              <a:xfrm>
                <a:off x="1095700" y="2001250"/>
                <a:ext cx="0" cy="5796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4" name="Google Shape;336;p41">
                <a:extLst>
                  <a:ext uri="{FF2B5EF4-FFF2-40B4-BE49-F238E27FC236}">
                    <a16:creationId xmlns:a16="http://schemas.microsoft.com/office/drawing/2014/main" id="{558EE0C3-C7E2-4758-A288-2E00DB51BF8B}"/>
                  </a:ext>
                </a:extLst>
              </p:cNvPr>
              <p:cNvGrpSpPr/>
              <p:nvPr/>
            </p:nvGrpSpPr>
            <p:grpSpPr>
              <a:xfrm>
                <a:off x="779650" y="1729550"/>
                <a:ext cx="587625" cy="1131950"/>
                <a:chOff x="779650" y="1729550"/>
                <a:chExt cx="587625" cy="1131950"/>
              </a:xfrm>
            </p:grpSpPr>
            <p:sp>
              <p:nvSpPr>
                <p:cNvPr id="25" name="Google Shape;337;p41">
                  <a:extLst>
                    <a:ext uri="{FF2B5EF4-FFF2-40B4-BE49-F238E27FC236}">
                      <a16:creationId xmlns:a16="http://schemas.microsoft.com/office/drawing/2014/main" id="{C81DF349-4023-4B55-9BB5-1AB791B49922}"/>
                    </a:ext>
                  </a:extLst>
                </p:cNvPr>
                <p:cNvSpPr/>
                <p:nvPr/>
              </p:nvSpPr>
              <p:spPr>
                <a:xfrm>
                  <a:off x="928150" y="1729550"/>
                  <a:ext cx="335100" cy="3351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6" name="Google Shape;338;p41">
                  <a:extLst>
                    <a:ext uri="{FF2B5EF4-FFF2-40B4-BE49-F238E27FC236}">
                      <a16:creationId xmlns:a16="http://schemas.microsoft.com/office/drawing/2014/main" id="{074AC2DA-2B7D-43F7-9781-91FEF6567CC7}"/>
                    </a:ext>
                  </a:extLst>
                </p:cNvPr>
                <p:cNvCxnSpPr/>
                <p:nvPr/>
              </p:nvCxnSpPr>
              <p:spPr>
                <a:xfrm>
                  <a:off x="1095700" y="2562700"/>
                  <a:ext cx="126900" cy="298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339;p41">
                  <a:extLst>
                    <a:ext uri="{FF2B5EF4-FFF2-40B4-BE49-F238E27FC236}">
                      <a16:creationId xmlns:a16="http://schemas.microsoft.com/office/drawing/2014/main" id="{AE54ADC0-312A-4A11-B8FE-580CC1C5866E}"/>
                    </a:ext>
                  </a:extLst>
                </p:cNvPr>
                <p:cNvCxnSpPr/>
                <p:nvPr/>
              </p:nvCxnSpPr>
              <p:spPr>
                <a:xfrm flipH="1">
                  <a:off x="887500" y="2589850"/>
                  <a:ext cx="208200" cy="253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340;p41">
                  <a:extLst>
                    <a:ext uri="{FF2B5EF4-FFF2-40B4-BE49-F238E27FC236}">
                      <a16:creationId xmlns:a16="http://schemas.microsoft.com/office/drawing/2014/main" id="{06D67BB4-5432-418B-A498-250834C54B4A}"/>
                    </a:ext>
                  </a:extLst>
                </p:cNvPr>
                <p:cNvCxnSpPr/>
                <p:nvPr/>
              </p:nvCxnSpPr>
              <p:spPr>
                <a:xfrm>
                  <a:off x="1104775" y="2191425"/>
                  <a:ext cx="262500" cy="244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341;p41">
                  <a:extLst>
                    <a:ext uri="{FF2B5EF4-FFF2-40B4-BE49-F238E27FC236}">
                      <a16:creationId xmlns:a16="http://schemas.microsoft.com/office/drawing/2014/main" id="{92AA2C44-F2CE-4259-B285-2D157CD69FE8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79650" y="2200525"/>
                  <a:ext cx="315900" cy="144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0" name="Google Shape;342;p41">
              <a:extLst>
                <a:ext uri="{FF2B5EF4-FFF2-40B4-BE49-F238E27FC236}">
                  <a16:creationId xmlns:a16="http://schemas.microsoft.com/office/drawing/2014/main" id="{BF0C3C41-A939-42DA-8580-EBE54C63E61C}"/>
                </a:ext>
              </a:extLst>
            </p:cNvPr>
            <p:cNvSpPr/>
            <p:nvPr/>
          </p:nvSpPr>
          <p:spPr>
            <a:xfrm>
              <a:off x="5895788" y="1706300"/>
              <a:ext cx="253800" cy="2076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343;p41">
              <a:extLst>
                <a:ext uri="{FF2B5EF4-FFF2-40B4-BE49-F238E27FC236}">
                  <a16:creationId xmlns:a16="http://schemas.microsoft.com/office/drawing/2014/main" id="{C4021F54-5D5B-4A02-BDD9-FA14E333BDE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70335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344;p41">
              <a:extLst>
                <a:ext uri="{FF2B5EF4-FFF2-40B4-BE49-F238E27FC236}">
                  <a16:creationId xmlns:a16="http://schemas.microsoft.com/office/drawing/2014/main" id="{EE83090C-2E73-47FA-9471-FA0C6091475C}"/>
                </a:ext>
              </a:extLst>
            </p:cNvPr>
            <p:cNvSpPr/>
            <p:nvPr/>
          </p:nvSpPr>
          <p:spPr>
            <a:xfrm>
              <a:off x="6008575" y="2059275"/>
              <a:ext cx="2021675" cy="1194200"/>
            </a:xfrm>
            <a:custGeom>
              <a:avLst/>
              <a:gdLst/>
              <a:ahLst/>
              <a:cxnLst/>
              <a:rect l="l" t="t" r="r" b="b"/>
              <a:pathLst>
                <a:path w="80867" h="47768" extrusionOk="0">
                  <a:moveTo>
                    <a:pt x="0" y="0"/>
                  </a:moveTo>
                  <a:cubicBezTo>
                    <a:pt x="552" y="5508"/>
                    <a:pt x="1073" y="11336"/>
                    <a:pt x="3762" y="16174"/>
                  </a:cubicBezTo>
                  <a:cubicBezTo>
                    <a:pt x="6569" y="21226"/>
                    <a:pt x="12118" y="24250"/>
                    <a:pt x="16926" y="27457"/>
                  </a:cubicBezTo>
                  <a:cubicBezTo>
                    <a:pt x="23146" y="31607"/>
                    <a:pt x="28668" y="36901"/>
                    <a:pt x="35356" y="40246"/>
                  </a:cubicBezTo>
                  <a:cubicBezTo>
                    <a:pt x="49108" y="47124"/>
                    <a:pt x="65491" y="47768"/>
                    <a:pt x="80867" y="47768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stealth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24297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148BF-9E72-4DC7-A93A-272C3C68B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Important Objects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CED6A-2D3F-451C-A3DB-35578AFF3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626587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drawing out a room, it’s important to have some objects there.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If an object is big, hard to move, or must be in that room, it should be in the drawing.</a:t>
            </a:r>
          </a:p>
          <a:p>
            <a:endParaRPr lang="en-US" dirty="0"/>
          </a:p>
        </p:txBody>
      </p:sp>
      <p:pic>
        <p:nvPicPr>
          <p:cNvPr id="6" name="Google Shape;351;p42">
            <a:extLst>
              <a:ext uri="{FF2B5EF4-FFF2-40B4-BE49-F238E27FC236}">
                <a16:creationId xmlns:a16="http://schemas.microsoft.com/office/drawing/2014/main" id="{1496A60D-B530-46E5-BE86-950E1593460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6985"/>
          <a:stretch/>
        </p:blipFill>
        <p:spPr>
          <a:xfrm>
            <a:off x="6537960" y="1501719"/>
            <a:ext cx="5154640" cy="4252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906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97F62-90C3-4598-ADB1-EF1FE08A4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D76D7-B1DD-4A1B-B25D-E4FDEFF69B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555146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example: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			</a:t>
            </a:r>
            <a:r>
              <a:rPr lang="en-US" sz="2800" dirty="0"/>
              <a:t>The couch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				Chairs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				Tables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			And desks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Are all important to include </a:t>
            </a:r>
          </a:p>
          <a:p>
            <a:endParaRPr lang="en-US" dirty="0"/>
          </a:p>
        </p:txBody>
      </p:sp>
      <p:pic>
        <p:nvPicPr>
          <p:cNvPr id="30" name="Google Shape;358;p43">
            <a:extLst>
              <a:ext uri="{FF2B5EF4-FFF2-40B4-BE49-F238E27FC236}">
                <a16:creationId xmlns:a16="http://schemas.microsoft.com/office/drawing/2014/main" id="{D97222A8-E7E2-4E15-967C-1F9855FCA3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6985"/>
          <a:stretch/>
        </p:blipFill>
        <p:spPr>
          <a:xfrm>
            <a:off x="6096000" y="1744225"/>
            <a:ext cx="4182800" cy="384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59;p43">
            <a:extLst>
              <a:ext uri="{FF2B5EF4-FFF2-40B4-BE49-F238E27FC236}">
                <a16:creationId xmlns:a16="http://schemas.microsoft.com/office/drawing/2014/main" id="{0AA06EE4-3023-475A-A1A1-E1FD63976198}"/>
              </a:ext>
            </a:extLst>
          </p:cNvPr>
          <p:cNvCxnSpPr>
            <a:cxnSpLocks/>
          </p:cNvCxnSpPr>
          <p:nvPr/>
        </p:nvCxnSpPr>
        <p:spPr>
          <a:xfrm flipV="1">
            <a:off x="4081670" y="2702422"/>
            <a:ext cx="2478156" cy="6249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360;p43">
            <a:extLst>
              <a:ext uri="{FF2B5EF4-FFF2-40B4-BE49-F238E27FC236}">
                <a16:creationId xmlns:a16="http://schemas.microsoft.com/office/drawing/2014/main" id="{C0F2C560-FFD9-4EA0-9A25-B3BCA96BEF85}"/>
              </a:ext>
            </a:extLst>
          </p:cNvPr>
          <p:cNvCxnSpPr>
            <a:cxnSpLocks/>
          </p:cNvCxnSpPr>
          <p:nvPr/>
        </p:nvCxnSpPr>
        <p:spPr>
          <a:xfrm>
            <a:off x="4182800" y="3412221"/>
            <a:ext cx="3550275" cy="7474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361;p43">
            <a:extLst>
              <a:ext uri="{FF2B5EF4-FFF2-40B4-BE49-F238E27FC236}">
                <a16:creationId xmlns:a16="http://schemas.microsoft.com/office/drawing/2014/main" id="{C9D57188-D4C8-4C5A-A29D-F144FDFD9077}"/>
              </a:ext>
            </a:extLst>
          </p:cNvPr>
          <p:cNvCxnSpPr>
            <a:cxnSpLocks/>
          </p:cNvCxnSpPr>
          <p:nvPr/>
        </p:nvCxnSpPr>
        <p:spPr>
          <a:xfrm flipV="1">
            <a:off x="4182800" y="2975699"/>
            <a:ext cx="3615922" cy="43652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362;p43">
            <a:extLst>
              <a:ext uri="{FF2B5EF4-FFF2-40B4-BE49-F238E27FC236}">
                <a16:creationId xmlns:a16="http://schemas.microsoft.com/office/drawing/2014/main" id="{D0335F7F-AC13-4971-B48D-CA9716BEE767}"/>
              </a:ext>
            </a:extLst>
          </p:cNvPr>
          <p:cNvCxnSpPr>
            <a:cxnSpLocks/>
          </p:cNvCxnSpPr>
          <p:nvPr/>
        </p:nvCxnSpPr>
        <p:spPr>
          <a:xfrm>
            <a:off x="4081670" y="3429000"/>
            <a:ext cx="4805055" cy="97272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Google Shape;363;p43">
            <a:extLst>
              <a:ext uri="{FF2B5EF4-FFF2-40B4-BE49-F238E27FC236}">
                <a16:creationId xmlns:a16="http://schemas.microsoft.com/office/drawing/2014/main" id="{3168DA73-6593-45FD-A5F1-3CF466D4426C}"/>
              </a:ext>
            </a:extLst>
          </p:cNvPr>
          <p:cNvCxnSpPr>
            <a:cxnSpLocks/>
          </p:cNvCxnSpPr>
          <p:nvPr/>
        </p:nvCxnSpPr>
        <p:spPr>
          <a:xfrm flipV="1">
            <a:off x="4182800" y="3182506"/>
            <a:ext cx="5366675" cy="24649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364;p43">
            <a:extLst>
              <a:ext uri="{FF2B5EF4-FFF2-40B4-BE49-F238E27FC236}">
                <a16:creationId xmlns:a16="http://schemas.microsoft.com/office/drawing/2014/main" id="{A5D46777-B742-4CE4-B9AF-0443C643DA54}"/>
              </a:ext>
            </a:extLst>
          </p:cNvPr>
          <p:cNvCxnSpPr>
            <a:cxnSpLocks/>
          </p:cNvCxnSpPr>
          <p:nvPr/>
        </p:nvCxnSpPr>
        <p:spPr>
          <a:xfrm flipV="1">
            <a:off x="4081670" y="3257654"/>
            <a:ext cx="4621305" cy="17134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365;p43">
            <a:extLst>
              <a:ext uri="{FF2B5EF4-FFF2-40B4-BE49-F238E27FC236}">
                <a16:creationId xmlns:a16="http://schemas.microsoft.com/office/drawing/2014/main" id="{D08E8FCF-D743-47D1-BC9E-486A26C8860A}"/>
              </a:ext>
            </a:extLst>
          </p:cNvPr>
          <p:cNvCxnSpPr>
            <a:cxnSpLocks/>
          </p:cNvCxnSpPr>
          <p:nvPr/>
        </p:nvCxnSpPr>
        <p:spPr>
          <a:xfrm flipV="1">
            <a:off x="4081670" y="2785063"/>
            <a:ext cx="5369439" cy="62715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366;p43">
            <a:extLst>
              <a:ext uri="{FF2B5EF4-FFF2-40B4-BE49-F238E27FC236}">
                <a16:creationId xmlns:a16="http://schemas.microsoft.com/office/drawing/2014/main" id="{9CFD6D2E-66F5-4897-92CF-A65709292B02}"/>
              </a:ext>
            </a:extLst>
          </p:cNvPr>
          <p:cNvCxnSpPr>
            <a:cxnSpLocks/>
          </p:cNvCxnSpPr>
          <p:nvPr/>
        </p:nvCxnSpPr>
        <p:spPr>
          <a:xfrm flipV="1">
            <a:off x="4081670" y="2712966"/>
            <a:ext cx="4532605" cy="69925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367;p43">
            <a:extLst>
              <a:ext uri="{FF2B5EF4-FFF2-40B4-BE49-F238E27FC236}">
                <a16:creationId xmlns:a16="http://schemas.microsoft.com/office/drawing/2014/main" id="{DC01A9E2-219F-435C-93CA-DBF3C9092948}"/>
              </a:ext>
            </a:extLst>
          </p:cNvPr>
          <p:cNvCxnSpPr>
            <a:cxnSpLocks/>
          </p:cNvCxnSpPr>
          <p:nvPr/>
        </p:nvCxnSpPr>
        <p:spPr>
          <a:xfrm flipV="1">
            <a:off x="3983304" y="3574676"/>
            <a:ext cx="3182996" cy="371674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368;p43">
            <a:extLst>
              <a:ext uri="{FF2B5EF4-FFF2-40B4-BE49-F238E27FC236}">
                <a16:creationId xmlns:a16="http://schemas.microsoft.com/office/drawing/2014/main" id="{0320A195-D2D5-4B7F-A54D-D3C95F8B4BD8}"/>
              </a:ext>
            </a:extLst>
          </p:cNvPr>
          <p:cNvCxnSpPr>
            <a:cxnSpLocks/>
          </p:cNvCxnSpPr>
          <p:nvPr/>
        </p:nvCxnSpPr>
        <p:spPr>
          <a:xfrm flipV="1">
            <a:off x="3983304" y="3029476"/>
            <a:ext cx="4837796" cy="916874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" name="Google Shape;369;p43">
            <a:extLst>
              <a:ext uri="{FF2B5EF4-FFF2-40B4-BE49-F238E27FC236}">
                <a16:creationId xmlns:a16="http://schemas.microsoft.com/office/drawing/2014/main" id="{C9ED02F0-95F4-44C8-B0EF-71E07F463138}"/>
              </a:ext>
            </a:extLst>
          </p:cNvPr>
          <p:cNvCxnSpPr>
            <a:cxnSpLocks/>
          </p:cNvCxnSpPr>
          <p:nvPr/>
        </p:nvCxnSpPr>
        <p:spPr>
          <a:xfrm>
            <a:off x="3916875" y="4675000"/>
            <a:ext cx="46974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2250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D7CC2D-FFE6-483E-AB28-DCB20D58AA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BDBE33-2840-4706-80FA-16474BE13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talking about facilities, space is the amount of area inside a facility!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Space is important to know as otherwise we cannot determine what can fit in that room.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0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63E5C-DF5E-4794-A72C-87F03EE77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Important Objects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62FF0-5487-4447-BD48-D3A375C386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7195142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those weren’t included, someone would think there is more space free to use than there is.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Otherwise someone may try to move a new piano in, only to see there’s no room!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06C637-4957-4390-824E-4CFFAFE87418}"/>
              </a:ext>
            </a:extLst>
          </p:cNvPr>
          <p:cNvGrpSpPr/>
          <p:nvPr/>
        </p:nvGrpSpPr>
        <p:grpSpPr>
          <a:xfrm>
            <a:off x="7292443" y="1351338"/>
            <a:ext cx="4841296" cy="4553348"/>
            <a:chOff x="4289700" y="1093850"/>
            <a:chExt cx="4182800" cy="3842775"/>
          </a:xfrm>
        </p:grpSpPr>
        <p:pic>
          <p:nvPicPr>
            <p:cNvPr id="6" name="Google Shape;376;p44">
              <a:extLst>
                <a:ext uri="{FF2B5EF4-FFF2-40B4-BE49-F238E27FC236}">
                  <a16:creationId xmlns:a16="http://schemas.microsoft.com/office/drawing/2014/main" id="{3CF2426B-9CB1-4DC7-BDD1-5B7018DB97D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26985"/>
            <a:stretch/>
          </p:blipFill>
          <p:spPr>
            <a:xfrm>
              <a:off x="4289700" y="1093850"/>
              <a:ext cx="4182800" cy="384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77;p44">
              <a:extLst>
                <a:ext uri="{FF2B5EF4-FFF2-40B4-BE49-F238E27FC236}">
                  <a16:creationId xmlns:a16="http://schemas.microsoft.com/office/drawing/2014/main" id="{22153DDF-1B03-467E-906B-A8196863007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10937" y="2137637"/>
              <a:ext cx="2340324" cy="1755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378;p44">
              <a:extLst>
                <a:ext uri="{FF2B5EF4-FFF2-40B4-BE49-F238E27FC236}">
                  <a16:creationId xmlns:a16="http://schemas.microsoft.com/office/drawing/2014/main" id="{35B19132-4B9B-4085-8343-47B8F60C543F}"/>
                </a:ext>
              </a:extLst>
            </p:cNvPr>
            <p:cNvSpPr/>
            <p:nvPr/>
          </p:nvSpPr>
          <p:spPr>
            <a:xfrm>
              <a:off x="5403850" y="2012225"/>
              <a:ext cx="2147400" cy="2162700"/>
            </a:xfrm>
            <a:prstGeom prst="mathMultiply">
              <a:avLst>
                <a:gd name="adj1" fmla="val 3391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5363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342A3-74AB-4B8A-9FAA-781C304E05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Unimportant Objects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7D4E1-D597-4867-81EF-FB8B803F7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683737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Some things shouldn’t be included in drawings though, mainly things that are: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Small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Easy to Move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Only there for a short time</a:t>
            </a:r>
          </a:p>
          <a:p>
            <a:endParaRPr lang="en-US" dirty="0"/>
          </a:p>
        </p:txBody>
      </p:sp>
      <p:pic>
        <p:nvPicPr>
          <p:cNvPr id="6" name="Google Shape;385;p45">
            <a:extLst>
              <a:ext uri="{FF2B5EF4-FFF2-40B4-BE49-F238E27FC236}">
                <a16:creationId xmlns:a16="http://schemas.microsoft.com/office/drawing/2014/main" id="{BC5EA404-3062-46C0-8C1E-2BDD137410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6985"/>
          <a:stretch/>
        </p:blipFill>
        <p:spPr>
          <a:xfrm>
            <a:off x="6535657" y="1654836"/>
            <a:ext cx="5326380" cy="4805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01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F948C-D2C6-4229-A825-6257929FB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Unimportant Objects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20C7-F50C-40E1-91DD-7E288CD6C1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Exclude items like: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Random items on the floor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Cats/Pets/Animals 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Bags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2DAF88-7CBE-4E40-8114-AA8C59594168}"/>
              </a:ext>
            </a:extLst>
          </p:cNvPr>
          <p:cNvGrpSpPr/>
          <p:nvPr/>
        </p:nvGrpSpPr>
        <p:grpSpPr>
          <a:xfrm>
            <a:off x="5988195" y="958452"/>
            <a:ext cx="5931720" cy="5362312"/>
            <a:chOff x="4281050" y="680688"/>
            <a:chExt cx="4629150" cy="4143375"/>
          </a:xfrm>
        </p:grpSpPr>
        <p:pic>
          <p:nvPicPr>
            <p:cNvPr id="6" name="Google Shape;390;p46">
              <a:extLst>
                <a:ext uri="{FF2B5EF4-FFF2-40B4-BE49-F238E27FC236}">
                  <a16:creationId xmlns:a16="http://schemas.microsoft.com/office/drawing/2014/main" id="{0E2A6196-440F-4B1F-AB25-22222153125B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81050" y="680688"/>
              <a:ext cx="4629150" cy="414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93;p46">
              <a:extLst>
                <a:ext uri="{FF2B5EF4-FFF2-40B4-BE49-F238E27FC236}">
                  <a16:creationId xmlns:a16="http://schemas.microsoft.com/office/drawing/2014/main" id="{075A9343-243A-4808-83A0-6A29161BFD1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63500" y="1153450"/>
              <a:ext cx="825375" cy="65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394;p46">
              <a:extLst>
                <a:ext uri="{FF2B5EF4-FFF2-40B4-BE49-F238E27FC236}">
                  <a16:creationId xmlns:a16="http://schemas.microsoft.com/office/drawing/2014/main" id="{CCC3F983-F964-4617-BBF0-6641C5A867D6}"/>
                </a:ext>
              </a:extLst>
            </p:cNvPr>
            <p:cNvSpPr/>
            <p:nvPr/>
          </p:nvSpPr>
          <p:spPr>
            <a:xfrm>
              <a:off x="4813273" y="1063588"/>
              <a:ext cx="825300" cy="831000"/>
            </a:xfrm>
            <a:prstGeom prst="mathMultiply">
              <a:avLst>
                <a:gd name="adj1" fmla="val 3391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395;p46">
              <a:extLst>
                <a:ext uri="{FF2B5EF4-FFF2-40B4-BE49-F238E27FC236}">
                  <a16:creationId xmlns:a16="http://schemas.microsoft.com/office/drawing/2014/main" id="{DA608FB5-E555-41E0-87BD-ABFF8B0655B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87813" y="2168707"/>
              <a:ext cx="825375" cy="960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396;p46">
              <a:extLst>
                <a:ext uri="{FF2B5EF4-FFF2-40B4-BE49-F238E27FC236}">
                  <a16:creationId xmlns:a16="http://schemas.microsoft.com/office/drawing/2014/main" id="{6BFEE559-5454-4C0E-983F-AFFB60027F17}"/>
                </a:ext>
              </a:extLst>
            </p:cNvPr>
            <p:cNvSpPr/>
            <p:nvPr/>
          </p:nvSpPr>
          <p:spPr>
            <a:xfrm>
              <a:off x="4542063" y="2168704"/>
              <a:ext cx="1116900" cy="1124700"/>
            </a:xfrm>
            <a:prstGeom prst="mathMultiply">
              <a:avLst>
                <a:gd name="adj1" fmla="val 3391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" name="Google Shape;397;p46">
              <a:extLst>
                <a:ext uri="{FF2B5EF4-FFF2-40B4-BE49-F238E27FC236}">
                  <a16:creationId xmlns:a16="http://schemas.microsoft.com/office/drawing/2014/main" id="{46B48B59-07B7-4F71-90B2-AFC5D06B223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95515" y="3293400"/>
              <a:ext cx="771622" cy="1028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398;p46">
              <a:extLst>
                <a:ext uri="{FF2B5EF4-FFF2-40B4-BE49-F238E27FC236}">
                  <a16:creationId xmlns:a16="http://schemas.microsoft.com/office/drawing/2014/main" id="{26574562-F429-4BA5-8C8A-A6ABE5AECA81}"/>
                </a:ext>
              </a:extLst>
            </p:cNvPr>
            <p:cNvSpPr/>
            <p:nvPr/>
          </p:nvSpPr>
          <p:spPr>
            <a:xfrm>
              <a:off x="6170763" y="3336629"/>
              <a:ext cx="1116900" cy="1124700"/>
            </a:xfrm>
            <a:prstGeom prst="mathMultiply">
              <a:avLst>
                <a:gd name="adj1" fmla="val 3391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399;p46">
              <a:extLst>
                <a:ext uri="{FF2B5EF4-FFF2-40B4-BE49-F238E27FC236}">
                  <a16:creationId xmlns:a16="http://schemas.microsoft.com/office/drawing/2014/main" id="{E792EC90-E777-4AF1-8C75-6869459D038C}"/>
                </a:ext>
              </a:extLst>
            </p:cNvPr>
            <p:cNvGrpSpPr/>
            <p:nvPr/>
          </p:nvGrpSpPr>
          <p:grpSpPr>
            <a:xfrm>
              <a:off x="6654566" y="1980401"/>
              <a:ext cx="1058142" cy="651295"/>
              <a:chOff x="1718650" y="3385125"/>
              <a:chExt cx="1497300" cy="921600"/>
            </a:xfrm>
          </p:grpSpPr>
          <p:sp>
            <p:nvSpPr>
              <p:cNvPr id="14" name="Google Shape;400;p46">
                <a:extLst>
                  <a:ext uri="{FF2B5EF4-FFF2-40B4-BE49-F238E27FC236}">
                    <a16:creationId xmlns:a16="http://schemas.microsoft.com/office/drawing/2014/main" id="{8A600BAD-EBCE-45C1-B049-9554B06D379C}"/>
                  </a:ext>
                </a:extLst>
              </p:cNvPr>
              <p:cNvSpPr/>
              <p:nvPr/>
            </p:nvSpPr>
            <p:spPr>
              <a:xfrm>
                <a:off x="2294350" y="3385125"/>
                <a:ext cx="921600" cy="921600"/>
              </a:xfrm>
              <a:prstGeom prst="diagStripe">
                <a:avLst>
                  <a:gd name="adj" fmla="val 80304"/>
                </a:avLst>
              </a:prstGeom>
              <a:solidFill>
                <a:srgbClr val="00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1;p46">
                <a:extLst>
                  <a:ext uri="{FF2B5EF4-FFF2-40B4-BE49-F238E27FC236}">
                    <a16:creationId xmlns:a16="http://schemas.microsoft.com/office/drawing/2014/main" id="{4B952A75-C220-41AC-B949-3595E4BDF99D}"/>
                  </a:ext>
                </a:extLst>
              </p:cNvPr>
              <p:cNvSpPr/>
              <p:nvPr/>
            </p:nvSpPr>
            <p:spPr>
              <a:xfrm rot="5400000">
                <a:off x="1786300" y="3798675"/>
                <a:ext cx="440400" cy="575700"/>
              </a:xfrm>
              <a:prstGeom prst="diagStripe">
                <a:avLst>
                  <a:gd name="adj" fmla="val 65685"/>
                </a:avLst>
              </a:prstGeom>
              <a:solidFill>
                <a:srgbClr val="00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694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310C4-6DB6-44EA-B609-D354806522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Space needed for 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1A31F-256B-4847-999B-868D6814E0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6" y="1744225"/>
            <a:ext cx="5220479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only the space for an item is important to consider, but the space needed to use it!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The red is the space of the couch, but the orange around it is the space needed to use the couch!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88C473-DEA8-456F-AC34-275D4AE3CB10}"/>
              </a:ext>
            </a:extLst>
          </p:cNvPr>
          <p:cNvGrpSpPr/>
          <p:nvPr/>
        </p:nvGrpSpPr>
        <p:grpSpPr>
          <a:xfrm>
            <a:off x="5492565" y="1138366"/>
            <a:ext cx="6369472" cy="4581268"/>
            <a:chOff x="4280300" y="1228675"/>
            <a:chExt cx="4691292" cy="3340200"/>
          </a:xfrm>
        </p:grpSpPr>
        <p:pic>
          <p:nvPicPr>
            <p:cNvPr id="8" name="Google Shape;408;p47">
              <a:extLst>
                <a:ext uri="{FF2B5EF4-FFF2-40B4-BE49-F238E27FC236}">
                  <a16:creationId xmlns:a16="http://schemas.microsoft.com/office/drawing/2014/main" id="{5AF5376A-5B3E-4DB8-B5AC-AB34DA11047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80300" y="1228675"/>
              <a:ext cx="4691292" cy="334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409;p47">
              <a:extLst>
                <a:ext uri="{FF2B5EF4-FFF2-40B4-BE49-F238E27FC236}">
                  <a16:creationId xmlns:a16="http://schemas.microsoft.com/office/drawing/2014/main" id="{C06073CB-A44F-4F33-BD8A-6F26155B28FD}"/>
                </a:ext>
              </a:extLst>
            </p:cNvPr>
            <p:cNvSpPr/>
            <p:nvPr/>
          </p:nvSpPr>
          <p:spPr>
            <a:xfrm>
              <a:off x="5021250" y="1927625"/>
              <a:ext cx="1890000" cy="6018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0;p47">
              <a:extLst>
                <a:ext uri="{FF2B5EF4-FFF2-40B4-BE49-F238E27FC236}">
                  <a16:creationId xmlns:a16="http://schemas.microsoft.com/office/drawing/2014/main" id="{DD94C04F-0A30-40AB-BB8B-06F310A0EE73}"/>
                </a:ext>
              </a:extLst>
            </p:cNvPr>
            <p:cNvSpPr/>
            <p:nvPr/>
          </p:nvSpPr>
          <p:spPr>
            <a:xfrm>
              <a:off x="4955450" y="1927625"/>
              <a:ext cx="2040600" cy="921600"/>
            </a:xfrm>
            <a:prstGeom prst="rect">
              <a:avLst/>
            </a:prstGeom>
            <a:noFill/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4613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C589E-71B0-48FF-9E98-EA627904D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Space needed for 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C8734-F678-4B14-92A6-199EADE0F6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6" y="1744225"/>
            <a:ext cx="4414214" cy="3767575"/>
          </a:xfrm>
        </p:spPr>
        <p:txBody>
          <a:bodyPr/>
          <a:lstStyle/>
          <a:p>
            <a:r>
              <a:rPr lang="en-US" dirty="0"/>
              <a:t>If another couch was right in front of the first couch, then no one would be able to use the first couch!</a:t>
            </a:r>
          </a:p>
          <a:p>
            <a:endParaRPr lang="en-US" dirty="0"/>
          </a:p>
        </p:txBody>
      </p:sp>
      <p:pic>
        <p:nvPicPr>
          <p:cNvPr id="6" name="Google Shape;417;p48">
            <a:extLst>
              <a:ext uri="{FF2B5EF4-FFF2-40B4-BE49-F238E27FC236}">
                <a16:creationId xmlns:a16="http://schemas.microsoft.com/office/drawing/2014/main" id="{0E5E4D29-6017-4A0F-88A2-6312A26C094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6887" y="1287437"/>
            <a:ext cx="6404525" cy="428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32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37576-2BC6-4E47-8019-1498D4D39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Space needed for 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F3400-8815-413B-82FF-C259315786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537433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Some items need to face a certain direction.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Let’s look at the fridge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The fridge needs to open out in the direction of the red arrow.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86F87D-93E3-4852-8B42-5D42F1FA5DCB}"/>
              </a:ext>
            </a:extLst>
          </p:cNvPr>
          <p:cNvGrpSpPr/>
          <p:nvPr/>
        </p:nvGrpSpPr>
        <p:grpSpPr>
          <a:xfrm>
            <a:off x="5646420" y="1784368"/>
            <a:ext cx="5883000" cy="4115180"/>
            <a:chOff x="4289700" y="1246250"/>
            <a:chExt cx="4524375" cy="3600450"/>
          </a:xfrm>
        </p:grpSpPr>
        <p:pic>
          <p:nvPicPr>
            <p:cNvPr id="8" name="Google Shape;424;p49">
              <a:extLst>
                <a:ext uri="{FF2B5EF4-FFF2-40B4-BE49-F238E27FC236}">
                  <a16:creationId xmlns:a16="http://schemas.microsoft.com/office/drawing/2014/main" id="{B5095C70-C36F-47D7-BA0E-506059581F3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89700" y="1246250"/>
              <a:ext cx="4524375" cy="3600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Google Shape;425;p49">
              <a:extLst>
                <a:ext uri="{FF2B5EF4-FFF2-40B4-BE49-F238E27FC236}">
                  <a16:creationId xmlns:a16="http://schemas.microsoft.com/office/drawing/2014/main" id="{C161C3E0-0F53-4AD4-A1FD-F5134EE4EB38}"/>
                </a:ext>
              </a:extLst>
            </p:cNvPr>
            <p:cNvCxnSpPr/>
            <p:nvPr/>
          </p:nvCxnSpPr>
          <p:spPr>
            <a:xfrm rot="10800000">
              <a:off x="5134100" y="3046475"/>
              <a:ext cx="0" cy="7806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36226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4CDFB-C19D-40FC-886B-587DE48500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Space needed for use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97486-F065-4824-8EEA-4494CCA1F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4711395" cy="376757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 fridge is facing the other way then no one can open it, as the wall is in the way.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You wouldn’t want your TV screen to face the wrong way either! </a:t>
            </a:r>
          </a:p>
          <a:p>
            <a:endParaRPr lang="en-US" dirty="0"/>
          </a:p>
        </p:txBody>
      </p:sp>
      <p:pic>
        <p:nvPicPr>
          <p:cNvPr id="6" name="Google Shape;433;p50">
            <a:extLst>
              <a:ext uri="{FF2B5EF4-FFF2-40B4-BE49-F238E27FC236}">
                <a16:creationId xmlns:a16="http://schemas.microsoft.com/office/drawing/2014/main" id="{1745A457-67A4-4B18-A452-50CD44BF1CD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1629925"/>
            <a:ext cx="5305755" cy="426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92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D03F-B965-494C-80F3-BE50BF9E1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How to redesign your room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5A613-C4AE-4A51-9C05-3940FD304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Try to draw out your room with furniture in the room: 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bed(s)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cabinet(s)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desk(s) 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chair(s) and any other items large enough or hard to move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Use a piece of paper and a pencil or if you can access </a:t>
            </a:r>
            <a:r>
              <a:rPr lang="en-US" sz="2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https://www.lucidchart.com/</a:t>
            </a:r>
            <a:r>
              <a:rPr lang="en-US" sz="2800" dirty="0"/>
              <a:t> then it is an easy way of drawing your 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4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9FC59-9407-41DB-A3D7-9AF3B3D0D5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Adding items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0F176-6706-4868-99B4-41BB11B0C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Once you’ve drawn your room, try placing in some new items!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24BF98-3C8F-40A8-A0F1-BCDCDEF73483}"/>
              </a:ext>
            </a:extLst>
          </p:cNvPr>
          <p:cNvGrpSpPr/>
          <p:nvPr/>
        </p:nvGrpSpPr>
        <p:grpSpPr>
          <a:xfrm>
            <a:off x="1080260" y="2131973"/>
            <a:ext cx="9551685" cy="3717679"/>
            <a:chOff x="143000" y="1699350"/>
            <a:chExt cx="8502304" cy="2948700"/>
          </a:xfrm>
        </p:grpSpPr>
        <p:pic>
          <p:nvPicPr>
            <p:cNvPr id="6" name="Google Shape;446;p52">
              <a:extLst>
                <a:ext uri="{FF2B5EF4-FFF2-40B4-BE49-F238E27FC236}">
                  <a16:creationId xmlns:a16="http://schemas.microsoft.com/office/drawing/2014/main" id="{EBC2CB79-586D-4104-9C54-3576E105287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3000" y="1699350"/>
              <a:ext cx="2818975" cy="209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447;p52">
              <a:extLst>
                <a:ext uri="{FF2B5EF4-FFF2-40B4-BE49-F238E27FC236}">
                  <a16:creationId xmlns:a16="http://schemas.microsoft.com/office/drawing/2014/main" id="{7C4884C2-2D78-4DA7-BB4C-8AA22F4B618A}"/>
                </a:ext>
              </a:extLst>
            </p:cNvPr>
            <p:cNvSpPr txBox="1"/>
            <p:nvPr/>
          </p:nvSpPr>
          <p:spPr>
            <a:xfrm>
              <a:off x="376125" y="3657800"/>
              <a:ext cx="22191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Aquarium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4 feet by 2 feet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8" name="Google Shape;448;p52">
              <a:extLst>
                <a:ext uri="{FF2B5EF4-FFF2-40B4-BE49-F238E27FC236}">
                  <a16:creationId xmlns:a16="http://schemas.microsoft.com/office/drawing/2014/main" id="{FAB47862-5FA9-409C-BB42-248FD78A87D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2048" y="2113100"/>
              <a:ext cx="2339901" cy="154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449;p52">
              <a:extLst>
                <a:ext uri="{FF2B5EF4-FFF2-40B4-BE49-F238E27FC236}">
                  <a16:creationId xmlns:a16="http://schemas.microsoft.com/office/drawing/2014/main" id="{12235EF5-0A08-4CD3-8D34-B9CE399D903E}"/>
                </a:ext>
              </a:extLst>
            </p:cNvPr>
            <p:cNvSpPr txBox="1"/>
            <p:nvPr/>
          </p:nvSpPr>
          <p:spPr>
            <a:xfrm>
              <a:off x="3321250" y="3792450"/>
              <a:ext cx="2219100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TV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Code Pro"/>
                  <a:ea typeface="Source Code Pro"/>
                  <a:cs typeface="Source Code Pro"/>
                  <a:sym typeface="Source Code Pro"/>
                </a:rPr>
                <a:t>6 feet by 1 feet</a:t>
              </a:r>
              <a:endParaRPr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0" name="Google Shape;450;p52">
              <a:extLst>
                <a:ext uri="{FF2B5EF4-FFF2-40B4-BE49-F238E27FC236}">
                  <a16:creationId xmlns:a16="http://schemas.microsoft.com/office/drawing/2014/main" id="{AB1F6320-4740-4DA0-ADA4-13357C024FE4}"/>
                </a:ext>
              </a:extLst>
            </p:cNvPr>
            <p:cNvSpPr txBox="1"/>
            <p:nvPr/>
          </p:nvSpPr>
          <p:spPr>
            <a:xfrm>
              <a:off x="6182022" y="3657800"/>
              <a:ext cx="2463282" cy="85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Source Code Pro"/>
                  <a:ea typeface="Source Code Pro"/>
                  <a:cs typeface="Source Code Pro"/>
                  <a:sym typeface="Source Code Pro"/>
                </a:rPr>
                <a:t>Anything you want!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Code Pro"/>
                <a:ea typeface="Source Code Pro"/>
                <a:cs typeface="Source Code Pro"/>
                <a:sym typeface="Source Code Pr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Source Code Pro"/>
                  <a:ea typeface="Source Code Pro"/>
                  <a:cs typeface="Source Code Pro"/>
                  <a:sym typeface="Source Code Pro"/>
                </a:rPr>
                <a:t>? feet by ? feet</a:t>
              </a:r>
              <a:endParaRPr dirty="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1" name="Google Shape;451;p52">
              <a:extLst>
                <a:ext uri="{FF2B5EF4-FFF2-40B4-BE49-F238E27FC236}">
                  <a16:creationId xmlns:a16="http://schemas.microsoft.com/office/drawing/2014/main" id="{F9C157A4-5A65-47CD-AADE-D5752650BEAD}"/>
                </a:ext>
              </a:extLst>
            </p:cNvPr>
            <p:cNvSpPr txBox="1"/>
            <p:nvPr/>
          </p:nvSpPr>
          <p:spPr>
            <a:xfrm>
              <a:off x="6944240" y="2086250"/>
              <a:ext cx="975900" cy="15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00" b="1" dirty="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9600" b="1" dirty="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202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E720-30E0-461D-8CAD-62A8A50CE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Redesign your room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C28BD-F5D3-4383-BA7F-6C7DC9C25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Feel free to move things around and rotate them to make them fit.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Think about the space you need around items to use them! If there isn’t enough space then leave it out!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You can also think about how big you need your room to be to fit everything you want!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8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50ABD-0F48-4F70-85A3-6D9CC12AB3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sp>
        <p:nvSpPr>
          <p:cNvPr id="6" name="Google Shape;116;p27">
            <a:extLst>
              <a:ext uri="{FF2B5EF4-FFF2-40B4-BE49-F238E27FC236}">
                <a16:creationId xmlns:a16="http://schemas.microsoft.com/office/drawing/2014/main" id="{B064CB75-7F98-4031-A19C-24DC6F28199C}"/>
              </a:ext>
            </a:extLst>
          </p:cNvPr>
          <p:cNvSpPr txBox="1">
            <a:spLocks/>
          </p:cNvSpPr>
          <p:nvPr/>
        </p:nvSpPr>
        <p:spPr>
          <a:xfrm>
            <a:off x="311700" y="1228675"/>
            <a:ext cx="7705865" cy="3740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US" sz="4000" dirty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4000" dirty="0"/>
              <a:t>Let’s say an ice cream shop wants to order some barrels of ice cream! 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r>
              <a:rPr lang="en-US" sz="4000" dirty="0"/>
              <a:t>The boxes are all 2 feet by 2 feet and can only be stored in the freezer room, but no one knows how big the room is.</a:t>
            </a:r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buFont typeface="Arial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BF8B1B-D9A2-4B9C-B11F-C2C29C993330}"/>
              </a:ext>
            </a:extLst>
          </p:cNvPr>
          <p:cNvGrpSpPr/>
          <p:nvPr/>
        </p:nvGrpSpPr>
        <p:grpSpPr>
          <a:xfrm>
            <a:off x="6417945" y="3099120"/>
            <a:ext cx="960192" cy="877212"/>
            <a:chOff x="4959380" y="3237964"/>
            <a:chExt cx="960192" cy="877212"/>
          </a:xfrm>
        </p:grpSpPr>
        <p:pic>
          <p:nvPicPr>
            <p:cNvPr id="7" name="Google Shape;122;p27">
              <a:extLst>
                <a:ext uri="{FF2B5EF4-FFF2-40B4-BE49-F238E27FC236}">
                  <a16:creationId xmlns:a16="http://schemas.microsoft.com/office/drawing/2014/main" id="{0691C11C-CCDA-4FB9-840C-D1E698CCF6B9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959380" y="3389751"/>
              <a:ext cx="725425" cy="7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23;p27">
              <a:extLst>
                <a:ext uri="{FF2B5EF4-FFF2-40B4-BE49-F238E27FC236}">
                  <a16:creationId xmlns:a16="http://schemas.microsoft.com/office/drawing/2014/main" id="{80F38162-D6D4-40C2-B0E8-EDF7AD170F96}"/>
                </a:ext>
              </a:extLst>
            </p:cNvPr>
            <p:cNvSpPr txBox="1"/>
            <p:nvPr/>
          </p:nvSpPr>
          <p:spPr>
            <a:xfrm>
              <a:off x="5477972" y="3528378"/>
              <a:ext cx="4416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/>
                <a:t>2’</a:t>
              </a:r>
              <a:endParaRPr sz="1500" dirty="0"/>
            </a:p>
          </p:txBody>
        </p:sp>
        <p:sp>
          <p:nvSpPr>
            <p:cNvPr id="9" name="Google Shape;124;p27">
              <a:extLst>
                <a:ext uri="{FF2B5EF4-FFF2-40B4-BE49-F238E27FC236}">
                  <a16:creationId xmlns:a16="http://schemas.microsoft.com/office/drawing/2014/main" id="{E29A59CE-2A01-4313-B42F-B7EDABE79559}"/>
                </a:ext>
              </a:extLst>
            </p:cNvPr>
            <p:cNvSpPr txBox="1"/>
            <p:nvPr/>
          </p:nvSpPr>
          <p:spPr>
            <a:xfrm>
              <a:off x="5157750" y="3237964"/>
              <a:ext cx="4416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/>
                <a:t>2’</a:t>
              </a:r>
              <a:endParaRPr sz="15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84AB17-60C7-4B01-A1B3-FF7B38BB8E1F}"/>
              </a:ext>
            </a:extLst>
          </p:cNvPr>
          <p:cNvGrpSpPr/>
          <p:nvPr/>
        </p:nvGrpSpPr>
        <p:grpSpPr>
          <a:xfrm>
            <a:off x="7878882" y="2337105"/>
            <a:ext cx="4313118" cy="3904667"/>
            <a:chOff x="8337787" y="1918001"/>
            <a:chExt cx="3524250" cy="2867025"/>
          </a:xfrm>
        </p:grpSpPr>
        <p:pic>
          <p:nvPicPr>
            <p:cNvPr id="13" name="Google Shape;117;p27">
              <a:extLst>
                <a:ext uri="{FF2B5EF4-FFF2-40B4-BE49-F238E27FC236}">
                  <a16:creationId xmlns:a16="http://schemas.microsoft.com/office/drawing/2014/main" id="{BA3D43DA-76AF-41B9-B488-6874599B146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37787" y="1918001"/>
              <a:ext cx="3524250" cy="2867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18;p27">
              <a:extLst>
                <a:ext uri="{FF2B5EF4-FFF2-40B4-BE49-F238E27FC236}">
                  <a16:creationId xmlns:a16="http://schemas.microsoft.com/office/drawing/2014/main" id="{745CBC32-CA60-46BB-9BFB-5AE60B3EDCE4}"/>
                </a:ext>
              </a:extLst>
            </p:cNvPr>
            <p:cNvSpPr txBox="1"/>
            <p:nvPr/>
          </p:nvSpPr>
          <p:spPr>
            <a:xfrm>
              <a:off x="9644837" y="2279701"/>
              <a:ext cx="3762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2400" b="1" dirty="0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7" name="Google Shape;119;p27">
              <a:extLst>
                <a:ext uri="{FF2B5EF4-FFF2-40B4-BE49-F238E27FC236}">
                  <a16:creationId xmlns:a16="http://schemas.microsoft.com/office/drawing/2014/main" id="{F14E0ED2-A828-4FB1-AD86-05FD50B20261}"/>
                </a:ext>
              </a:extLst>
            </p:cNvPr>
            <p:cNvSpPr txBox="1"/>
            <p:nvPr/>
          </p:nvSpPr>
          <p:spPr>
            <a:xfrm>
              <a:off x="9644837" y="3861376"/>
              <a:ext cx="3762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2400"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19" name="Google Shape;120;p27">
              <a:extLst>
                <a:ext uri="{FF2B5EF4-FFF2-40B4-BE49-F238E27FC236}">
                  <a16:creationId xmlns:a16="http://schemas.microsoft.com/office/drawing/2014/main" id="{74989576-6483-4350-A093-EE8837F711DC}"/>
                </a:ext>
              </a:extLst>
            </p:cNvPr>
            <p:cNvSpPr txBox="1"/>
            <p:nvPr/>
          </p:nvSpPr>
          <p:spPr>
            <a:xfrm>
              <a:off x="10464862" y="2989701"/>
              <a:ext cx="3762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2400"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21" name="Google Shape;121;p27">
              <a:extLst>
                <a:ext uri="{FF2B5EF4-FFF2-40B4-BE49-F238E27FC236}">
                  <a16:creationId xmlns:a16="http://schemas.microsoft.com/office/drawing/2014/main" id="{31327C6C-0FB9-41D5-9DAB-4F23F0703F05}"/>
                </a:ext>
              </a:extLst>
            </p:cNvPr>
            <p:cNvSpPr txBox="1"/>
            <p:nvPr/>
          </p:nvSpPr>
          <p:spPr>
            <a:xfrm>
              <a:off x="8736637" y="2989701"/>
              <a:ext cx="376200" cy="5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latin typeface="Source Code Pro"/>
                  <a:ea typeface="Source Code Pro"/>
                  <a:cs typeface="Source Code Pro"/>
                  <a:sym typeface="Source Code Pro"/>
                </a:rPr>
                <a:t>?</a:t>
              </a:r>
              <a:endParaRPr sz="2400" b="1"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121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A94CA-FAA2-4189-AE35-2B40D3CA8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did we learn?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EA8EB-99C5-495B-BFC8-5AE644633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designing a layout you have to know what is and isn’t important to draw.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Remember that items need space to be used and people have to be able to use a layout for it to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5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24984E-B04F-472C-98AA-ADED5125F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Google Shape;233;g950c095c77_0_140">
            <a:extLst>
              <a:ext uri="{FF2B5EF4-FFF2-40B4-BE49-F238E27FC236}">
                <a16:creationId xmlns:a16="http://schemas.microsoft.com/office/drawing/2014/main" id="{C96D387D-56E3-4C92-9D36-A00105B3A8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5765" y="1288977"/>
            <a:ext cx="3822576" cy="28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37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FC10F-F476-49CB-BC99-C5F7A256F1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E70210-BD2A-4722-8F5A-568E2F2C6786}"/>
              </a:ext>
            </a:extLst>
          </p:cNvPr>
          <p:cNvGrpSpPr/>
          <p:nvPr/>
        </p:nvGrpSpPr>
        <p:grpSpPr>
          <a:xfrm>
            <a:off x="7573012" y="1850926"/>
            <a:ext cx="4289025" cy="3464784"/>
            <a:chOff x="5023200" y="1246250"/>
            <a:chExt cx="3430200" cy="2791377"/>
          </a:xfrm>
        </p:grpSpPr>
        <p:pic>
          <p:nvPicPr>
            <p:cNvPr id="6" name="Google Shape;131;p28">
              <a:extLst>
                <a:ext uri="{FF2B5EF4-FFF2-40B4-BE49-F238E27FC236}">
                  <a16:creationId xmlns:a16="http://schemas.microsoft.com/office/drawing/2014/main" id="{97AF5595-DD8C-40A3-B31F-DA086F32B634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23200" y="1246250"/>
              <a:ext cx="3430200" cy="2791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32;p28">
              <a:extLst>
                <a:ext uri="{FF2B5EF4-FFF2-40B4-BE49-F238E27FC236}">
                  <a16:creationId xmlns:a16="http://schemas.microsoft.com/office/drawing/2014/main" id="{AA2B3BDC-E7C2-4358-A074-7C08FA48E78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160792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33;p28">
              <a:extLst>
                <a:ext uri="{FF2B5EF4-FFF2-40B4-BE49-F238E27FC236}">
                  <a16:creationId xmlns:a16="http://schemas.microsoft.com/office/drawing/2014/main" id="{E8FB1C7B-7411-4FDF-83E5-2ED24CA54AF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4363" t="21583" r="19898" b="22675"/>
            <a:stretch/>
          </p:blipFill>
          <p:spPr>
            <a:xfrm>
              <a:off x="5416200" y="2012275"/>
              <a:ext cx="404325" cy="404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C1909E-529F-4F49-8D4C-A475242A717E}"/>
              </a:ext>
            </a:extLst>
          </p:cNvPr>
          <p:cNvSpPr txBox="1"/>
          <p:nvPr/>
        </p:nvSpPr>
        <p:spPr>
          <a:xfrm>
            <a:off x="272085" y="1884987"/>
            <a:ext cx="6343650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the ice cream shop does not know how much space is available, they might order too little ice cream.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They could have ordered a lot more ice cream, now the freezer room is almost all empty!</a:t>
            </a:r>
          </a:p>
        </p:txBody>
      </p:sp>
    </p:spTree>
    <p:extLst>
      <p:ext uri="{BB962C8B-B14F-4D97-AF65-F5344CB8AC3E}">
        <p14:creationId xmlns:p14="http://schemas.microsoft.com/office/powerpoint/2010/main" val="362954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7A04A-E419-4551-9BDD-020AD7DD00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8AE08-D3BF-4B3F-94A6-72615574E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They could also order too much ice cream!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They completely fill up the room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and the boxes that don’t fit have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800" dirty="0"/>
              <a:t>to stay outside and will melt.</a:t>
            </a:r>
          </a:p>
          <a:p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D36F5B7-F6A6-42C2-92B0-A4554E8AC052}"/>
              </a:ext>
            </a:extLst>
          </p:cNvPr>
          <p:cNvGrpSpPr/>
          <p:nvPr/>
        </p:nvGrpSpPr>
        <p:grpSpPr>
          <a:xfrm>
            <a:off x="7029919" y="1590426"/>
            <a:ext cx="4448460" cy="3921374"/>
            <a:chOff x="5023200" y="737412"/>
            <a:chExt cx="3345575" cy="3231351"/>
          </a:xfrm>
        </p:grpSpPr>
        <p:pic>
          <p:nvPicPr>
            <p:cNvPr id="37" name="Google Shape;140;p29">
              <a:extLst>
                <a:ext uri="{FF2B5EF4-FFF2-40B4-BE49-F238E27FC236}">
                  <a16:creationId xmlns:a16="http://schemas.microsoft.com/office/drawing/2014/main" id="{0234F57E-F929-4A38-80A3-9F7B7B7771B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23200" y="1246250"/>
              <a:ext cx="3345575" cy="272251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B98916-B596-4D3A-8A3F-9D7532B235B7}"/>
                </a:ext>
              </a:extLst>
            </p:cNvPr>
            <p:cNvGrpSpPr/>
            <p:nvPr/>
          </p:nvGrpSpPr>
          <p:grpSpPr>
            <a:xfrm>
              <a:off x="5416200" y="737412"/>
              <a:ext cx="2768388" cy="2892263"/>
              <a:chOff x="5416200" y="737412"/>
              <a:chExt cx="2768388" cy="2892263"/>
            </a:xfrm>
          </p:grpSpPr>
          <p:pic>
            <p:nvPicPr>
              <p:cNvPr id="39" name="Google Shape;141;p29">
                <a:extLst>
                  <a:ext uri="{FF2B5EF4-FFF2-40B4-BE49-F238E27FC236}">
                    <a16:creationId xmlns:a16="http://schemas.microsoft.com/office/drawing/2014/main" id="{7287D874-9636-44F5-9AE2-057E908A12C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142;p29">
                <a:extLst>
                  <a:ext uri="{FF2B5EF4-FFF2-40B4-BE49-F238E27FC236}">
                    <a16:creationId xmlns:a16="http://schemas.microsoft.com/office/drawing/2014/main" id="{D4F11512-1D1A-4F7B-9955-532F01EF86B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143;p29">
                <a:extLst>
                  <a:ext uri="{FF2B5EF4-FFF2-40B4-BE49-F238E27FC236}">
                    <a16:creationId xmlns:a16="http://schemas.microsoft.com/office/drawing/2014/main" id="{3401D05D-9451-4D9A-A34A-12AEE64A3A9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Google Shape;144;p29">
                <a:extLst>
                  <a:ext uri="{FF2B5EF4-FFF2-40B4-BE49-F238E27FC236}">
                    <a16:creationId xmlns:a16="http://schemas.microsoft.com/office/drawing/2014/main" id="{93F5FBB1-EA02-4FD6-9BF8-EE160BB4954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145;p29">
                <a:extLst>
                  <a:ext uri="{FF2B5EF4-FFF2-40B4-BE49-F238E27FC236}">
                    <a16:creationId xmlns:a16="http://schemas.microsoft.com/office/drawing/2014/main" id="{456E2C40-F114-466B-915D-D135A4BA80F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146;p29">
                <a:extLst>
                  <a:ext uri="{FF2B5EF4-FFF2-40B4-BE49-F238E27FC236}">
                    <a16:creationId xmlns:a16="http://schemas.microsoft.com/office/drawing/2014/main" id="{13D674CA-F76B-4AF7-BCEF-39C5FFADBF0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147;p29">
                <a:extLst>
                  <a:ext uri="{FF2B5EF4-FFF2-40B4-BE49-F238E27FC236}">
                    <a16:creationId xmlns:a16="http://schemas.microsoft.com/office/drawing/2014/main" id="{E4EF459C-B1FC-4E36-9BA1-5BA2D19345B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Google Shape;148;p29">
                <a:extLst>
                  <a:ext uri="{FF2B5EF4-FFF2-40B4-BE49-F238E27FC236}">
                    <a16:creationId xmlns:a16="http://schemas.microsoft.com/office/drawing/2014/main" id="{8E651E04-1678-4D89-B789-A846F1A40E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oogle Shape;149;p29">
                <a:extLst>
                  <a:ext uri="{FF2B5EF4-FFF2-40B4-BE49-F238E27FC236}">
                    <a16:creationId xmlns:a16="http://schemas.microsoft.com/office/drawing/2014/main" id="{9703C3FB-799D-47BA-BC90-2F2C8A22D7F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150;p29">
                <a:extLst>
                  <a:ext uri="{FF2B5EF4-FFF2-40B4-BE49-F238E27FC236}">
                    <a16:creationId xmlns:a16="http://schemas.microsoft.com/office/drawing/2014/main" id="{1A4A755F-1680-4AD4-9699-61554E37141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151;p29">
                <a:extLst>
                  <a:ext uri="{FF2B5EF4-FFF2-40B4-BE49-F238E27FC236}">
                    <a16:creationId xmlns:a16="http://schemas.microsoft.com/office/drawing/2014/main" id="{E8557EEE-FD31-460F-A77C-9752393456C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16079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152;p29">
                <a:extLst>
                  <a:ext uri="{FF2B5EF4-FFF2-40B4-BE49-F238E27FC236}">
                    <a16:creationId xmlns:a16="http://schemas.microsoft.com/office/drawing/2014/main" id="{D7B6D26C-9EA7-4C6D-AE3E-747154BDF5E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20122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153;p29">
                <a:extLst>
                  <a:ext uri="{FF2B5EF4-FFF2-40B4-BE49-F238E27FC236}">
                    <a16:creationId xmlns:a16="http://schemas.microsoft.com/office/drawing/2014/main" id="{5FA64541-18BE-45CD-BE17-95CD2816621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154;p29">
                <a:extLst>
                  <a:ext uri="{FF2B5EF4-FFF2-40B4-BE49-F238E27FC236}">
                    <a16:creationId xmlns:a16="http://schemas.microsoft.com/office/drawing/2014/main" id="{51B77908-8C3A-4C5A-A107-76BC904A53F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155;p29">
                <a:extLst>
                  <a:ext uri="{FF2B5EF4-FFF2-40B4-BE49-F238E27FC236}">
                    <a16:creationId xmlns:a16="http://schemas.microsoft.com/office/drawing/2014/main" id="{7EA0BC85-48DB-4A78-818A-A3D4F0E2D68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156;p29">
                <a:extLst>
                  <a:ext uri="{FF2B5EF4-FFF2-40B4-BE49-F238E27FC236}">
                    <a16:creationId xmlns:a16="http://schemas.microsoft.com/office/drawing/2014/main" id="{BBD8B939-2AAE-4B47-9537-E07619B503B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157;p29">
                <a:extLst>
                  <a:ext uri="{FF2B5EF4-FFF2-40B4-BE49-F238E27FC236}">
                    <a16:creationId xmlns:a16="http://schemas.microsoft.com/office/drawing/2014/main" id="{BBB6D92B-AEFD-4577-B962-F66C77144B2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158;p29">
                <a:extLst>
                  <a:ext uri="{FF2B5EF4-FFF2-40B4-BE49-F238E27FC236}">
                    <a16:creationId xmlns:a16="http://schemas.microsoft.com/office/drawing/2014/main" id="{7693C8B6-6307-4D1F-8FF6-08F365FD6C2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159;p29">
                <a:extLst>
                  <a:ext uri="{FF2B5EF4-FFF2-40B4-BE49-F238E27FC236}">
                    <a16:creationId xmlns:a16="http://schemas.microsoft.com/office/drawing/2014/main" id="{B28397C1-97C7-4CA7-BF29-BE4C39C8D9D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24166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160;p29">
                <a:extLst>
                  <a:ext uri="{FF2B5EF4-FFF2-40B4-BE49-F238E27FC236}">
                    <a16:creationId xmlns:a16="http://schemas.microsoft.com/office/drawing/2014/main" id="{8BB40C5B-CE25-407B-BD35-A5D90451B4E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28209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161;p29">
                <a:extLst>
                  <a:ext uri="{FF2B5EF4-FFF2-40B4-BE49-F238E27FC236}">
                    <a16:creationId xmlns:a16="http://schemas.microsoft.com/office/drawing/2014/main" id="{BF43DCEF-E615-4C5B-85CE-1F5CA7BCCBF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416200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162;p29">
                <a:extLst>
                  <a:ext uri="{FF2B5EF4-FFF2-40B4-BE49-F238E27FC236}">
                    <a16:creationId xmlns:a16="http://schemas.microsoft.com/office/drawing/2014/main" id="{B2C933E4-6529-40E2-8F98-056FBA73DB8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5820525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163;p29">
                <a:extLst>
                  <a:ext uri="{FF2B5EF4-FFF2-40B4-BE49-F238E27FC236}">
                    <a16:creationId xmlns:a16="http://schemas.microsoft.com/office/drawing/2014/main" id="{64ABF6DA-0289-4F38-823C-191A9893458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224850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164;p29">
                <a:extLst>
                  <a:ext uri="{FF2B5EF4-FFF2-40B4-BE49-F238E27FC236}">
                    <a16:creationId xmlns:a16="http://schemas.microsoft.com/office/drawing/2014/main" id="{A48E3B4C-3C31-40E4-836E-9ED6A61FCCB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6629175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165;p29">
                <a:extLst>
                  <a:ext uri="{FF2B5EF4-FFF2-40B4-BE49-F238E27FC236}">
                    <a16:creationId xmlns:a16="http://schemas.microsoft.com/office/drawing/2014/main" id="{9601E049-9280-4E4E-B9EA-8B60B454618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>
                <a:off x="7033500" y="32253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166;p29">
                <a:extLst>
                  <a:ext uri="{FF2B5EF4-FFF2-40B4-BE49-F238E27FC236}">
                    <a16:creationId xmlns:a16="http://schemas.microsoft.com/office/drawing/2014/main" id="{954A4DD7-6D0D-404E-91BC-909ECE754F4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737400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167;p29">
                <a:extLst>
                  <a:ext uri="{FF2B5EF4-FFF2-40B4-BE49-F238E27FC236}">
                    <a16:creationId xmlns:a16="http://schemas.microsoft.com/office/drawing/2014/main" id="{3F684805-C5A1-474B-A033-07D6C3D08BC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114172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168;p29">
                <a:extLst>
                  <a:ext uri="{FF2B5EF4-FFF2-40B4-BE49-F238E27FC236}">
                    <a16:creationId xmlns:a16="http://schemas.microsoft.com/office/drawing/2014/main" id="{6AB7CC67-97BA-4B1C-9125-8472FFAEEDC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1546050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169;p29">
                <a:extLst>
                  <a:ext uri="{FF2B5EF4-FFF2-40B4-BE49-F238E27FC236}">
                    <a16:creationId xmlns:a16="http://schemas.microsoft.com/office/drawing/2014/main" id="{3623CFFC-56A4-4324-9C63-7DC7E381F10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1950375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170;p29">
                <a:extLst>
                  <a:ext uri="{FF2B5EF4-FFF2-40B4-BE49-F238E27FC236}">
                    <a16:creationId xmlns:a16="http://schemas.microsoft.com/office/drawing/2014/main" id="{7CE392AF-DDDA-4A13-8CCD-93EA426CD95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24363" t="21583" r="19898" b="22675"/>
              <a:stretch/>
            </p:blipFill>
            <p:spPr>
              <a:xfrm rot="5400000">
                <a:off x="7780250" y="2354700"/>
                <a:ext cx="404325" cy="404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7660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805A9-CD49-489E-9FF6-25466944D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What is space?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14423-573C-4E31-8406-26ADFC7A85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ice cream company decides to get someone to measure the room before they order so they don’t make any mistakes! </a:t>
            </a:r>
          </a:p>
          <a:p>
            <a:endParaRPr lang="en-US" dirty="0"/>
          </a:p>
        </p:txBody>
      </p:sp>
      <p:pic>
        <p:nvPicPr>
          <p:cNvPr id="6" name="Google Shape;177;p30">
            <a:extLst>
              <a:ext uri="{FF2B5EF4-FFF2-40B4-BE49-F238E27FC236}">
                <a16:creationId xmlns:a16="http://schemas.microsoft.com/office/drawing/2014/main" id="{5EF0A767-3987-4F79-8F85-CA2D22C4CD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4837" y="3676337"/>
            <a:ext cx="2160875" cy="2770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32679-9713-489F-B575-0D30FB22E019}"/>
              </a:ext>
            </a:extLst>
          </p:cNvPr>
          <p:cNvGrpSpPr/>
          <p:nvPr/>
        </p:nvGrpSpPr>
        <p:grpSpPr>
          <a:xfrm>
            <a:off x="5933660" y="3190253"/>
            <a:ext cx="4114800" cy="3419475"/>
            <a:chOff x="5933660" y="3190253"/>
            <a:chExt cx="4114800" cy="3419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1C3EEE-C49A-4682-BC8D-952B7931C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3660" y="3190253"/>
              <a:ext cx="4114800" cy="34194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AF0A3-6166-4EBF-B9D1-87A11C0D2B7B}"/>
                </a:ext>
              </a:extLst>
            </p:cNvPr>
            <p:cNvSpPr txBox="1"/>
            <p:nvPr/>
          </p:nvSpPr>
          <p:spPr>
            <a:xfrm>
              <a:off x="7254579" y="3220157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17FD1-1A85-476F-A82F-86CB5BD6EE8F}"/>
                </a:ext>
              </a:extLst>
            </p:cNvPr>
            <p:cNvSpPr txBox="1"/>
            <p:nvPr/>
          </p:nvSpPr>
          <p:spPr>
            <a:xfrm rot="16200000">
              <a:off x="8559919" y="438011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0581E5-852E-4D63-BD44-3EDB1FE61BED}"/>
                </a:ext>
              </a:extLst>
            </p:cNvPr>
            <p:cNvSpPr txBox="1"/>
            <p:nvPr/>
          </p:nvSpPr>
          <p:spPr>
            <a:xfrm>
              <a:off x="7254579" y="598504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1C4002-F16F-4275-AED6-E91B228A3113}"/>
                </a:ext>
              </a:extLst>
            </p:cNvPr>
            <p:cNvSpPr txBox="1"/>
            <p:nvPr/>
          </p:nvSpPr>
          <p:spPr>
            <a:xfrm rot="5400000">
              <a:off x="5847319" y="4669158"/>
              <a:ext cx="90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2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58121-A951-4D76-8659-B57F60CD2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" dirty="0"/>
              <a:t>How to view a facility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8ABE0-1AC6-440A-AD29-2570EE289A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we just saw with the freezer room, a facility can be as small a single room. But it can also be much larger, some examples of large facilities are: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Hospitals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Schools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Skyscrapers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Large factories and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9;p32">
            <a:extLst>
              <a:ext uri="{FF2B5EF4-FFF2-40B4-BE49-F238E27FC236}">
                <a16:creationId xmlns:a16="http://schemas.microsoft.com/office/drawing/2014/main" id="{D3585B8E-54B4-4866-943A-4D83DD9707DF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Global View</a:t>
            </a:r>
          </a:p>
        </p:txBody>
      </p:sp>
      <p:sp>
        <p:nvSpPr>
          <p:cNvPr id="7" name="Google Shape;190;p32">
            <a:extLst>
              <a:ext uri="{FF2B5EF4-FFF2-40B4-BE49-F238E27FC236}">
                <a16:creationId xmlns:a16="http://schemas.microsoft.com/office/drawing/2014/main" id="{A54A14CF-29FC-452D-B3AF-3AEDE8906EB3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300" kern="1200" dirty="0">
                <a:latin typeface="+mn-lt"/>
                <a:ea typeface="+mn-ea"/>
                <a:cs typeface="+mn-cs"/>
              </a:rPr>
              <a:t>When a large company is considering their facilities, they often need to look at the entire WORLD!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kern="12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1600"/>
              </a:spcAft>
              <a:buNone/>
            </a:pPr>
            <a:r>
              <a:rPr lang="en-US" sz="2300" kern="1200" dirty="0">
                <a:latin typeface="+mn-lt"/>
                <a:ea typeface="+mn-ea"/>
                <a:cs typeface="+mn-cs"/>
              </a:rPr>
              <a:t>Disney has several parks over three continents! </a:t>
            </a:r>
          </a:p>
        </p:txBody>
      </p:sp>
      <p:pic>
        <p:nvPicPr>
          <p:cNvPr id="8" name="Google Shape;191;p32" descr="A close up of a map&#10;&#10;Description automatically generated">
            <a:extLst>
              <a:ext uri="{FF2B5EF4-FFF2-40B4-BE49-F238E27FC236}">
                <a16:creationId xmlns:a16="http://schemas.microsoft.com/office/drawing/2014/main" id="{20B8E880-315F-4562-9474-2826327F4E47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127742" y="863692"/>
            <a:ext cx="5606818" cy="463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78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6;p33">
            <a:extLst>
              <a:ext uri="{FF2B5EF4-FFF2-40B4-BE49-F238E27FC236}">
                <a16:creationId xmlns:a16="http://schemas.microsoft.com/office/drawing/2014/main" id="{3AE805D5-17C5-4153-990B-CE4157017C14}"/>
              </a:ext>
            </a:extLst>
          </p:cNvPr>
          <p:cNvSpPr txBox="1">
            <a:spLocks/>
          </p:cNvSpPr>
          <p:nvPr/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3600" b="1" kern="1200">
                <a:solidFill>
                  <a:srgbClr val="E46102"/>
                </a:solidFill>
                <a:latin typeface="+mn-lt"/>
                <a:ea typeface="+mn-ea"/>
                <a:cs typeface="+mn-cs"/>
              </a:rPr>
              <a:t>Site View</a:t>
            </a:r>
          </a:p>
        </p:txBody>
      </p:sp>
      <p:sp>
        <p:nvSpPr>
          <p:cNvPr id="6" name="Google Shape;197;p33">
            <a:extLst>
              <a:ext uri="{FF2B5EF4-FFF2-40B4-BE49-F238E27FC236}">
                <a16:creationId xmlns:a16="http://schemas.microsoft.com/office/drawing/2014/main" id="{5BCA9994-0E71-4F1E-8DEA-3E23489BB6D7}"/>
              </a:ext>
            </a:extLst>
          </p:cNvPr>
          <p:cNvSpPr txBox="1">
            <a:spLocks/>
          </p:cNvSpPr>
          <p:nvPr/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300" kern="1200">
                <a:latin typeface="+mn-lt"/>
                <a:ea typeface="+mn-ea"/>
                <a:cs typeface="+mn-cs"/>
              </a:rPr>
              <a:t>A closer view goes into   a site. These sites can contain multiple buildings and open spaces!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kern="120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1600"/>
              </a:spcAft>
              <a:buNone/>
            </a:pPr>
            <a:r>
              <a:rPr lang="en-US" sz="2300" kern="1200">
                <a:latin typeface="+mn-lt"/>
                <a:ea typeface="+mn-ea"/>
                <a:cs typeface="+mn-cs"/>
              </a:rPr>
              <a:t>When companies want several buildings close to each other they try to a pick a good site!</a:t>
            </a:r>
          </a:p>
        </p:txBody>
      </p:sp>
      <p:pic>
        <p:nvPicPr>
          <p:cNvPr id="7" name="Google Shape;198;p33" descr="A close up of a map&#10;&#10;Description automatically generated">
            <a:extLst>
              <a:ext uri="{FF2B5EF4-FFF2-40B4-BE49-F238E27FC236}">
                <a16:creationId xmlns:a16="http://schemas.microsoft.com/office/drawing/2014/main" id="{2B925ECA-4AE5-487C-A30B-0FBD5833431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219437" y="863692"/>
            <a:ext cx="7423428" cy="4639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132522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1090</Words>
  <Application>Microsoft Office PowerPoint</Application>
  <PresentationFormat>Widescreen</PresentationFormat>
  <Paragraphs>149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Gothic</vt:lpstr>
      <vt:lpstr>Arial</vt:lpstr>
      <vt:lpstr>Georgia</vt:lpstr>
      <vt:lpstr>Source Code Pro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 Geronikos (RIT Student)</dc:creator>
  <cp:lastModifiedBy>Alexandros Geronikos (RIT Student)</cp:lastModifiedBy>
  <cp:revision>12</cp:revision>
  <dcterms:created xsi:type="dcterms:W3CDTF">2020-09-04T04:47:47Z</dcterms:created>
  <dcterms:modified xsi:type="dcterms:W3CDTF">2020-09-11T15:50:17Z</dcterms:modified>
</cp:coreProperties>
</file>