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5" r:id="rId6"/>
    <p:sldId id="258" r:id="rId7"/>
    <p:sldId id="259" r:id="rId8"/>
    <p:sldId id="260" r:id="rId9"/>
    <p:sldId id="261" r:id="rId10"/>
    <p:sldId id="262" r:id="rId11"/>
    <p:sldId id="276" r:id="rId12"/>
    <p:sldId id="277" r:id="rId13"/>
    <p:sldId id="263" r:id="rId14"/>
    <p:sldId id="264" r:id="rId15"/>
    <p:sldId id="265" r:id="rId16"/>
    <p:sldId id="278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9" r:id="rId25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29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5146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26221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84260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83925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81592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9EDB-94CB-4A1C-9D37-95D53374A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D660F-81DC-4537-A129-B4EB1CF0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45C3-7976-467F-8275-25C9F42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9DAA-AAA1-47A0-A827-151BB5D428E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25A05-E2AD-49BA-A9E8-B39D378E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D7055-80B9-4E86-A5A1-17D67D54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F3E1-3DA1-43B2-A21C-B7A4E48A3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l3i-GiWAM0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78AFD98-06B5-4CA8-BC01-A88904D4D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530" y="4383205"/>
            <a:ext cx="7724037" cy="476761"/>
          </a:xfrm>
        </p:spPr>
        <p:txBody>
          <a:bodyPr/>
          <a:lstStyle/>
          <a:p>
            <a:r>
              <a:rPr lang="en-US" dirty="0"/>
              <a:t>STEM and Industrial Engineering Toyota Production Systems Lab</a:t>
            </a:r>
          </a:p>
          <a:p>
            <a:r>
              <a:rPr lang="en-US" dirty="0">
                <a:solidFill>
                  <a:schemeClr val="tx2"/>
                </a:solidFill>
              </a:rPr>
              <a:t>Facilities: Grades K-5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49F7E9B-32DB-4732-922D-AE2B74A4F9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053" y="1275718"/>
            <a:ext cx="10151755" cy="3073385"/>
          </a:xfrm>
        </p:spPr>
        <p:txBody>
          <a:bodyPr/>
          <a:lstStyle/>
          <a:p>
            <a:r>
              <a:rPr lang="en-US" dirty="0"/>
              <a:t>Spaghetti Diagram</a:t>
            </a:r>
          </a:p>
        </p:txBody>
      </p:sp>
    </p:spTree>
    <p:extLst>
      <p:ext uri="{BB962C8B-B14F-4D97-AF65-F5344CB8AC3E}">
        <p14:creationId xmlns:p14="http://schemas.microsoft.com/office/powerpoint/2010/main" val="405797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E3A3-2FDA-4792-AAAE-2C3CBFF24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a Spaghetti Diagram?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4543C-24AF-4423-B6DC-BA0E2DEE8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They show us the path we take when</a:t>
            </a: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we move around!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You can use them to rearrange 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	how a room looks, or even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	move </a:t>
            </a:r>
            <a:r>
              <a:rPr lang="en-US" sz="3200" dirty="0">
                <a:solidFill>
                  <a:srgbClr val="FF0000"/>
                </a:solidFill>
              </a:rPr>
              <a:t>entire</a:t>
            </a:r>
            <a:r>
              <a:rPr lang="en-US" sz="3200" dirty="0"/>
              <a:t> rooms around!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It looks just like spaghetti!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9EEC0-0274-40E5-9363-E73CE33D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86" y="2446021"/>
            <a:ext cx="3865229" cy="30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5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32796B7-A182-444B-AFD9-3BE10D91E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39" y="581025"/>
            <a:ext cx="5782047" cy="620871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D443F-F2D9-4DC8-8368-49E9066BE77B}"/>
              </a:ext>
            </a:extLst>
          </p:cNvPr>
          <p:cNvSpPr txBox="1"/>
          <p:nvPr/>
        </p:nvSpPr>
        <p:spPr>
          <a:xfrm>
            <a:off x="867859" y="2346553"/>
            <a:ext cx="2811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The footsteps show the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path from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one bedroom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to the </a:t>
            </a:r>
          </a:p>
          <a:p>
            <a:r>
              <a:rPr lang="en-US" sz="2400" dirty="0">
                <a:latin typeface="Source Code Pro"/>
                <a:ea typeface="Source Code Pro"/>
                <a:cs typeface="Source Code Pro"/>
                <a:sym typeface="Source Code Pro"/>
              </a:rPr>
              <a:t>bathroom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2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65;p24" descr="A close up of a logo&#10;&#10;Description automatically generated">
            <a:extLst>
              <a:ext uri="{FF2B5EF4-FFF2-40B4-BE49-F238E27FC236}">
                <a16:creationId xmlns:a16="http://schemas.microsoft.com/office/drawing/2014/main" id="{21D124B2-9905-4301-81E9-643CB8C42C9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37045" y="581025"/>
            <a:ext cx="5867234" cy="6208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4;p24">
            <a:extLst>
              <a:ext uri="{FF2B5EF4-FFF2-40B4-BE49-F238E27FC236}">
                <a16:creationId xmlns:a16="http://schemas.microsoft.com/office/drawing/2014/main" id="{61E35605-301A-4D69-9690-E28604A0230A}"/>
              </a:ext>
            </a:extLst>
          </p:cNvPr>
          <p:cNvSpPr txBox="1"/>
          <p:nvPr/>
        </p:nvSpPr>
        <p:spPr>
          <a:xfrm>
            <a:off x="1068244" y="2690310"/>
            <a:ext cx="2020161" cy="503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Code Pro"/>
                <a:ea typeface="Source Code Pro"/>
                <a:sym typeface="Source Code Pro"/>
              </a:rPr>
              <a:t>This shows the path from the other bedroom to the bathroom</a:t>
            </a:r>
            <a:endParaRPr dirty="0">
              <a:latin typeface="Source Code Pro"/>
              <a:ea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62225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0;p25">
            <a:extLst>
              <a:ext uri="{FF2B5EF4-FFF2-40B4-BE49-F238E27FC236}">
                <a16:creationId xmlns:a16="http://schemas.microsoft.com/office/drawing/2014/main" id="{10273629-4691-4811-AA13-39E04E92C3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62167" y="851073"/>
            <a:ext cx="486766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2;p25">
            <a:extLst>
              <a:ext uri="{FF2B5EF4-FFF2-40B4-BE49-F238E27FC236}">
                <a16:creationId xmlns:a16="http://schemas.microsoft.com/office/drawing/2014/main" id="{B92E59ED-DF2A-4E6F-9D7D-871D323DC5D6}"/>
              </a:ext>
            </a:extLst>
          </p:cNvPr>
          <p:cNvSpPr/>
          <p:nvPr/>
        </p:nvSpPr>
        <p:spPr>
          <a:xfrm>
            <a:off x="5462475" y="1471227"/>
            <a:ext cx="2283675" cy="3110700"/>
          </a:xfrm>
          <a:custGeom>
            <a:avLst/>
            <a:gdLst/>
            <a:ahLst/>
            <a:cxnLst/>
            <a:rect l="l" t="t" r="r" b="b"/>
            <a:pathLst>
              <a:path w="91347" h="124428" extrusionOk="0">
                <a:moveTo>
                  <a:pt x="91347" y="1274"/>
                </a:moveTo>
                <a:cubicBezTo>
                  <a:pt x="84470" y="-1016"/>
                  <a:pt x="76862" y="549"/>
                  <a:pt x="69614" y="549"/>
                </a:cubicBezTo>
                <a:cubicBezTo>
                  <a:pt x="59437" y="549"/>
                  <a:pt x="49167" y="1088"/>
                  <a:pt x="39188" y="3085"/>
                </a:cubicBezTo>
                <a:cubicBezTo>
                  <a:pt x="30949" y="4733"/>
                  <a:pt x="20917" y="1306"/>
                  <a:pt x="14194" y="6345"/>
                </a:cubicBezTo>
                <a:cubicBezTo>
                  <a:pt x="10059" y="9444"/>
                  <a:pt x="6695" y="13862"/>
                  <a:pt x="4777" y="18660"/>
                </a:cubicBezTo>
                <a:cubicBezTo>
                  <a:pt x="2647" y="23987"/>
                  <a:pt x="3052" y="30004"/>
                  <a:pt x="2241" y="35684"/>
                </a:cubicBezTo>
                <a:cubicBezTo>
                  <a:pt x="722" y="46328"/>
                  <a:pt x="-1179" y="57426"/>
                  <a:pt x="1155" y="67922"/>
                </a:cubicBezTo>
                <a:cubicBezTo>
                  <a:pt x="2374" y="73405"/>
                  <a:pt x="6624" y="77806"/>
                  <a:pt x="8399" y="83135"/>
                </a:cubicBezTo>
                <a:cubicBezTo>
                  <a:pt x="9380" y="86080"/>
                  <a:pt x="8633" y="89767"/>
                  <a:pt x="10572" y="92191"/>
                </a:cubicBezTo>
                <a:cubicBezTo>
                  <a:pt x="16447" y="99533"/>
                  <a:pt x="28228" y="98943"/>
                  <a:pt x="36290" y="103782"/>
                </a:cubicBezTo>
                <a:cubicBezTo>
                  <a:pt x="42584" y="107560"/>
                  <a:pt x="48847" y="111630"/>
                  <a:pt x="54038" y="116821"/>
                </a:cubicBezTo>
                <a:cubicBezTo>
                  <a:pt x="56514" y="119297"/>
                  <a:pt x="58150" y="122864"/>
                  <a:pt x="61283" y="12442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Google Shape;173;p25">
            <a:extLst>
              <a:ext uri="{FF2B5EF4-FFF2-40B4-BE49-F238E27FC236}">
                <a16:creationId xmlns:a16="http://schemas.microsoft.com/office/drawing/2014/main" id="{356E8D17-96AE-46A1-9252-FBAAB8318B7C}"/>
              </a:ext>
            </a:extLst>
          </p:cNvPr>
          <p:cNvSpPr/>
          <p:nvPr/>
        </p:nvSpPr>
        <p:spPr>
          <a:xfrm>
            <a:off x="5237775" y="4092922"/>
            <a:ext cx="1765825" cy="1005119"/>
          </a:xfrm>
          <a:custGeom>
            <a:avLst/>
            <a:gdLst/>
            <a:ahLst/>
            <a:cxnLst/>
            <a:rect l="l" t="t" r="r" b="b"/>
            <a:pathLst>
              <a:path w="70633" h="37557" extrusionOk="0">
                <a:moveTo>
                  <a:pt x="0" y="37557"/>
                </a:moveTo>
                <a:cubicBezTo>
                  <a:pt x="11008" y="34172"/>
                  <a:pt x="21921" y="28677"/>
                  <a:pt x="30065" y="20533"/>
                </a:cubicBezTo>
                <a:cubicBezTo>
                  <a:pt x="36648" y="13950"/>
                  <a:pt x="40311" y="2806"/>
                  <a:pt x="49262" y="249"/>
                </a:cubicBezTo>
                <a:cubicBezTo>
                  <a:pt x="52745" y="-746"/>
                  <a:pt x="55781" y="3872"/>
                  <a:pt x="57955" y="6769"/>
                </a:cubicBezTo>
                <a:cubicBezTo>
                  <a:pt x="61248" y="11159"/>
                  <a:pt x="65724" y="14819"/>
                  <a:pt x="70633" y="1727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171;p25">
            <a:extLst>
              <a:ext uri="{FF2B5EF4-FFF2-40B4-BE49-F238E27FC236}">
                <a16:creationId xmlns:a16="http://schemas.microsoft.com/office/drawing/2014/main" id="{AA513B9F-377C-4483-AB92-7E666F59CD87}"/>
              </a:ext>
            </a:extLst>
          </p:cNvPr>
          <p:cNvSpPr txBox="1"/>
          <p:nvPr/>
        </p:nvSpPr>
        <p:spPr>
          <a:xfrm>
            <a:off x="1274613" y="2148472"/>
            <a:ext cx="14874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The spaghetti diagram shows how much longer the blue path is than the red one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292226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78;p26">
            <a:extLst>
              <a:ext uri="{FF2B5EF4-FFF2-40B4-BE49-F238E27FC236}">
                <a16:creationId xmlns:a16="http://schemas.microsoft.com/office/drawing/2014/main" id="{C6B31138-B4BB-4739-9776-326A79900C8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812" y="958452"/>
            <a:ext cx="486766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0;p26">
            <a:extLst>
              <a:ext uri="{FF2B5EF4-FFF2-40B4-BE49-F238E27FC236}">
                <a16:creationId xmlns:a16="http://schemas.microsoft.com/office/drawing/2014/main" id="{A1AD9CA8-6997-4ADF-921D-409FCB9E2F49}"/>
              </a:ext>
            </a:extLst>
          </p:cNvPr>
          <p:cNvSpPr/>
          <p:nvPr/>
        </p:nvSpPr>
        <p:spPr>
          <a:xfrm>
            <a:off x="4918120" y="1578606"/>
            <a:ext cx="2283675" cy="3110700"/>
          </a:xfrm>
          <a:custGeom>
            <a:avLst/>
            <a:gdLst/>
            <a:ahLst/>
            <a:cxnLst/>
            <a:rect l="l" t="t" r="r" b="b"/>
            <a:pathLst>
              <a:path w="91347" h="124428" extrusionOk="0">
                <a:moveTo>
                  <a:pt x="91347" y="1274"/>
                </a:moveTo>
                <a:cubicBezTo>
                  <a:pt x="84470" y="-1016"/>
                  <a:pt x="76862" y="549"/>
                  <a:pt x="69614" y="549"/>
                </a:cubicBezTo>
                <a:cubicBezTo>
                  <a:pt x="59437" y="549"/>
                  <a:pt x="49167" y="1088"/>
                  <a:pt x="39188" y="3085"/>
                </a:cubicBezTo>
                <a:cubicBezTo>
                  <a:pt x="30949" y="4733"/>
                  <a:pt x="20917" y="1306"/>
                  <a:pt x="14194" y="6345"/>
                </a:cubicBezTo>
                <a:cubicBezTo>
                  <a:pt x="10059" y="9444"/>
                  <a:pt x="6695" y="13862"/>
                  <a:pt x="4777" y="18660"/>
                </a:cubicBezTo>
                <a:cubicBezTo>
                  <a:pt x="2647" y="23987"/>
                  <a:pt x="3052" y="30004"/>
                  <a:pt x="2241" y="35684"/>
                </a:cubicBezTo>
                <a:cubicBezTo>
                  <a:pt x="722" y="46328"/>
                  <a:pt x="-1179" y="57426"/>
                  <a:pt x="1155" y="67922"/>
                </a:cubicBezTo>
                <a:cubicBezTo>
                  <a:pt x="2374" y="73405"/>
                  <a:pt x="6624" y="77806"/>
                  <a:pt x="8399" y="83135"/>
                </a:cubicBezTo>
                <a:cubicBezTo>
                  <a:pt x="9380" y="86080"/>
                  <a:pt x="8633" y="89767"/>
                  <a:pt x="10572" y="92191"/>
                </a:cubicBezTo>
                <a:cubicBezTo>
                  <a:pt x="16447" y="99533"/>
                  <a:pt x="28228" y="98943"/>
                  <a:pt x="36290" y="103782"/>
                </a:cubicBezTo>
                <a:cubicBezTo>
                  <a:pt x="42584" y="107560"/>
                  <a:pt x="48847" y="111630"/>
                  <a:pt x="54038" y="116821"/>
                </a:cubicBezTo>
                <a:cubicBezTo>
                  <a:pt x="56514" y="119297"/>
                  <a:pt x="58150" y="122864"/>
                  <a:pt x="61283" y="12442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181;p26">
            <a:extLst>
              <a:ext uri="{FF2B5EF4-FFF2-40B4-BE49-F238E27FC236}">
                <a16:creationId xmlns:a16="http://schemas.microsoft.com/office/drawing/2014/main" id="{A2BF9ED9-91FA-4D17-875C-7C5B22DEFAD5}"/>
              </a:ext>
            </a:extLst>
          </p:cNvPr>
          <p:cNvSpPr/>
          <p:nvPr/>
        </p:nvSpPr>
        <p:spPr>
          <a:xfrm>
            <a:off x="4693420" y="4200301"/>
            <a:ext cx="1765825" cy="1005119"/>
          </a:xfrm>
          <a:custGeom>
            <a:avLst/>
            <a:gdLst/>
            <a:ahLst/>
            <a:cxnLst/>
            <a:rect l="l" t="t" r="r" b="b"/>
            <a:pathLst>
              <a:path w="70633" h="37557" extrusionOk="0">
                <a:moveTo>
                  <a:pt x="0" y="37557"/>
                </a:moveTo>
                <a:cubicBezTo>
                  <a:pt x="11008" y="34172"/>
                  <a:pt x="21921" y="28677"/>
                  <a:pt x="30065" y="20533"/>
                </a:cubicBezTo>
                <a:cubicBezTo>
                  <a:pt x="36648" y="13950"/>
                  <a:pt x="40311" y="2806"/>
                  <a:pt x="49262" y="249"/>
                </a:cubicBezTo>
                <a:cubicBezTo>
                  <a:pt x="52745" y="-746"/>
                  <a:pt x="55781" y="3872"/>
                  <a:pt x="57955" y="6769"/>
                </a:cubicBezTo>
                <a:cubicBezTo>
                  <a:pt x="61248" y="11159"/>
                  <a:pt x="65724" y="14819"/>
                  <a:pt x="70633" y="1727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Google Shape;182;p26">
            <a:extLst>
              <a:ext uri="{FF2B5EF4-FFF2-40B4-BE49-F238E27FC236}">
                <a16:creationId xmlns:a16="http://schemas.microsoft.com/office/drawing/2014/main" id="{EEE4C58D-02CF-430A-A82A-21759167CE11}"/>
              </a:ext>
            </a:extLst>
          </p:cNvPr>
          <p:cNvSpPr/>
          <p:nvPr/>
        </p:nvSpPr>
        <p:spPr>
          <a:xfrm>
            <a:off x="4222545" y="3316582"/>
            <a:ext cx="3115075" cy="1108950"/>
          </a:xfrm>
          <a:custGeom>
            <a:avLst/>
            <a:gdLst/>
            <a:ahLst/>
            <a:cxnLst/>
            <a:rect l="l" t="t" r="r" b="b"/>
            <a:pathLst>
              <a:path w="124603" h="44358" extrusionOk="0">
                <a:moveTo>
                  <a:pt x="0" y="43680"/>
                </a:moveTo>
                <a:cubicBezTo>
                  <a:pt x="9347" y="43680"/>
                  <a:pt x="20416" y="46394"/>
                  <a:pt x="27891" y="40782"/>
                </a:cubicBezTo>
                <a:cubicBezTo>
                  <a:pt x="34932" y="35497"/>
                  <a:pt x="38597" y="26506"/>
                  <a:pt x="45640" y="21223"/>
                </a:cubicBezTo>
                <a:cubicBezTo>
                  <a:pt x="54505" y="14573"/>
                  <a:pt x="65200" y="9999"/>
                  <a:pt x="76066" y="7821"/>
                </a:cubicBezTo>
                <a:cubicBezTo>
                  <a:pt x="79827" y="7067"/>
                  <a:pt x="82447" y="3141"/>
                  <a:pt x="86208" y="2387"/>
                </a:cubicBezTo>
                <a:cubicBezTo>
                  <a:pt x="98766" y="-130"/>
                  <a:pt x="113148" y="-1892"/>
                  <a:pt x="124603" y="3836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183;p26">
            <a:extLst>
              <a:ext uri="{FF2B5EF4-FFF2-40B4-BE49-F238E27FC236}">
                <a16:creationId xmlns:a16="http://schemas.microsoft.com/office/drawing/2014/main" id="{1BD15C6B-2E0C-4287-9C9D-31AEC0570518}"/>
              </a:ext>
            </a:extLst>
          </p:cNvPr>
          <p:cNvSpPr/>
          <p:nvPr/>
        </p:nvSpPr>
        <p:spPr>
          <a:xfrm>
            <a:off x="4928870" y="1552153"/>
            <a:ext cx="2408750" cy="819100"/>
          </a:xfrm>
          <a:custGeom>
            <a:avLst/>
            <a:gdLst/>
            <a:ahLst/>
            <a:cxnLst/>
            <a:rect l="l" t="t" r="r" b="b"/>
            <a:pathLst>
              <a:path w="96350" h="32764" extrusionOk="0">
                <a:moveTo>
                  <a:pt x="96350" y="32758"/>
                </a:moveTo>
                <a:cubicBezTo>
                  <a:pt x="85812" y="32758"/>
                  <a:pt x="75060" y="32781"/>
                  <a:pt x="64837" y="30223"/>
                </a:cubicBezTo>
                <a:cubicBezTo>
                  <a:pt x="61254" y="29327"/>
                  <a:pt x="56375" y="30853"/>
                  <a:pt x="53971" y="28049"/>
                </a:cubicBezTo>
                <a:cubicBezTo>
                  <a:pt x="46726" y="19597"/>
                  <a:pt x="44005" y="6225"/>
                  <a:pt x="34049" y="1245"/>
                </a:cubicBezTo>
                <a:cubicBezTo>
                  <a:pt x="29620" y="-970"/>
                  <a:pt x="24129" y="435"/>
                  <a:pt x="19198" y="883"/>
                </a:cubicBezTo>
                <a:cubicBezTo>
                  <a:pt x="15081" y="1257"/>
                  <a:pt x="10471" y="281"/>
                  <a:pt x="6882" y="2332"/>
                </a:cubicBezTo>
                <a:cubicBezTo>
                  <a:pt x="4879" y="3477"/>
                  <a:pt x="0" y="5363"/>
                  <a:pt x="0" y="3056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184;p26">
            <a:extLst>
              <a:ext uri="{FF2B5EF4-FFF2-40B4-BE49-F238E27FC236}">
                <a16:creationId xmlns:a16="http://schemas.microsoft.com/office/drawing/2014/main" id="{FE7D3350-C01B-4B5D-ABD3-A474D23765D8}"/>
              </a:ext>
            </a:extLst>
          </p:cNvPr>
          <p:cNvSpPr/>
          <p:nvPr/>
        </p:nvSpPr>
        <p:spPr>
          <a:xfrm>
            <a:off x="4104820" y="4399527"/>
            <a:ext cx="316950" cy="760650"/>
          </a:xfrm>
          <a:custGeom>
            <a:avLst/>
            <a:gdLst/>
            <a:ahLst/>
            <a:cxnLst/>
            <a:rect l="l" t="t" r="r" b="b"/>
            <a:pathLst>
              <a:path w="12678" h="30426" extrusionOk="0">
                <a:moveTo>
                  <a:pt x="12678" y="30426"/>
                </a:moveTo>
                <a:cubicBezTo>
                  <a:pt x="9021" y="20065"/>
                  <a:pt x="4924" y="9822"/>
                  <a:pt x="0" y="0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5;p26">
            <a:extLst>
              <a:ext uri="{FF2B5EF4-FFF2-40B4-BE49-F238E27FC236}">
                <a16:creationId xmlns:a16="http://schemas.microsoft.com/office/drawing/2014/main" id="{4D136C61-A0B1-4EDE-9E1A-67B65C148924}"/>
              </a:ext>
            </a:extLst>
          </p:cNvPr>
          <p:cNvSpPr/>
          <p:nvPr/>
        </p:nvSpPr>
        <p:spPr>
          <a:xfrm>
            <a:off x="4186320" y="1528952"/>
            <a:ext cx="679175" cy="1367375"/>
          </a:xfrm>
          <a:custGeom>
            <a:avLst/>
            <a:gdLst/>
            <a:ahLst/>
            <a:cxnLst/>
            <a:rect l="l" t="t" r="r" b="b"/>
            <a:pathLst>
              <a:path w="27167" h="54695" extrusionOk="0">
                <a:moveTo>
                  <a:pt x="27167" y="0"/>
                </a:moveTo>
                <a:cubicBezTo>
                  <a:pt x="12361" y="4931"/>
                  <a:pt x="9083" y="26624"/>
                  <a:pt x="6520" y="42017"/>
                </a:cubicBezTo>
                <a:cubicBezTo>
                  <a:pt x="5739" y="46705"/>
                  <a:pt x="1502" y="50186"/>
                  <a:pt x="0" y="54695"/>
                </a:cubicBez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186;p26">
            <a:extLst>
              <a:ext uri="{FF2B5EF4-FFF2-40B4-BE49-F238E27FC236}">
                <a16:creationId xmlns:a16="http://schemas.microsoft.com/office/drawing/2014/main" id="{07BF87E0-EA8B-4E9D-AFEF-F4B5A3EE7BE3}"/>
              </a:ext>
            </a:extLst>
          </p:cNvPr>
          <p:cNvSpPr/>
          <p:nvPr/>
        </p:nvSpPr>
        <p:spPr>
          <a:xfrm>
            <a:off x="4566645" y="3352715"/>
            <a:ext cx="2834375" cy="141250"/>
          </a:xfrm>
          <a:custGeom>
            <a:avLst/>
            <a:gdLst/>
            <a:ahLst/>
            <a:cxnLst/>
            <a:rect l="l" t="t" r="r" b="b"/>
            <a:pathLst>
              <a:path w="113375" h="5650" extrusionOk="0">
                <a:moveTo>
                  <a:pt x="113375" y="5650"/>
                </a:moveTo>
                <a:cubicBezTo>
                  <a:pt x="76556" y="-3014"/>
                  <a:pt x="37824" y="941"/>
                  <a:pt x="0" y="941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179;p26">
            <a:extLst>
              <a:ext uri="{FF2B5EF4-FFF2-40B4-BE49-F238E27FC236}">
                <a16:creationId xmlns:a16="http://schemas.microsoft.com/office/drawing/2014/main" id="{BF9C6550-BE8B-46E9-99F8-35CD1631DCFE}"/>
              </a:ext>
            </a:extLst>
          </p:cNvPr>
          <p:cNvSpPr txBox="1"/>
          <p:nvPr/>
        </p:nvSpPr>
        <p:spPr>
          <a:xfrm>
            <a:off x="1169882" y="1483751"/>
            <a:ext cx="1808451" cy="46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You can add as many paths as you want!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Each line has its own point A and B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Yellow goes from the Kitchen to the Table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" name="Google Shape;187;p26">
            <a:extLst>
              <a:ext uri="{FF2B5EF4-FFF2-40B4-BE49-F238E27FC236}">
                <a16:creationId xmlns:a16="http://schemas.microsoft.com/office/drawing/2014/main" id="{EC3A2EF9-6F39-4834-A491-0ED2AD4D358B}"/>
              </a:ext>
            </a:extLst>
          </p:cNvPr>
          <p:cNvSpPr txBox="1"/>
          <p:nvPr/>
        </p:nvSpPr>
        <p:spPr>
          <a:xfrm>
            <a:off x="8414799" y="1997289"/>
            <a:ext cx="1560900" cy="3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ource Code Pro"/>
                <a:ea typeface="Source Code Pro"/>
                <a:cs typeface="Source Code Pro"/>
                <a:sym typeface="Source Code Pro"/>
              </a:rPr>
              <a:t>The more lines you have the more it looks like Spaghetti!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4293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6B0120-982D-4155-943E-264E1D8D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13" y="1717044"/>
            <a:ext cx="5981774" cy="3423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11503-9D97-47D4-B038-89C6387ED77E}"/>
              </a:ext>
            </a:extLst>
          </p:cNvPr>
          <p:cNvSpPr txBox="1"/>
          <p:nvPr/>
        </p:nvSpPr>
        <p:spPr>
          <a:xfrm>
            <a:off x="3105113" y="5140955"/>
            <a:ext cx="598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Activity for today!</a:t>
            </a:r>
          </a:p>
        </p:txBody>
      </p:sp>
    </p:spTree>
    <p:extLst>
      <p:ext uri="{BB962C8B-B14F-4D97-AF65-F5344CB8AC3E}">
        <p14:creationId xmlns:p14="http://schemas.microsoft.com/office/powerpoint/2010/main" val="18463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BA826-0B57-4F7D-975C-64D1E90FD6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How to use a spaghetti diagram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483B2-9E9E-48C7-9608-71BF5898F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Ask yourself: Where are the longest lines?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3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Ask yourself: How can you make them shorter?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3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/>
              <a:t>Move objects around to make the lines shorter!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57165-FB68-4C36-AD49-27A9264B4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Let’s make our own!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0D838-3042-40C9-AB7D-72F2157959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3200" dirty="0"/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Grab a piece of paper and draw the rooms in your house</a:t>
            </a:r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3200" dirty="0"/>
          </a:p>
          <a:p>
            <a:pPr marL="628650" lvl="0" indent="-51435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Think of paths you take in your house, for example going to the kitchen, going to watch TV, and other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775FA-D183-438D-B85C-8161D23C56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Drawing our lines!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B7B83-1918-440E-9161-0C33F1D550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Get up and walk to a few places around your house and count how many steps it takes to get there! Draw the lines on your paper and write how many steps it took!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3200" dirty="0"/>
              <a:t>Take a look at the longest lines. How can you make them shorter? What will happen to the lines that are already short?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5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F06F-43CC-4F51-9DC2-A8583AD9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Rearrange our house	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FDD26-7E57-42B4-836C-ADADE7414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Draw your house again but put the rooms you use a lot closer together.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If you draw the lines again, they’ll be a lot shorter!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AF118-D84E-48C0-A940-60E2654A8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Youtube Links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2BDAE-94B0-407B-A02B-32075C879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https://www.youtube.com/watch?v=ol3i-GiWAM0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2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2828-3B62-4B7F-8B34-74FE458FF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did we learn?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101B4-E767-43E7-8480-2F88B17D9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Moving furniture or rooms around can save a lot of steps. This can save a lot of time!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Spaghetti diagrams help us see how we can get rid of steps by making our long lines shorter.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0F8CB0B-6369-4FC0-8557-79743F8C9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085" y="4258733"/>
            <a:ext cx="11589952" cy="12530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Google Shape;233;g950c095c77_0_140">
            <a:extLst>
              <a:ext uri="{FF2B5EF4-FFF2-40B4-BE49-F238E27FC236}">
                <a16:creationId xmlns:a16="http://schemas.microsoft.com/office/drawing/2014/main" id="{F6F8AC0A-21AD-49AB-96F9-661A716497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4712" y="139180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3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94EA3-DD80-4457-BB3B-E78596033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Think about your house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849F2-47C3-46BD-874F-28990F272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71500" indent="-457200">
              <a:spcBef>
                <a:spcPts val="0"/>
              </a:spcBef>
              <a:buSzPts val="1800"/>
            </a:pPr>
            <a:r>
              <a:rPr lang="en-US" sz="3200" dirty="0"/>
              <a:t>How many rooms does it have?</a:t>
            </a:r>
            <a:endParaRPr lang="en-US" sz="2000" dirty="0"/>
          </a:p>
          <a:p>
            <a:pPr marL="571500" indent="-457200">
              <a:spcBef>
                <a:spcPts val="1600"/>
              </a:spcBef>
              <a:buSzPts val="1800"/>
            </a:pPr>
            <a:r>
              <a:rPr lang="en-US" sz="3200" dirty="0"/>
              <a:t>Where are the doors?</a:t>
            </a:r>
            <a:endParaRPr lang="en-US" sz="2000" dirty="0"/>
          </a:p>
          <a:p>
            <a:pPr marL="571500" indent="-457200">
              <a:spcBef>
                <a:spcPts val="1600"/>
              </a:spcBef>
              <a:buSzPts val="1800"/>
            </a:pPr>
            <a:r>
              <a:rPr lang="en-US" sz="3200" dirty="0"/>
              <a:t>Is there large furniture like beds and TVs? </a:t>
            </a:r>
          </a:p>
          <a:p>
            <a:pPr marL="571500" indent="-457200">
              <a:spcBef>
                <a:spcPts val="1600"/>
              </a:spcBef>
              <a:buSzPts val="1800"/>
            </a:pPr>
            <a:r>
              <a:rPr lang="en-US" sz="3200" dirty="0"/>
              <a:t>These are all questions that you need to know to create a spaghetti diagram!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0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4;p16">
            <a:extLst>
              <a:ext uri="{FF2B5EF4-FFF2-40B4-BE49-F238E27FC236}">
                <a16:creationId xmlns:a16="http://schemas.microsoft.com/office/drawing/2014/main" id="{2D86EC93-CF86-4347-96E2-3D4F1FBDE0E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30607" y="857250"/>
            <a:ext cx="4867665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75;p16">
            <a:extLst>
              <a:ext uri="{FF2B5EF4-FFF2-40B4-BE49-F238E27FC236}">
                <a16:creationId xmlns:a16="http://schemas.microsoft.com/office/drawing/2014/main" id="{2B270FA6-6A40-4224-915E-6231A2B71D76}"/>
              </a:ext>
            </a:extLst>
          </p:cNvPr>
          <p:cNvCxnSpPr>
            <a:cxnSpLocks/>
          </p:cNvCxnSpPr>
          <p:nvPr/>
        </p:nvCxnSpPr>
        <p:spPr>
          <a:xfrm>
            <a:off x="4260865" y="1328225"/>
            <a:ext cx="1104300" cy="75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76;p16">
            <a:extLst>
              <a:ext uri="{FF2B5EF4-FFF2-40B4-BE49-F238E27FC236}">
                <a16:creationId xmlns:a16="http://schemas.microsoft.com/office/drawing/2014/main" id="{4640F1DE-CAAD-4C27-9182-0C84EA542699}"/>
              </a:ext>
            </a:extLst>
          </p:cNvPr>
          <p:cNvCxnSpPr>
            <a:cxnSpLocks/>
          </p:cNvCxnSpPr>
          <p:nvPr/>
        </p:nvCxnSpPr>
        <p:spPr>
          <a:xfrm rot="10800000" flipH="1">
            <a:off x="3901440" y="4592100"/>
            <a:ext cx="1772400" cy="67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78;p16">
            <a:extLst>
              <a:ext uri="{FF2B5EF4-FFF2-40B4-BE49-F238E27FC236}">
                <a16:creationId xmlns:a16="http://schemas.microsoft.com/office/drawing/2014/main" id="{076DC8DE-7F71-4059-81F6-5FF31C38D901}"/>
              </a:ext>
            </a:extLst>
          </p:cNvPr>
          <p:cNvCxnSpPr>
            <a:cxnSpLocks/>
          </p:cNvCxnSpPr>
          <p:nvPr/>
        </p:nvCxnSpPr>
        <p:spPr>
          <a:xfrm rot="10800000">
            <a:off x="8306740" y="1936925"/>
            <a:ext cx="1063200" cy="1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79;p16">
            <a:extLst>
              <a:ext uri="{FF2B5EF4-FFF2-40B4-BE49-F238E27FC236}">
                <a16:creationId xmlns:a16="http://schemas.microsoft.com/office/drawing/2014/main" id="{B3E919E7-D64D-4B48-BDAB-92812F89003F}"/>
              </a:ext>
            </a:extLst>
          </p:cNvPr>
          <p:cNvCxnSpPr>
            <a:cxnSpLocks/>
          </p:cNvCxnSpPr>
          <p:nvPr/>
        </p:nvCxnSpPr>
        <p:spPr>
          <a:xfrm flipH="1">
            <a:off x="8075315" y="2884350"/>
            <a:ext cx="1289100" cy="374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80;p16">
            <a:extLst>
              <a:ext uri="{FF2B5EF4-FFF2-40B4-BE49-F238E27FC236}">
                <a16:creationId xmlns:a16="http://schemas.microsoft.com/office/drawing/2014/main" id="{A76819EC-5F41-4697-BCCC-65A7E6DD2BA0}"/>
              </a:ext>
            </a:extLst>
          </p:cNvPr>
          <p:cNvSpPr txBox="1"/>
          <p:nvPr/>
        </p:nvSpPr>
        <p:spPr>
          <a:xfrm>
            <a:off x="959864" y="939900"/>
            <a:ext cx="1487400" cy="3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ource Code Pro" panose="020B0604020202020204" charset="0"/>
                <a:ea typeface="Source Code Pro" panose="020B0604020202020204" charset="0"/>
                <a:cs typeface="Source Code Pro"/>
                <a:sym typeface="Source Code Pro"/>
              </a:rPr>
              <a:t>This house has 5 rooms.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ource Code Pro" panose="020B0604020202020204" charset="0"/>
                <a:ea typeface="Source Code Pro" panose="020B0604020202020204" charset="0"/>
                <a:cs typeface="Source Code Pro"/>
                <a:sym typeface="Source Code Pro"/>
              </a:rPr>
              <a:t>Can you spot all four plants?</a:t>
            </a: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ource Code Pro" panose="020B0604020202020204" charset="0"/>
                <a:ea typeface="Source Code Pro" panose="020B0604020202020204" charset="0"/>
                <a:cs typeface="Source Code Pro"/>
                <a:sym typeface="Source Code Pro"/>
              </a:rPr>
              <a:t>How many doors are there? </a:t>
            </a:r>
            <a:endParaRPr sz="2000" dirty="0">
              <a:latin typeface="Source Code Pro" panose="020B0604020202020204" charset="0"/>
              <a:ea typeface="Source Code Pro" panose="020B0604020202020204" charset="0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429092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2A3FD-8183-45DB-B8AF-FC3AF86E6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flow?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4DF0B-A84C-413A-A9AB-6116112C4D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When people walk around in their house, at the grocery store, or at a park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Think about a </a:t>
            </a:r>
            <a:r>
              <a:rPr lang="en-US" sz="3200" dirty="0" err="1"/>
              <a:t>lunchline</a:t>
            </a:r>
            <a:r>
              <a:rPr lang="en-US" sz="3200" dirty="0"/>
              <a:t> and how people walk on the same path</a:t>
            </a:r>
          </a:p>
          <a:p>
            <a:endParaRPr lang="en-US" dirty="0"/>
          </a:p>
        </p:txBody>
      </p:sp>
      <p:pic>
        <p:nvPicPr>
          <p:cNvPr id="6" name="Google Shape;87;p17">
            <a:extLst>
              <a:ext uri="{FF2B5EF4-FFF2-40B4-BE49-F238E27FC236}">
                <a16:creationId xmlns:a16="http://schemas.microsoft.com/office/drawing/2014/main" id="{A43E4961-1333-4659-B170-9A6F7D88ED3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475" b="18973"/>
          <a:stretch/>
        </p:blipFill>
        <p:spPr>
          <a:xfrm>
            <a:off x="3330962" y="4274820"/>
            <a:ext cx="5470138" cy="1620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;p17">
            <a:extLst>
              <a:ext uri="{FF2B5EF4-FFF2-40B4-BE49-F238E27FC236}">
                <a16:creationId xmlns:a16="http://schemas.microsoft.com/office/drawing/2014/main" id="{68C9786C-A0BF-4189-BB08-9A04EAC854BB}"/>
              </a:ext>
            </a:extLst>
          </p:cNvPr>
          <p:cNvSpPr/>
          <p:nvPr/>
        </p:nvSpPr>
        <p:spPr>
          <a:xfrm>
            <a:off x="2262362" y="5406439"/>
            <a:ext cx="1068600" cy="48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Point A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" name="Google Shape;89;p17">
            <a:extLst>
              <a:ext uri="{FF2B5EF4-FFF2-40B4-BE49-F238E27FC236}">
                <a16:creationId xmlns:a16="http://schemas.microsoft.com/office/drawing/2014/main" id="{3B6E0EB4-14C3-45EE-9D40-69593C94AD7A}"/>
              </a:ext>
            </a:extLst>
          </p:cNvPr>
          <p:cNvSpPr/>
          <p:nvPr/>
        </p:nvSpPr>
        <p:spPr>
          <a:xfrm>
            <a:off x="8801100" y="4185431"/>
            <a:ext cx="1068600" cy="48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Source Code Pro"/>
                <a:ea typeface="Source Code Pro"/>
                <a:cs typeface="Source Code Pro"/>
                <a:sym typeface="Source Code Pro"/>
              </a:rPr>
              <a:t>Point B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66465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4;p18">
            <a:extLst>
              <a:ext uri="{FF2B5EF4-FFF2-40B4-BE49-F238E27FC236}">
                <a16:creationId xmlns:a16="http://schemas.microsoft.com/office/drawing/2014/main" id="{47F3FCE7-A280-4398-8E1C-914CDC2686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25780"/>
            <a:ext cx="12192000" cy="6332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95;p18">
            <a:extLst>
              <a:ext uri="{FF2B5EF4-FFF2-40B4-BE49-F238E27FC236}">
                <a16:creationId xmlns:a16="http://schemas.microsoft.com/office/drawing/2014/main" id="{7FA285FC-55B6-4C10-AE5A-3CF016630F20}"/>
              </a:ext>
            </a:extLst>
          </p:cNvPr>
          <p:cNvGrpSpPr/>
          <p:nvPr/>
        </p:nvGrpSpPr>
        <p:grpSpPr>
          <a:xfrm>
            <a:off x="4089120" y="1851280"/>
            <a:ext cx="587625" cy="1131950"/>
            <a:chOff x="779650" y="1729550"/>
            <a:chExt cx="587625" cy="1131950"/>
          </a:xfrm>
        </p:grpSpPr>
        <p:cxnSp>
          <p:nvCxnSpPr>
            <p:cNvPr id="17" name="Google Shape;96;p18">
              <a:extLst>
                <a:ext uri="{FF2B5EF4-FFF2-40B4-BE49-F238E27FC236}">
                  <a16:creationId xmlns:a16="http://schemas.microsoft.com/office/drawing/2014/main" id="{55CAD6B7-BA1E-453C-92AA-16C42B8381DE}"/>
                </a:ext>
              </a:extLst>
            </p:cNvPr>
            <p:cNvCxnSpPr/>
            <p:nvPr/>
          </p:nvCxnSpPr>
          <p:spPr>
            <a:xfrm>
              <a:off x="1095700" y="2001250"/>
              <a:ext cx="0" cy="57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97;p18">
              <a:extLst>
                <a:ext uri="{FF2B5EF4-FFF2-40B4-BE49-F238E27FC236}">
                  <a16:creationId xmlns:a16="http://schemas.microsoft.com/office/drawing/2014/main" id="{D8DC0A63-7901-443A-9614-B72CAFD1FA84}"/>
                </a:ext>
              </a:extLst>
            </p:cNvPr>
            <p:cNvGrpSpPr/>
            <p:nvPr/>
          </p:nvGrpSpPr>
          <p:grpSpPr>
            <a:xfrm>
              <a:off x="779650" y="1729550"/>
              <a:ext cx="587625" cy="1131950"/>
              <a:chOff x="779650" y="1729550"/>
              <a:chExt cx="587625" cy="1131950"/>
            </a:xfrm>
          </p:grpSpPr>
          <p:sp>
            <p:nvSpPr>
              <p:cNvPr id="19" name="Google Shape;98;p18">
                <a:extLst>
                  <a:ext uri="{FF2B5EF4-FFF2-40B4-BE49-F238E27FC236}">
                    <a16:creationId xmlns:a16="http://schemas.microsoft.com/office/drawing/2014/main" id="{C1844B7C-6C04-4D36-87F2-776268C800AC}"/>
                  </a:ext>
                </a:extLst>
              </p:cNvPr>
              <p:cNvSpPr/>
              <p:nvPr/>
            </p:nvSpPr>
            <p:spPr>
              <a:xfrm>
                <a:off x="928150" y="1729550"/>
                <a:ext cx="335100" cy="3351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99;p18">
                <a:extLst>
                  <a:ext uri="{FF2B5EF4-FFF2-40B4-BE49-F238E27FC236}">
                    <a16:creationId xmlns:a16="http://schemas.microsoft.com/office/drawing/2014/main" id="{1812492C-2E86-4087-AB90-3206E5FBC67B}"/>
                  </a:ext>
                </a:extLst>
              </p:cNvPr>
              <p:cNvCxnSpPr/>
              <p:nvPr/>
            </p:nvCxnSpPr>
            <p:spPr>
              <a:xfrm>
                <a:off x="1095700" y="2562700"/>
                <a:ext cx="126900" cy="298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100;p18">
                <a:extLst>
                  <a:ext uri="{FF2B5EF4-FFF2-40B4-BE49-F238E27FC236}">
                    <a16:creationId xmlns:a16="http://schemas.microsoft.com/office/drawing/2014/main" id="{4E4D926C-3309-4F69-A0B7-E0E3A416DEAD}"/>
                  </a:ext>
                </a:extLst>
              </p:cNvPr>
              <p:cNvCxnSpPr/>
              <p:nvPr/>
            </p:nvCxnSpPr>
            <p:spPr>
              <a:xfrm flipH="1">
                <a:off x="887500" y="2589850"/>
                <a:ext cx="208200" cy="253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101;p18">
                <a:extLst>
                  <a:ext uri="{FF2B5EF4-FFF2-40B4-BE49-F238E27FC236}">
                    <a16:creationId xmlns:a16="http://schemas.microsoft.com/office/drawing/2014/main" id="{F1ADF82A-5703-42E9-8769-F18C6EFA8814}"/>
                  </a:ext>
                </a:extLst>
              </p:cNvPr>
              <p:cNvCxnSpPr/>
              <p:nvPr/>
            </p:nvCxnSpPr>
            <p:spPr>
              <a:xfrm>
                <a:off x="1104775" y="2191425"/>
                <a:ext cx="262500" cy="244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102;p18">
                <a:extLst>
                  <a:ext uri="{FF2B5EF4-FFF2-40B4-BE49-F238E27FC236}">
                    <a16:creationId xmlns:a16="http://schemas.microsoft.com/office/drawing/2014/main" id="{5336D3D7-391D-4C34-80CB-880C7495BE40}"/>
                  </a:ext>
                </a:extLst>
              </p:cNvPr>
              <p:cNvCxnSpPr/>
              <p:nvPr/>
            </p:nvCxnSpPr>
            <p:spPr>
              <a:xfrm rot="10800000" flipH="1">
                <a:off x="779650" y="2200525"/>
                <a:ext cx="315900" cy="14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103;p18">
            <a:extLst>
              <a:ext uri="{FF2B5EF4-FFF2-40B4-BE49-F238E27FC236}">
                <a16:creationId xmlns:a16="http://schemas.microsoft.com/office/drawing/2014/main" id="{3CEB8D57-2799-4EB0-8102-2276BA787C92}"/>
              </a:ext>
            </a:extLst>
          </p:cNvPr>
          <p:cNvSpPr/>
          <p:nvPr/>
        </p:nvSpPr>
        <p:spPr>
          <a:xfrm>
            <a:off x="3696570" y="1154130"/>
            <a:ext cx="1209000" cy="56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Slide Time!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73566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8;p19">
            <a:extLst>
              <a:ext uri="{FF2B5EF4-FFF2-40B4-BE49-F238E27FC236}">
                <a16:creationId xmlns:a16="http://schemas.microsoft.com/office/drawing/2014/main" id="{6DE93546-B794-4940-809E-0898688A5C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48641"/>
            <a:ext cx="12192000" cy="6309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09;p19">
            <a:extLst>
              <a:ext uri="{FF2B5EF4-FFF2-40B4-BE49-F238E27FC236}">
                <a16:creationId xmlns:a16="http://schemas.microsoft.com/office/drawing/2014/main" id="{BD0681D0-3793-4A87-A1BE-54E85DB98EF1}"/>
              </a:ext>
            </a:extLst>
          </p:cNvPr>
          <p:cNvGrpSpPr/>
          <p:nvPr/>
        </p:nvGrpSpPr>
        <p:grpSpPr>
          <a:xfrm>
            <a:off x="3899475" y="2681358"/>
            <a:ext cx="1353675" cy="2043925"/>
            <a:chOff x="2756475" y="1659775"/>
            <a:chExt cx="1353675" cy="2043925"/>
          </a:xfrm>
        </p:grpSpPr>
        <p:grpSp>
          <p:nvGrpSpPr>
            <p:cNvPr id="10" name="Google Shape;110;p19">
              <a:extLst>
                <a:ext uri="{FF2B5EF4-FFF2-40B4-BE49-F238E27FC236}">
                  <a16:creationId xmlns:a16="http://schemas.microsoft.com/office/drawing/2014/main" id="{C6862FD7-23BB-482E-9398-6E91C41472FF}"/>
                </a:ext>
              </a:extLst>
            </p:cNvPr>
            <p:cNvGrpSpPr/>
            <p:nvPr/>
          </p:nvGrpSpPr>
          <p:grpSpPr>
            <a:xfrm>
              <a:off x="3522525" y="2571750"/>
              <a:ext cx="587625" cy="1131950"/>
              <a:chOff x="779650" y="1729550"/>
              <a:chExt cx="587625" cy="1131950"/>
            </a:xfrm>
          </p:grpSpPr>
          <p:sp>
            <p:nvSpPr>
              <p:cNvPr id="12" name="Google Shape;111;p19">
                <a:extLst>
                  <a:ext uri="{FF2B5EF4-FFF2-40B4-BE49-F238E27FC236}">
                    <a16:creationId xmlns:a16="http://schemas.microsoft.com/office/drawing/2014/main" id="{267757AC-5A01-42B8-B425-C6E6848211B2}"/>
                  </a:ext>
                </a:extLst>
              </p:cNvPr>
              <p:cNvSpPr/>
              <p:nvPr/>
            </p:nvSpPr>
            <p:spPr>
              <a:xfrm>
                <a:off x="928150" y="1729550"/>
                <a:ext cx="335100" cy="3351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" name="Google Shape;112;p19">
                <a:extLst>
                  <a:ext uri="{FF2B5EF4-FFF2-40B4-BE49-F238E27FC236}">
                    <a16:creationId xmlns:a16="http://schemas.microsoft.com/office/drawing/2014/main" id="{C3722A40-42E5-46B9-B1BD-60613A07AC88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13;p19">
                <a:extLst>
                  <a:ext uri="{FF2B5EF4-FFF2-40B4-BE49-F238E27FC236}">
                    <a16:creationId xmlns:a16="http://schemas.microsoft.com/office/drawing/2014/main" id="{90CE5F67-D734-4207-B94E-97D9FA6FEB20}"/>
                  </a:ext>
                </a:extLst>
              </p:cNvPr>
              <p:cNvCxnSpPr/>
              <p:nvPr/>
            </p:nvCxnSpPr>
            <p:spPr>
              <a:xfrm>
                <a:off x="1095700" y="2562700"/>
                <a:ext cx="126900" cy="298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14;p19">
                <a:extLst>
                  <a:ext uri="{FF2B5EF4-FFF2-40B4-BE49-F238E27FC236}">
                    <a16:creationId xmlns:a16="http://schemas.microsoft.com/office/drawing/2014/main" id="{26CA4F93-ACEB-470F-BAE6-5EABC5A8C9C3}"/>
                  </a:ext>
                </a:extLst>
              </p:cNvPr>
              <p:cNvCxnSpPr/>
              <p:nvPr/>
            </p:nvCxnSpPr>
            <p:spPr>
              <a:xfrm flipH="1">
                <a:off x="887500" y="2589850"/>
                <a:ext cx="208200" cy="253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15;p19">
                <a:extLst>
                  <a:ext uri="{FF2B5EF4-FFF2-40B4-BE49-F238E27FC236}">
                    <a16:creationId xmlns:a16="http://schemas.microsoft.com/office/drawing/2014/main" id="{9856561F-79DC-485E-96B4-B5B20D007826}"/>
                  </a:ext>
                </a:extLst>
              </p:cNvPr>
              <p:cNvCxnSpPr/>
              <p:nvPr/>
            </p:nvCxnSpPr>
            <p:spPr>
              <a:xfrm>
                <a:off x="1104775" y="2191425"/>
                <a:ext cx="262500" cy="244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16;p19">
                <a:extLst>
                  <a:ext uri="{FF2B5EF4-FFF2-40B4-BE49-F238E27FC236}">
                    <a16:creationId xmlns:a16="http://schemas.microsoft.com/office/drawing/2014/main" id="{D33912E6-AE83-4403-8B99-5772040F3A9B}"/>
                  </a:ext>
                </a:extLst>
              </p:cNvPr>
              <p:cNvCxnSpPr/>
              <p:nvPr/>
            </p:nvCxnSpPr>
            <p:spPr>
              <a:xfrm rot="10800000" flipH="1">
                <a:off x="779650" y="2200525"/>
                <a:ext cx="315900" cy="144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" name="Google Shape;117;p19">
              <a:extLst>
                <a:ext uri="{FF2B5EF4-FFF2-40B4-BE49-F238E27FC236}">
                  <a16:creationId xmlns:a16="http://schemas.microsoft.com/office/drawing/2014/main" id="{6F7DF869-7839-4F4B-AD65-5B37CE9F4148}"/>
                </a:ext>
              </a:extLst>
            </p:cNvPr>
            <p:cNvSpPr/>
            <p:nvPr/>
          </p:nvSpPr>
          <p:spPr>
            <a:xfrm>
              <a:off x="2756475" y="1659775"/>
              <a:ext cx="1209000" cy="561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/>
                <a:t>Bike Time!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53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8;p19">
            <a:extLst>
              <a:ext uri="{FF2B5EF4-FFF2-40B4-BE49-F238E27FC236}">
                <a16:creationId xmlns:a16="http://schemas.microsoft.com/office/drawing/2014/main" id="{6DE93546-B794-4940-809E-0898688A5C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48641"/>
            <a:ext cx="12192000" cy="6309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10;p19">
            <a:extLst>
              <a:ext uri="{FF2B5EF4-FFF2-40B4-BE49-F238E27FC236}">
                <a16:creationId xmlns:a16="http://schemas.microsoft.com/office/drawing/2014/main" id="{C6862FD7-23BB-482E-9398-6E91C41472FF}"/>
              </a:ext>
            </a:extLst>
          </p:cNvPr>
          <p:cNvGrpSpPr/>
          <p:nvPr/>
        </p:nvGrpSpPr>
        <p:grpSpPr>
          <a:xfrm>
            <a:off x="4665525" y="3593333"/>
            <a:ext cx="587625" cy="1131950"/>
            <a:chOff x="779650" y="1729550"/>
            <a:chExt cx="587625" cy="1131950"/>
          </a:xfrm>
        </p:grpSpPr>
        <p:sp>
          <p:nvSpPr>
            <p:cNvPr id="12" name="Google Shape;111;p19">
              <a:extLst>
                <a:ext uri="{FF2B5EF4-FFF2-40B4-BE49-F238E27FC236}">
                  <a16:creationId xmlns:a16="http://schemas.microsoft.com/office/drawing/2014/main" id="{267757AC-5A01-42B8-B425-C6E6848211B2}"/>
                </a:ext>
              </a:extLst>
            </p:cNvPr>
            <p:cNvSpPr/>
            <p:nvPr/>
          </p:nvSpPr>
          <p:spPr>
            <a:xfrm>
              <a:off x="928150" y="1729550"/>
              <a:ext cx="335100" cy="335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" name="Google Shape;112;p19">
              <a:extLst>
                <a:ext uri="{FF2B5EF4-FFF2-40B4-BE49-F238E27FC236}">
                  <a16:creationId xmlns:a16="http://schemas.microsoft.com/office/drawing/2014/main" id="{C3722A40-42E5-46B9-B1BD-60613A07AC88}"/>
                </a:ext>
              </a:extLst>
            </p:cNvPr>
            <p:cNvCxnSpPr/>
            <p:nvPr/>
          </p:nvCxnSpPr>
          <p:spPr>
            <a:xfrm>
              <a:off x="1095700" y="2001250"/>
              <a:ext cx="0" cy="57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13;p19">
              <a:extLst>
                <a:ext uri="{FF2B5EF4-FFF2-40B4-BE49-F238E27FC236}">
                  <a16:creationId xmlns:a16="http://schemas.microsoft.com/office/drawing/2014/main" id="{90CE5F67-D734-4207-B94E-97D9FA6FEB20}"/>
                </a:ext>
              </a:extLst>
            </p:cNvPr>
            <p:cNvCxnSpPr/>
            <p:nvPr/>
          </p:nvCxnSpPr>
          <p:spPr>
            <a:xfrm>
              <a:off x="1095700" y="2562700"/>
              <a:ext cx="126900" cy="29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14;p19">
              <a:extLst>
                <a:ext uri="{FF2B5EF4-FFF2-40B4-BE49-F238E27FC236}">
                  <a16:creationId xmlns:a16="http://schemas.microsoft.com/office/drawing/2014/main" id="{26CA4F93-ACEB-470F-BAE6-5EABC5A8C9C3}"/>
                </a:ext>
              </a:extLst>
            </p:cNvPr>
            <p:cNvCxnSpPr/>
            <p:nvPr/>
          </p:nvCxnSpPr>
          <p:spPr>
            <a:xfrm flipH="1">
              <a:off x="887500" y="2589850"/>
              <a:ext cx="208200" cy="253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15;p19">
              <a:extLst>
                <a:ext uri="{FF2B5EF4-FFF2-40B4-BE49-F238E27FC236}">
                  <a16:creationId xmlns:a16="http://schemas.microsoft.com/office/drawing/2014/main" id="{9856561F-79DC-485E-96B4-B5B20D007826}"/>
                </a:ext>
              </a:extLst>
            </p:cNvPr>
            <p:cNvCxnSpPr/>
            <p:nvPr/>
          </p:nvCxnSpPr>
          <p:spPr>
            <a:xfrm>
              <a:off x="1104775" y="2191425"/>
              <a:ext cx="262500" cy="244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16;p19">
              <a:extLst>
                <a:ext uri="{FF2B5EF4-FFF2-40B4-BE49-F238E27FC236}">
                  <a16:creationId xmlns:a16="http://schemas.microsoft.com/office/drawing/2014/main" id="{D33912E6-AE83-4403-8B99-5772040F3A9B}"/>
                </a:ext>
              </a:extLst>
            </p:cNvPr>
            <p:cNvCxnSpPr/>
            <p:nvPr/>
          </p:nvCxnSpPr>
          <p:spPr>
            <a:xfrm rot="10800000" flipH="1">
              <a:off x="779650" y="2200525"/>
              <a:ext cx="315900" cy="144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130;p20">
            <a:extLst>
              <a:ext uri="{FF2B5EF4-FFF2-40B4-BE49-F238E27FC236}">
                <a16:creationId xmlns:a16="http://schemas.microsoft.com/office/drawing/2014/main" id="{4D2EDBFB-155D-4677-9067-92B583D8BA61}"/>
              </a:ext>
            </a:extLst>
          </p:cNvPr>
          <p:cNvSpPr/>
          <p:nvPr/>
        </p:nvSpPr>
        <p:spPr>
          <a:xfrm>
            <a:off x="1790114" y="579512"/>
            <a:ext cx="8268286" cy="113465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Billy can take multiple paths to the bike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Path 1 (In Red) is shorter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Path 2 (In Pink) takes a longer time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7506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8;p19">
            <a:extLst>
              <a:ext uri="{FF2B5EF4-FFF2-40B4-BE49-F238E27FC236}">
                <a16:creationId xmlns:a16="http://schemas.microsoft.com/office/drawing/2014/main" id="{6DE93546-B794-4940-809E-0898688A5C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642"/>
          <a:stretch/>
        </p:blipFill>
        <p:spPr>
          <a:xfrm>
            <a:off x="0" y="548641"/>
            <a:ext cx="12192000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8;p21">
            <a:extLst>
              <a:ext uri="{FF2B5EF4-FFF2-40B4-BE49-F238E27FC236}">
                <a16:creationId xmlns:a16="http://schemas.microsoft.com/office/drawing/2014/main" id="{A4015E66-4E26-4298-A130-457CA517F721}"/>
              </a:ext>
            </a:extLst>
          </p:cNvPr>
          <p:cNvSpPr/>
          <p:nvPr/>
        </p:nvSpPr>
        <p:spPr>
          <a:xfrm>
            <a:off x="3211920" y="548641"/>
            <a:ext cx="4911930" cy="10286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Since Billy took the shorter path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 got to the bike sooner!</a:t>
            </a:r>
            <a:endParaRPr dirty="0"/>
          </a:p>
        </p:txBody>
      </p:sp>
      <p:cxnSp>
        <p:nvCxnSpPr>
          <p:cNvPr id="19" name="Google Shape;139;p21">
            <a:extLst>
              <a:ext uri="{FF2B5EF4-FFF2-40B4-BE49-F238E27FC236}">
                <a16:creationId xmlns:a16="http://schemas.microsoft.com/office/drawing/2014/main" id="{4CA776FA-F891-4ABA-9F12-F4CEA247BF64}"/>
              </a:ext>
            </a:extLst>
          </p:cNvPr>
          <p:cNvCxnSpPr>
            <a:cxnSpLocks/>
          </p:cNvCxnSpPr>
          <p:nvPr/>
        </p:nvCxnSpPr>
        <p:spPr>
          <a:xfrm>
            <a:off x="5234940" y="5189220"/>
            <a:ext cx="4057560" cy="132428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oogle Shape;140;p21">
            <a:extLst>
              <a:ext uri="{FF2B5EF4-FFF2-40B4-BE49-F238E27FC236}">
                <a16:creationId xmlns:a16="http://schemas.microsoft.com/office/drawing/2014/main" id="{915AFF42-FA65-4B44-B040-A7275636CFA5}"/>
              </a:ext>
            </a:extLst>
          </p:cNvPr>
          <p:cNvGrpSpPr/>
          <p:nvPr/>
        </p:nvGrpSpPr>
        <p:grpSpPr>
          <a:xfrm>
            <a:off x="8263225" y="5189220"/>
            <a:ext cx="743615" cy="1455110"/>
            <a:chOff x="779650" y="1729550"/>
            <a:chExt cx="587625" cy="1131950"/>
          </a:xfrm>
        </p:grpSpPr>
        <p:sp>
          <p:nvSpPr>
            <p:cNvPr id="21" name="Google Shape;141;p21">
              <a:extLst>
                <a:ext uri="{FF2B5EF4-FFF2-40B4-BE49-F238E27FC236}">
                  <a16:creationId xmlns:a16="http://schemas.microsoft.com/office/drawing/2014/main" id="{4676BE9D-FB1B-4B70-8254-52318C337937}"/>
                </a:ext>
              </a:extLst>
            </p:cNvPr>
            <p:cNvSpPr/>
            <p:nvPr/>
          </p:nvSpPr>
          <p:spPr>
            <a:xfrm>
              <a:off x="928150" y="1729550"/>
              <a:ext cx="335100" cy="335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142;p21">
              <a:extLst>
                <a:ext uri="{FF2B5EF4-FFF2-40B4-BE49-F238E27FC236}">
                  <a16:creationId xmlns:a16="http://schemas.microsoft.com/office/drawing/2014/main" id="{4E77C6AF-942F-4BEE-A2F1-CF4941C0E075}"/>
                </a:ext>
              </a:extLst>
            </p:cNvPr>
            <p:cNvCxnSpPr/>
            <p:nvPr/>
          </p:nvCxnSpPr>
          <p:spPr>
            <a:xfrm>
              <a:off x="1095700" y="2001250"/>
              <a:ext cx="0" cy="579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143;p21">
              <a:extLst>
                <a:ext uri="{FF2B5EF4-FFF2-40B4-BE49-F238E27FC236}">
                  <a16:creationId xmlns:a16="http://schemas.microsoft.com/office/drawing/2014/main" id="{E0F3F57D-DC86-417B-A639-38D73FD882C6}"/>
                </a:ext>
              </a:extLst>
            </p:cNvPr>
            <p:cNvCxnSpPr/>
            <p:nvPr/>
          </p:nvCxnSpPr>
          <p:spPr>
            <a:xfrm>
              <a:off x="1095700" y="2562700"/>
              <a:ext cx="126900" cy="29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144;p21">
              <a:extLst>
                <a:ext uri="{FF2B5EF4-FFF2-40B4-BE49-F238E27FC236}">
                  <a16:creationId xmlns:a16="http://schemas.microsoft.com/office/drawing/2014/main" id="{9A71E608-A76F-40E8-AC65-758BE250D5FB}"/>
                </a:ext>
              </a:extLst>
            </p:cNvPr>
            <p:cNvCxnSpPr/>
            <p:nvPr/>
          </p:nvCxnSpPr>
          <p:spPr>
            <a:xfrm flipH="1">
              <a:off x="887500" y="2589850"/>
              <a:ext cx="208200" cy="253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145;p21">
              <a:extLst>
                <a:ext uri="{FF2B5EF4-FFF2-40B4-BE49-F238E27FC236}">
                  <a16:creationId xmlns:a16="http://schemas.microsoft.com/office/drawing/2014/main" id="{65419D56-16BD-42C4-AA7C-D235DFD801A4}"/>
                </a:ext>
              </a:extLst>
            </p:cNvPr>
            <p:cNvCxnSpPr/>
            <p:nvPr/>
          </p:nvCxnSpPr>
          <p:spPr>
            <a:xfrm>
              <a:off x="1104775" y="2191425"/>
              <a:ext cx="262500" cy="244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146;p21">
              <a:extLst>
                <a:ext uri="{FF2B5EF4-FFF2-40B4-BE49-F238E27FC236}">
                  <a16:creationId xmlns:a16="http://schemas.microsoft.com/office/drawing/2014/main" id="{0A1E5EA6-6B62-4517-BDC5-CE76CB84A7B0}"/>
                </a:ext>
              </a:extLst>
            </p:cNvPr>
            <p:cNvCxnSpPr/>
            <p:nvPr/>
          </p:nvCxnSpPr>
          <p:spPr>
            <a:xfrm rot="10800000" flipH="1">
              <a:off x="779650" y="2200525"/>
              <a:ext cx="315900" cy="144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848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E1904D27C0F418C90C7C1F9633A3B" ma:contentTypeVersion="4" ma:contentTypeDescription="Create a new document." ma:contentTypeScope="" ma:versionID="f085ee08c40799a2f6592b8eb020f352">
  <xsd:schema xmlns:xsd="http://www.w3.org/2001/XMLSchema" xmlns:xs="http://www.w3.org/2001/XMLSchema" xmlns:p="http://schemas.microsoft.com/office/2006/metadata/properties" xmlns:ns3="8b249035-d366-406e-aa47-8e72151820ba" targetNamespace="http://schemas.microsoft.com/office/2006/metadata/properties" ma:root="true" ma:fieldsID="37fa86246ba43ce242e4b2672852dff3" ns3:_="">
    <xsd:import namespace="8b249035-d366-406e-aa47-8e72151820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49035-d366-406e-aa47-8e7215182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DCF623-8522-43EA-A804-CAF67426D6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B3627-63F4-4C04-B073-0F314981E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49035-d366-406e-aa47-8e7215182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562E56-E95A-437B-89ED-51FB3E7CD7FB}">
  <ds:schemaRefs>
    <ds:schemaRef ds:uri="http://purl.org/dc/elements/1.1/"/>
    <ds:schemaRef ds:uri="http://schemas.microsoft.com/office/2006/metadata/properties"/>
    <ds:schemaRef ds:uri="8b249035-d366-406e-aa47-8e72151820b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515</Words>
  <Application>Microsoft Office PowerPoint</Application>
  <PresentationFormat>Widescreen</PresentationFormat>
  <Paragraphs>76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Gothic</vt:lpstr>
      <vt:lpstr>Arial</vt:lpstr>
      <vt:lpstr>Georgia</vt:lpstr>
      <vt:lpstr>Source Code Pro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Geronikos (RIT Student)</dc:creator>
  <cp:lastModifiedBy>Alexandros Geronikos (RIT Student)</cp:lastModifiedBy>
  <cp:revision>3</cp:revision>
  <dcterms:created xsi:type="dcterms:W3CDTF">2020-09-04T04:23:28Z</dcterms:created>
  <dcterms:modified xsi:type="dcterms:W3CDTF">2020-09-11T15:52:10Z</dcterms:modified>
</cp:coreProperties>
</file>