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</p:sldIdLst>
  <p:sldSz cy="5143500" cx="9144000"/>
  <p:notesSz cx="6858000" cy="9144000"/>
  <p:embeddedFontLst>
    <p:embeddedFont>
      <p:font typeface="Nunito"/>
      <p:regular r:id="rId17"/>
      <p:bold r:id="rId18"/>
      <p:italic r:id="rId19"/>
      <p:boldItalic r:id="rId20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http://customooxmlschemas.google.com/">
      <go:slidesCustomData xmlns:go="http://customooxmlschemas.google.com/" r:id="rId21" roundtripDataSignature="AMtx7mjDh9Ns6CqiwoIcDTPW2iJ02xDhF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Nunito-boldItalic.fntdata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21" Type="http://customschemas.google.com/relationships/presentationmetadata" Target="metadata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font" Target="fonts/Nunito-regular.fntdata"/><Relationship Id="rId16" Type="http://schemas.openxmlformats.org/officeDocument/2006/relationships/slide" Target="slides/slide11.xml"/><Relationship Id="rId5" Type="http://schemas.openxmlformats.org/officeDocument/2006/relationships/notesMaster" Target="notesMasters/notesMaster1.xml"/><Relationship Id="rId19" Type="http://schemas.openxmlformats.org/officeDocument/2006/relationships/font" Target="fonts/Nunito-italic.fntdata"/><Relationship Id="rId6" Type="http://schemas.openxmlformats.org/officeDocument/2006/relationships/slide" Target="slides/slide1.xml"/><Relationship Id="rId18" Type="http://schemas.openxmlformats.org/officeDocument/2006/relationships/font" Target="fonts/Nunito-bold.fntdata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hyperlink" Target="http://www.leansixsigmadefinition.com/glossary/taiichi-ohno/" TargetMode="External"/><Relationship Id="rId3" Type="http://schemas.openxmlformats.org/officeDocument/2006/relationships/hyperlink" Target="https://www.lean.org/whatslean/" TargetMode="External"/><Relationship Id="rId4" Type="http://schemas.openxmlformats.org/officeDocument/2006/relationships/hyperlink" Target="https://www.youtube.com/watch?v=v429BrFiYEk" TargetMode="Externa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hyperlink" Target="https://study.com/academy/lesson/engineering-lesson-for-kids-definition-facts.html" TargetMode="Externa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hyperlink" Target="https://www.youtube.com/watch?v=WMbJuTlajsw" TargetMode="Externa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hyperlink" Target="https://www.youtube.com/watch?v=HZ5HrkN52j8" TargetMode="External"/><Relationship Id="rId3" Type="http://schemas.openxmlformats.org/officeDocument/2006/relationships/hyperlink" Target="https://www.pbs.org/wgbh/theymadeamerica/whomade/taylor_hi.html" TargetMode="External"/><Relationship Id="rId4" Type="http://schemas.openxmlformats.org/officeDocument/2006/relationships/hyperlink" Target="https://www.britannica.com/biography/Frederick-W-Taylor" TargetMode="External"/><Relationship Id="rId5" Type="http://schemas.openxmlformats.org/officeDocument/2006/relationships/hyperlink" Target="http://www.netmba.com/mgmt/scientific/" TargetMode="External"/><Relationship Id="rId6" Type="http://schemas.openxmlformats.org/officeDocument/2006/relationships/hyperlink" Target="https://www.ims-productivity.com/page.cfm/content/Time-Study/" TargetMode="Externa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hyperlink" Target="https://www.youtube.com/watch?v=w0U-pkIKVtc" TargetMode="External"/><Relationship Id="rId3" Type="http://schemas.openxmlformats.org/officeDocument/2006/relationships/hyperlink" Target="https://www.engineergirl.org/123474/Lillian-Moller-Gilbreth" TargetMode="External"/><Relationship Id="rId4" Type="http://schemas.openxmlformats.org/officeDocument/2006/relationships/hyperlink" Target="https://www.youtube.com/watch?time_continue=289&amp;v=_9RlfBdLvE8&amp;feature=emb_logo" TargetMode="External"/><Relationship Id="rId5" Type="http://schemas.openxmlformats.org/officeDocument/2006/relationships/hyperlink" Target="https://www.youtube.com/watch?v=HYQRbc4msWc" TargetMode="Externa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hyperlink" Target="https://www.history.com/this-day-in-history/fords-assembly-line-starts-rolling" TargetMode="Externa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77" name="Google Shape;77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1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46" name="Google Shape;146;p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984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</a:pPr>
            <a:r>
              <a:rPr lang="en">
                <a:solidFill>
                  <a:schemeClr val="dk1"/>
                </a:solidFill>
              </a:rPr>
              <a:t>Ask if anyone has heard of Taiichi Ohno and what is he known for</a:t>
            </a:r>
            <a:endParaRPr>
              <a:solidFill>
                <a:schemeClr val="dk1"/>
              </a:solidFill>
            </a:endParaRPr>
          </a:p>
          <a:p>
            <a:pPr indent="-2984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</a:pPr>
            <a:r>
              <a:rPr lang="en">
                <a:solidFill>
                  <a:schemeClr val="dk1"/>
                </a:solidFill>
              </a:rPr>
              <a:t>Go through info on slide</a:t>
            </a:r>
            <a:endParaRPr>
              <a:solidFill>
                <a:schemeClr val="dk1"/>
              </a:solidFill>
            </a:endParaRPr>
          </a:p>
          <a:p>
            <a:pPr indent="-2984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</a:pPr>
            <a:r>
              <a:rPr lang="en">
                <a:solidFill>
                  <a:schemeClr val="dk1"/>
                </a:solidFill>
              </a:rPr>
              <a:t>Show video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u="sng">
                <a:solidFill>
                  <a:schemeClr val="hlink"/>
                </a:solidFill>
                <a:hlinkClick r:id="rId2"/>
              </a:rPr>
              <a:t>http://www.leansixsigmadefinition.com/glossary/taiichi-ohno/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u="sng">
                <a:solidFill>
                  <a:schemeClr val="hlink"/>
                </a:solidFill>
                <a:hlinkClick r:id="rId3"/>
              </a:rPr>
              <a:t>https://www.lean.org/whatslean/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Videos: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u="sng">
                <a:solidFill>
                  <a:schemeClr val="hlink"/>
                </a:solidFill>
                <a:hlinkClick r:id="rId4"/>
              </a:rPr>
              <a:t>https://www.youtube.com/watch?v=v429BrFiYEk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1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53" name="Google Shape;153;p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"/>
              <a:t>Kahoot only has 8 questions, we can make it longer if need be</a:t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84" name="Google Shape;84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"/>
              <a:t>Link to worksheet here</a:t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1" name="Google Shape;91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7" name="Google Shape;97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984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</a:pPr>
            <a:r>
              <a:rPr lang="en">
                <a:solidFill>
                  <a:schemeClr val="dk1"/>
                </a:solidFill>
              </a:rPr>
              <a:t>Use this slide to start a discussion, </a:t>
            </a:r>
            <a:endParaRPr>
              <a:solidFill>
                <a:schemeClr val="dk1"/>
              </a:solidFill>
            </a:endParaRPr>
          </a:p>
          <a:p>
            <a:pPr indent="-29845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○"/>
            </a:pPr>
            <a:r>
              <a:rPr lang="en">
                <a:solidFill>
                  <a:schemeClr val="dk1"/>
                </a:solidFill>
              </a:rPr>
              <a:t>Ask what the students think engineering is and the type of work engineers typically do before telling them</a:t>
            </a:r>
            <a:endParaRPr>
              <a:solidFill>
                <a:schemeClr val="dk1"/>
              </a:solidFill>
            </a:endParaRPr>
          </a:p>
          <a:p>
            <a:pPr indent="-29845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○"/>
            </a:pPr>
            <a:r>
              <a:rPr lang="en">
                <a:solidFill>
                  <a:schemeClr val="dk1"/>
                </a:solidFill>
              </a:rPr>
              <a:t>Give quick description of each type of engineering</a:t>
            </a:r>
            <a:endParaRPr>
              <a:solidFill>
                <a:schemeClr val="dk1"/>
              </a:solidFill>
            </a:endParaRPr>
          </a:p>
          <a:p>
            <a:pPr indent="-2984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</a:pPr>
            <a:r>
              <a:rPr lang="en">
                <a:solidFill>
                  <a:schemeClr val="dk1"/>
                </a:solidFill>
              </a:rPr>
              <a:t>Go through info on the slide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u="sng">
                <a:solidFill>
                  <a:schemeClr val="accent5"/>
                </a:solidFill>
                <a:hlinkClick r:id="rId2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https://study.com/academy/lesson/engineering-lesson-for-kids-definition-facts.html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04" name="Google Shape;104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984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</a:pPr>
            <a:r>
              <a:rPr lang="en">
                <a:solidFill>
                  <a:schemeClr val="dk1"/>
                </a:solidFill>
              </a:rPr>
              <a:t>Ask students what they think IE is and where they think IEs work before telling them</a:t>
            </a:r>
            <a:endParaRPr>
              <a:solidFill>
                <a:schemeClr val="dk1"/>
              </a:solidFill>
            </a:endParaRPr>
          </a:p>
          <a:p>
            <a:pPr indent="-2984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</a:pPr>
            <a:r>
              <a:rPr lang="en">
                <a:solidFill>
                  <a:schemeClr val="dk1"/>
                </a:solidFill>
              </a:rPr>
              <a:t>Go through info on slide</a:t>
            </a:r>
            <a:endParaRPr>
              <a:solidFill>
                <a:schemeClr val="dk1"/>
              </a:solidFill>
            </a:endParaRPr>
          </a:p>
          <a:p>
            <a:pPr indent="-2984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</a:pPr>
            <a:r>
              <a:rPr lang="en">
                <a:solidFill>
                  <a:schemeClr val="dk1"/>
                </a:solidFill>
              </a:rPr>
              <a:t>Then watch video: </a:t>
            </a:r>
            <a:r>
              <a:rPr lang="en" u="sng">
                <a:solidFill>
                  <a:schemeClr val="accent5"/>
                </a:solidFill>
                <a:latin typeface="Nunito"/>
                <a:ea typeface="Nunito"/>
                <a:cs typeface="Nunito"/>
                <a:sym typeface="Nunito"/>
                <a:hlinkClick r:id="rId2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https://www.youtube.com/watch?v=WMbJuTlajsw</a:t>
            </a:r>
            <a:endParaRPr>
              <a:solidFill>
                <a:schemeClr val="dk1"/>
              </a:solidFill>
            </a:endParaRPr>
          </a:p>
          <a:p>
            <a:pPr indent="-2984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</a:pPr>
            <a:r>
              <a:rPr lang="en">
                <a:solidFill>
                  <a:schemeClr val="dk1"/>
                </a:solidFill>
              </a:rPr>
              <a:t>Recap what types of industries IEs can work in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11" name="Google Shape;111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984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</a:pPr>
            <a:r>
              <a:rPr lang="en">
                <a:solidFill>
                  <a:schemeClr val="dk1"/>
                </a:solidFill>
              </a:rPr>
              <a:t>Ask if anyone knows who Frederick Taylor is</a:t>
            </a:r>
            <a:endParaRPr>
              <a:solidFill>
                <a:schemeClr val="dk1"/>
              </a:solidFill>
            </a:endParaRPr>
          </a:p>
          <a:p>
            <a:pPr indent="-2984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</a:pPr>
            <a:r>
              <a:rPr lang="en">
                <a:solidFill>
                  <a:schemeClr val="dk1"/>
                </a:solidFill>
              </a:rPr>
              <a:t>Go through info on slide</a:t>
            </a:r>
            <a:endParaRPr>
              <a:solidFill>
                <a:schemeClr val="dk1"/>
              </a:solidFill>
            </a:endParaRPr>
          </a:p>
          <a:p>
            <a:pPr indent="-29845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○"/>
            </a:pPr>
            <a:r>
              <a:rPr lang="en">
                <a:solidFill>
                  <a:schemeClr val="dk1"/>
                </a:solidFill>
              </a:rPr>
              <a:t>Emphasize the importance of time studies and how they are used to balance a line</a:t>
            </a:r>
            <a:endParaRPr>
              <a:solidFill>
                <a:schemeClr val="dk1"/>
              </a:solidFill>
            </a:endParaRPr>
          </a:p>
          <a:p>
            <a:pPr indent="-29845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○"/>
            </a:pPr>
            <a:r>
              <a:rPr lang="en">
                <a:solidFill>
                  <a:schemeClr val="dk1"/>
                </a:solidFill>
              </a:rPr>
              <a:t>Video of unbalance line: </a:t>
            </a:r>
            <a:r>
              <a:rPr lang="en" u="sng">
                <a:solidFill>
                  <a:schemeClr val="hlink"/>
                </a:solidFill>
                <a:hlinkClick r:id="rId2"/>
              </a:rPr>
              <a:t>https://www.youtube.com/watch?v=HZ5HrkN52j8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u="sng">
                <a:solidFill>
                  <a:schemeClr val="hlink"/>
                </a:solidFill>
                <a:hlinkClick r:id="rId3"/>
              </a:rPr>
              <a:t>https://www.pbs.org/wgbh/theymadeamerica/whomade/taylor_hi.html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u="sng">
                <a:solidFill>
                  <a:schemeClr val="hlink"/>
                </a:solidFill>
                <a:hlinkClick r:id="rId4"/>
              </a:rPr>
              <a:t>https://www.britannica.com/biography/Frederick-W-Taylor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u="sng">
                <a:solidFill>
                  <a:schemeClr val="hlink"/>
                </a:solidFill>
                <a:hlinkClick r:id="rId5"/>
              </a:rPr>
              <a:t>http://www.netmba.com/mgmt/scientific/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Define time study: </a:t>
            </a:r>
            <a:r>
              <a:rPr lang="en" u="sng">
                <a:solidFill>
                  <a:schemeClr val="hlink"/>
                </a:solidFill>
                <a:hlinkClick r:id="rId6"/>
              </a:rPr>
              <a:t>https://www.ims-productivity.com/page.cfm/content/Time-Study/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19" name="Google Shape;119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984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</a:pPr>
            <a:r>
              <a:rPr lang="en">
                <a:solidFill>
                  <a:schemeClr val="dk1"/>
                </a:solidFill>
              </a:rPr>
              <a:t>Ask if anyone know who Frank and Lillian Gilbreth is</a:t>
            </a:r>
            <a:endParaRPr>
              <a:solidFill>
                <a:schemeClr val="dk1"/>
              </a:solidFill>
            </a:endParaRPr>
          </a:p>
          <a:p>
            <a:pPr indent="-2984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</a:pPr>
            <a:r>
              <a:rPr lang="en">
                <a:solidFill>
                  <a:schemeClr val="dk1"/>
                </a:solidFill>
              </a:rPr>
              <a:t>Ask if anyone has ever heard of Cheaper by the Dozen</a:t>
            </a:r>
            <a:endParaRPr>
              <a:solidFill>
                <a:schemeClr val="dk1"/>
              </a:solidFill>
            </a:endParaRPr>
          </a:p>
          <a:p>
            <a:pPr indent="-29845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○"/>
            </a:pPr>
            <a:r>
              <a:rPr lang="en">
                <a:solidFill>
                  <a:schemeClr val="dk1"/>
                </a:solidFill>
              </a:rPr>
              <a:t>Movie is based of of them - they had 12 kids and wanted to make tasks in their household efficient </a:t>
            </a:r>
            <a:endParaRPr>
              <a:solidFill>
                <a:schemeClr val="dk1"/>
              </a:solidFill>
            </a:endParaRPr>
          </a:p>
          <a:p>
            <a:pPr indent="-2984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</a:pPr>
            <a:r>
              <a:rPr lang="en">
                <a:solidFill>
                  <a:schemeClr val="dk1"/>
                </a:solidFill>
              </a:rPr>
              <a:t>Go through info on the slide</a:t>
            </a:r>
            <a:endParaRPr>
              <a:solidFill>
                <a:schemeClr val="dk1"/>
              </a:solidFill>
            </a:endParaRPr>
          </a:p>
          <a:p>
            <a:pPr indent="-2984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</a:pPr>
            <a:r>
              <a:rPr lang="en">
                <a:solidFill>
                  <a:schemeClr val="dk1"/>
                </a:solidFill>
              </a:rPr>
              <a:t>Video about Frank &amp; Lillian: </a:t>
            </a:r>
            <a:r>
              <a:rPr lang="en" u="sng">
                <a:solidFill>
                  <a:schemeClr val="hlink"/>
                </a:solidFill>
                <a:hlinkClick r:id="rId2"/>
              </a:rPr>
              <a:t>https://www.youtube.com/watch?v=w0U-pkIKVtc</a:t>
            </a:r>
            <a:r>
              <a:rPr lang="en">
                <a:solidFill>
                  <a:schemeClr val="dk1"/>
                </a:solidFill>
              </a:rPr>
              <a:t> </a:t>
            </a:r>
            <a:endParaRPr>
              <a:solidFill>
                <a:schemeClr val="dk1"/>
              </a:solidFill>
            </a:endParaRPr>
          </a:p>
          <a:p>
            <a:pPr indent="-29845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○"/>
            </a:pPr>
            <a:r>
              <a:rPr lang="en">
                <a:solidFill>
                  <a:schemeClr val="dk1"/>
                </a:solidFill>
              </a:rPr>
              <a:t>If there is time show video but not necessary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u="sng">
                <a:solidFill>
                  <a:schemeClr val="hlink"/>
                </a:solidFill>
                <a:hlinkClick r:id="rId3"/>
              </a:rPr>
              <a:t>https://www.engineergirl.org/123474/Lillian-Moller-Gilbreth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Videos: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 </a:t>
            </a:r>
            <a:r>
              <a:rPr lang="en" u="sng">
                <a:solidFill>
                  <a:schemeClr val="hlink"/>
                </a:solidFill>
                <a:hlinkClick r:id="rId4"/>
              </a:rPr>
              <a:t>https://www.youtube.com/watch?time_continue=289&amp;v=_9RlfBdLvE8&amp;feature=emb_logo</a:t>
            </a:r>
            <a:r>
              <a:rPr lang="en">
                <a:solidFill>
                  <a:schemeClr val="dk1"/>
                </a:solidFill>
              </a:rPr>
              <a:t> 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u="sng">
                <a:solidFill>
                  <a:schemeClr val="hlink"/>
                </a:solidFill>
                <a:hlinkClick r:id="rId5"/>
              </a:rPr>
              <a:t>https://www.youtube.com/watch?v=HYQRbc4msWc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29" name="Google Shape;129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"/>
              <a:t>Review how to do a time study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"/>
              <a:t>Mention how motion can be observed to look for opportunities for improvement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36" name="Google Shape;136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984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</a:pPr>
            <a:r>
              <a:rPr lang="en">
                <a:solidFill>
                  <a:schemeClr val="dk1"/>
                </a:solidFill>
              </a:rPr>
              <a:t>Ask if anyone has heard of Henry Ford and what is he known for</a:t>
            </a:r>
            <a:endParaRPr>
              <a:solidFill>
                <a:schemeClr val="dk1"/>
              </a:solidFill>
            </a:endParaRPr>
          </a:p>
          <a:p>
            <a:pPr indent="-2984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</a:pPr>
            <a:r>
              <a:rPr lang="en">
                <a:solidFill>
                  <a:schemeClr val="dk1"/>
                </a:solidFill>
              </a:rPr>
              <a:t>Go through slide</a:t>
            </a:r>
            <a:endParaRPr>
              <a:solidFill>
                <a:schemeClr val="dk1"/>
              </a:solidFill>
            </a:endParaRPr>
          </a:p>
          <a:p>
            <a:pPr indent="-2984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</a:pPr>
            <a:r>
              <a:rPr lang="en">
                <a:solidFill>
                  <a:schemeClr val="dk1"/>
                </a:solidFill>
              </a:rPr>
              <a:t>Watch video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u="sng">
                <a:solidFill>
                  <a:schemeClr val="hlink"/>
                </a:solidFill>
                <a:hlinkClick r:id="rId2"/>
              </a:rPr>
              <a:t>https://www.history.com/this-day-in-history/fords-assembly-line-starts-rolling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1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showMasterSp="0">
  <p:cSld name="Title Slid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4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68696C"/>
          </a:solidFill>
          <a:ln>
            <a:noFill/>
          </a:ln>
          <a:effectLst>
            <a:outerShdw blurRad="40000" rotWithShape="0" dir="5400000" dist="23000">
              <a:srgbClr val="000000">
                <a:alpha val="34509"/>
              </a:srgbClr>
            </a:outerShdw>
          </a:effectLst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" name="Google Shape;11;p14"/>
          <p:cNvSpPr/>
          <p:nvPr/>
        </p:nvSpPr>
        <p:spPr>
          <a:xfrm>
            <a:off x="478924" y="242751"/>
            <a:ext cx="629933" cy="830723"/>
          </a:xfrm>
          <a:custGeom>
            <a:rect b="b" l="l" r="r" t="t"/>
            <a:pathLst>
              <a:path extrusionOk="0" h="1107631" w="839910">
                <a:moveTo>
                  <a:pt x="0" y="0"/>
                </a:moveTo>
                <a:lnTo>
                  <a:pt x="0" y="396333"/>
                </a:lnTo>
                <a:lnTo>
                  <a:pt x="374285" y="550141"/>
                </a:lnTo>
                <a:lnTo>
                  <a:pt x="374285" y="554341"/>
                </a:lnTo>
                <a:lnTo>
                  <a:pt x="0" y="733347"/>
                </a:lnTo>
                <a:lnTo>
                  <a:pt x="0" y="1112881"/>
                </a:lnTo>
                <a:lnTo>
                  <a:pt x="841485" y="746470"/>
                </a:lnTo>
                <a:lnTo>
                  <a:pt x="841485" y="365886"/>
                </a:lnTo>
                <a:close/>
              </a:path>
            </a:pathLst>
          </a:custGeom>
          <a:solidFill>
            <a:srgbClr val="F76902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" name="Google Shape;12;p14"/>
          <p:cNvSpPr/>
          <p:nvPr/>
        </p:nvSpPr>
        <p:spPr>
          <a:xfrm>
            <a:off x="-98380" y="2367271"/>
            <a:ext cx="1461356" cy="1927164"/>
          </a:xfrm>
          <a:custGeom>
            <a:rect b="b" l="l" r="r" t="t"/>
            <a:pathLst>
              <a:path extrusionOk="0" h="2569552" w="1948475">
                <a:moveTo>
                  <a:pt x="0" y="0"/>
                </a:moveTo>
                <a:lnTo>
                  <a:pt x="0" y="919437"/>
                </a:lnTo>
                <a:lnTo>
                  <a:pt x="868289" y="1276252"/>
                </a:lnTo>
                <a:lnTo>
                  <a:pt x="868289" y="1285994"/>
                </a:lnTo>
                <a:lnTo>
                  <a:pt x="0" y="1701263"/>
                </a:lnTo>
                <a:lnTo>
                  <a:pt x="0" y="2581730"/>
                </a:lnTo>
                <a:lnTo>
                  <a:pt x="1952129" y="1731708"/>
                </a:lnTo>
                <a:lnTo>
                  <a:pt x="1952129" y="848805"/>
                </a:lnTo>
                <a:close/>
              </a:path>
            </a:pathLst>
          </a:custGeom>
          <a:solidFill>
            <a:srgbClr val="F76902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" name="Google Shape;13;p14"/>
          <p:cNvSpPr/>
          <p:nvPr/>
        </p:nvSpPr>
        <p:spPr>
          <a:xfrm>
            <a:off x="5491618" y="2943127"/>
            <a:ext cx="349089" cy="460361"/>
          </a:xfrm>
          <a:custGeom>
            <a:rect b="b" l="l" r="r" t="t"/>
            <a:pathLst>
              <a:path extrusionOk="0" h="613815" w="465452">
                <a:moveTo>
                  <a:pt x="0" y="0"/>
                </a:moveTo>
                <a:lnTo>
                  <a:pt x="0" y="219635"/>
                </a:lnTo>
                <a:lnTo>
                  <a:pt x="207417" y="304871"/>
                </a:lnTo>
                <a:lnTo>
                  <a:pt x="207417" y="307199"/>
                </a:lnTo>
                <a:lnTo>
                  <a:pt x="0" y="406398"/>
                </a:lnTo>
                <a:lnTo>
                  <a:pt x="0" y="616725"/>
                </a:lnTo>
                <a:lnTo>
                  <a:pt x="466325" y="413671"/>
                </a:lnTo>
                <a:lnTo>
                  <a:pt x="466325" y="202763"/>
                </a:lnTo>
                <a:close/>
              </a:path>
            </a:pathLst>
          </a:custGeom>
          <a:solidFill>
            <a:srgbClr val="F76902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" name="Google Shape;14;p14"/>
          <p:cNvSpPr/>
          <p:nvPr/>
        </p:nvSpPr>
        <p:spPr>
          <a:xfrm>
            <a:off x="8154471" y="3418610"/>
            <a:ext cx="629932" cy="830723"/>
          </a:xfrm>
          <a:custGeom>
            <a:rect b="b" l="l" r="r" t="t"/>
            <a:pathLst>
              <a:path extrusionOk="0" h="1107631" w="839910">
                <a:moveTo>
                  <a:pt x="0" y="0"/>
                </a:moveTo>
                <a:lnTo>
                  <a:pt x="0" y="396333"/>
                </a:lnTo>
                <a:lnTo>
                  <a:pt x="374285" y="550141"/>
                </a:lnTo>
                <a:lnTo>
                  <a:pt x="374285" y="554341"/>
                </a:lnTo>
                <a:lnTo>
                  <a:pt x="0" y="733347"/>
                </a:lnTo>
                <a:lnTo>
                  <a:pt x="0" y="1112881"/>
                </a:lnTo>
                <a:lnTo>
                  <a:pt x="841485" y="746470"/>
                </a:lnTo>
                <a:lnTo>
                  <a:pt x="841485" y="365886"/>
                </a:lnTo>
                <a:close/>
              </a:path>
            </a:pathLst>
          </a:custGeom>
          <a:solidFill>
            <a:srgbClr val="F76902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" name="Google Shape;15;p14"/>
          <p:cNvSpPr/>
          <p:nvPr/>
        </p:nvSpPr>
        <p:spPr>
          <a:xfrm>
            <a:off x="7291797" y="308983"/>
            <a:ext cx="1859454" cy="2452155"/>
          </a:xfrm>
          <a:custGeom>
            <a:rect b="b" l="l" r="r" t="t"/>
            <a:pathLst>
              <a:path extrusionOk="0" h="3269540" w="2479272">
                <a:moveTo>
                  <a:pt x="0" y="0"/>
                </a:moveTo>
                <a:lnTo>
                  <a:pt x="0" y="1169907"/>
                </a:lnTo>
                <a:lnTo>
                  <a:pt x="1104826" y="1623924"/>
                </a:lnTo>
                <a:lnTo>
                  <a:pt x="1104826" y="1636320"/>
                </a:lnTo>
                <a:lnTo>
                  <a:pt x="0" y="2164715"/>
                </a:lnTo>
                <a:lnTo>
                  <a:pt x="0" y="3285036"/>
                </a:lnTo>
                <a:lnTo>
                  <a:pt x="2483921" y="2203454"/>
                </a:lnTo>
                <a:lnTo>
                  <a:pt x="2483921" y="1080033"/>
                </a:lnTo>
                <a:close/>
              </a:path>
            </a:pathLst>
          </a:custGeom>
          <a:solidFill>
            <a:srgbClr val="F76902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6" name="Google Shape;16;p1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8366872" y="93473"/>
            <a:ext cx="521208" cy="162944"/>
          </a:xfrm>
          <a:prstGeom prst="rect">
            <a:avLst/>
          </a:prstGeom>
          <a:noFill/>
          <a:ln>
            <a:noFill/>
          </a:ln>
        </p:spPr>
      </p:pic>
      <p:sp>
        <p:nvSpPr>
          <p:cNvPr id="17" name="Google Shape;17;p14"/>
          <p:cNvSpPr/>
          <p:nvPr/>
        </p:nvSpPr>
        <p:spPr>
          <a:xfrm>
            <a:off x="1143" y="7060"/>
            <a:ext cx="9141600" cy="3771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8" name="Google Shape;18;p1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512420" y="80399"/>
            <a:ext cx="492553" cy="246277"/>
          </a:xfrm>
          <a:prstGeom prst="rect">
            <a:avLst/>
          </a:prstGeom>
          <a:noFill/>
          <a:ln>
            <a:noFill/>
          </a:ln>
        </p:spPr>
      </p:pic>
      <p:sp>
        <p:nvSpPr>
          <p:cNvPr id="19" name="Google Shape;19;p14"/>
          <p:cNvSpPr txBox="1"/>
          <p:nvPr>
            <p:ph idx="1" type="body"/>
          </p:nvPr>
        </p:nvSpPr>
        <p:spPr>
          <a:xfrm>
            <a:off x="2008148" y="3287404"/>
            <a:ext cx="5793000" cy="3576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06400" lvl="1" marL="9144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81000" lvl="2" marL="13716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0" name="Google Shape;20;p14"/>
          <p:cNvSpPr txBox="1"/>
          <p:nvPr>
            <p:ph idx="2" type="body"/>
          </p:nvPr>
        </p:nvSpPr>
        <p:spPr>
          <a:xfrm>
            <a:off x="2008148" y="3670551"/>
            <a:ext cx="5793000" cy="4092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06400" lvl="1" marL="9144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81000" lvl="2" marL="13716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1" name="Google Shape;21;p14"/>
          <p:cNvSpPr txBox="1"/>
          <p:nvPr>
            <p:ph idx="3" type="body"/>
          </p:nvPr>
        </p:nvSpPr>
        <p:spPr>
          <a:xfrm>
            <a:off x="0" y="4149565"/>
            <a:ext cx="9144000" cy="10095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FF0000"/>
              </a:buClr>
              <a:buSzPts val="3200"/>
              <a:buFont typeface="Arial"/>
              <a:buNone/>
              <a:defRPr b="0" i="1" sz="3200" u="none" cap="none" strike="noStrike">
                <a:solidFill>
                  <a:srgbClr val="FF0000"/>
                </a:solidFill>
                <a:latin typeface="MS Gothic"/>
                <a:ea typeface="MS Gothic"/>
                <a:cs typeface="MS Gothic"/>
                <a:sym typeface="MS Gothic"/>
              </a:defRPr>
            </a:lvl1pPr>
            <a:lvl2pPr indent="-406400" lvl="1" marL="9144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81000" lvl="2" marL="13716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2" name="Google Shape;22;p14"/>
          <p:cNvSpPr txBox="1"/>
          <p:nvPr>
            <p:ph idx="4" type="body"/>
          </p:nvPr>
        </p:nvSpPr>
        <p:spPr>
          <a:xfrm>
            <a:off x="754540" y="956788"/>
            <a:ext cx="7613700" cy="23049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Arial"/>
              <a:buNone/>
              <a:defRPr b="1" i="0" sz="5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06400" lvl="1" marL="9144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81000" lvl="2" marL="13716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2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3" name="Google Shape;73;p23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-3175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175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175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175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175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175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175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4" name="Google Shape;74;p2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verview">
  <p:cSld name="Overview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4" name="Google Shape;24;p15"/>
          <p:cNvCxnSpPr/>
          <p:nvPr/>
        </p:nvCxnSpPr>
        <p:spPr>
          <a:xfrm>
            <a:off x="204064" y="384370"/>
            <a:ext cx="2006100" cy="0"/>
          </a:xfrm>
          <a:prstGeom prst="straightConnector1">
            <a:avLst/>
          </a:prstGeom>
          <a:noFill/>
          <a:ln cap="flat" cmpd="sng" w="25400">
            <a:solidFill>
              <a:srgbClr val="E46102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25" name="Google Shape;25;p15"/>
          <p:cNvCxnSpPr/>
          <p:nvPr/>
        </p:nvCxnSpPr>
        <p:spPr>
          <a:xfrm>
            <a:off x="2532476" y="384370"/>
            <a:ext cx="6364200" cy="0"/>
          </a:xfrm>
          <a:prstGeom prst="straightConnector1">
            <a:avLst/>
          </a:prstGeom>
          <a:noFill/>
          <a:ln cap="flat" cmpd="sng" w="12700">
            <a:solidFill>
              <a:srgbClr val="E46102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26" name="Google Shape;26;p15"/>
          <p:cNvSpPr txBox="1"/>
          <p:nvPr>
            <p:ph idx="1" type="body"/>
          </p:nvPr>
        </p:nvSpPr>
        <p:spPr>
          <a:xfrm>
            <a:off x="204065" y="740368"/>
            <a:ext cx="2705700" cy="33921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E46102"/>
              </a:buClr>
              <a:buSzPts val="3200"/>
              <a:buFont typeface="Arial"/>
              <a:buNone/>
              <a:defRPr b="1" i="0" sz="3200" u="none" cap="none" strike="noStrike">
                <a:solidFill>
                  <a:srgbClr val="E4610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06400" lvl="1" marL="9144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81000" lvl="2" marL="13716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7" name="Google Shape;27;p15"/>
          <p:cNvSpPr txBox="1"/>
          <p:nvPr>
            <p:ph idx="2" type="body"/>
          </p:nvPr>
        </p:nvSpPr>
        <p:spPr>
          <a:xfrm>
            <a:off x="3252528" y="1305759"/>
            <a:ext cx="5643900" cy="4671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1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06400" lvl="1" marL="9144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81000" lvl="2" marL="13716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8" name="Google Shape;28;p15"/>
          <p:cNvSpPr txBox="1"/>
          <p:nvPr>
            <p:ph idx="3" type="body"/>
          </p:nvPr>
        </p:nvSpPr>
        <p:spPr>
          <a:xfrm>
            <a:off x="3246526" y="1920619"/>
            <a:ext cx="5649900" cy="22119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355600" lvl="0" marL="457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E46102"/>
              </a:buClr>
              <a:buSzPts val="2000"/>
              <a:buFont typeface="Noto Sans Symbols"/>
              <a:buChar char="▪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42900" lvl="1" marL="914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E46102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30200" lvl="2" marL="1371600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E46102"/>
              </a:buClr>
              <a:buSzPts val="1600"/>
              <a:buFont typeface="Noto Sans Symbols"/>
              <a:buChar char="▪"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17500" lvl="3" marL="1828800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D95E00"/>
              </a:buClr>
              <a:buSzPts val="1400"/>
              <a:buFont typeface="NTR"/>
              <a:buChar char="&gt;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04800" lvl="4" marL="2286000" marR="0" rtl="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D95E00"/>
              </a:buClr>
              <a:buSzPts val="1200"/>
              <a:buFont typeface="Noto Sans Symbols"/>
              <a:buChar char="▪"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D95E00"/>
              </a:buClr>
              <a:buSzPts val="1100"/>
              <a:buFont typeface="NTR"/>
              <a:buNone/>
              <a:defRPr b="0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D95E00"/>
              </a:buClr>
              <a:buSzPts val="1000"/>
              <a:buFont typeface="Noto Sans Symbols"/>
              <a:buNone/>
              <a:defRPr b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9" name="Google Shape;29;p15"/>
          <p:cNvSpPr txBox="1"/>
          <p:nvPr>
            <p:ph idx="4" type="body"/>
          </p:nvPr>
        </p:nvSpPr>
        <p:spPr>
          <a:xfrm>
            <a:off x="0" y="4133850"/>
            <a:ext cx="9144000" cy="10095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FF0000"/>
              </a:buClr>
              <a:buSzPts val="3200"/>
              <a:buFont typeface="Arial"/>
              <a:buNone/>
              <a:defRPr b="0" i="1" sz="3200" u="none" cap="none" strike="noStrike">
                <a:solidFill>
                  <a:srgbClr val="FF0000"/>
                </a:solidFill>
                <a:latin typeface="MS Gothic"/>
                <a:ea typeface="MS Gothic"/>
                <a:cs typeface="MS Gothic"/>
                <a:sym typeface="MS Gothic"/>
              </a:defRPr>
            </a:lvl1pPr>
            <a:lvl2pPr indent="-406400" lvl="1" marL="9144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81000" lvl="2" marL="13716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>
  <p:cSld name="Title and Content"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1" name="Google Shape;31;p16"/>
          <p:cNvCxnSpPr/>
          <p:nvPr/>
        </p:nvCxnSpPr>
        <p:spPr>
          <a:xfrm>
            <a:off x="204064" y="384819"/>
            <a:ext cx="2006100" cy="0"/>
          </a:xfrm>
          <a:prstGeom prst="straightConnector1">
            <a:avLst/>
          </a:prstGeom>
          <a:noFill/>
          <a:ln cap="flat" cmpd="sng" w="254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32" name="Google Shape;32;p16"/>
          <p:cNvCxnSpPr/>
          <p:nvPr/>
        </p:nvCxnSpPr>
        <p:spPr>
          <a:xfrm>
            <a:off x="2532476" y="384819"/>
            <a:ext cx="6364200" cy="0"/>
          </a:xfrm>
          <a:prstGeom prst="straightConnector1">
            <a:avLst/>
          </a:prstGeom>
          <a:noFill/>
          <a:ln cap="flat" cmpd="sng" w="127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33" name="Google Shape;33;p16"/>
          <p:cNvSpPr txBox="1"/>
          <p:nvPr>
            <p:ph idx="1" type="body"/>
          </p:nvPr>
        </p:nvSpPr>
        <p:spPr>
          <a:xfrm>
            <a:off x="0" y="4133851"/>
            <a:ext cx="9144000" cy="10509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FF0000"/>
              </a:buClr>
              <a:buSzPts val="3200"/>
              <a:buFont typeface="Arial"/>
              <a:buNone/>
              <a:defRPr b="0" i="1" sz="3200" u="none" cap="none" strike="noStrike">
                <a:solidFill>
                  <a:srgbClr val="FF0000"/>
                </a:solidFill>
                <a:latin typeface="MS Gothic"/>
                <a:ea typeface="MS Gothic"/>
                <a:cs typeface="MS Gothic"/>
                <a:sym typeface="MS Gothic"/>
              </a:defRPr>
            </a:lvl1pPr>
            <a:lvl2pPr indent="-406400" lvl="1" marL="9144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81000" lvl="2" marL="13716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4" name="Google Shape;34;p16"/>
          <p:cNvSpPr txBox="1"/>
          <p:nvPr>
            <p:ph idx="2" type="body"/>
          </p:nvPr>
        </p:nvSpPr>
        <p:spPr>
          <a:xfrm>
            <a:off x="204064" y="718839"/>
            <a:ext cx="8692500" cy="5223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E46102"/>
              </a:buClr>
              <a:buSzPts val="2800"/>
              <a:buFont typeface="Arial"/>
              <a:buNone/>
              <a:defRPr b="1" i="0" sz="2800" u="none" cap="none" strike="noStrike">
                <a:solidFill>
                  <a:srgbClr val="E4610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06400" lvl="1" marL="9144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81000" lvl="2" marL="13716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5" name="Google Shape;35;p16"/>
          <p:cNvSpPr txBox="1"/>
          <p:nvPr>
            <p:ph idx="3" type="body"/>
          </p:nvPr>
        </p:nvSpPr>
        <p:spPr>
          <a:xfrm>
            <a:off x="204064" y="1308169"/>
            <a:ext cx="8692500" cy="2825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381000" lvl="0" marL="4572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E46102"/>
              </a:buClr>
              <a:buSzPts val="2400"/>
              <a:buFont typeface="Noto Sans Symbols"/>
              <a:buChar char="▪"/>
              <a:defRPr b="1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55600" lvl="1" marL="914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E46102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42900" lvl="2" marL="1371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E46102"/>
              </a:buClr>
              <a:buSzPts val="1800"/>
              <a:buFont typeface="Noto Sans Symbols"/>
              <a:buChar char="▪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30200" lvl="3" marL="1828800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D95E00"/>
              </a:buClr>
              <a:buSzPts val="1600"/>
              <a:buFont typeface="NTR"/>
              <a:buChar char="&gt;"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17500" lvl="4" marL="2286000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D95E00"/>
              </a:buClr>
              <a:buSzPts val="1400"/>
              <a:buFont typeface="Noto Sans Symbols"/>
              <a:buChar char="▪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04800" lvl="5" marL="2743200" marR="0" rtl="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D95E00"/>
              </a:buClr>
              <a:buSzPts val="1200"/>
              <a:buFont typeface="NTR"/>
              <a:buChar char="&gt;"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2100" lvl="6" marL="3200400" marR="0" rtl="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D95E00"/>
              </a:buClr>
              <a:buSzPts val="1000"/>
              <a:buFont typeface="Noto Sans Symbols"/>
              <a:buChar char="▪"/>
              <a:defRPr b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85750" lvl="7" marL="3657600" marR="0" rtl="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D95E00"/>
              </a:buClr>
              <a:buSzPts val="900"/>
              <a:buFont typeface="NTR"/>
              <a:buChar char="&gt;"/>
              <a:defRPr b="0" i="0" sz="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Full-Page Content">
  <p:cSld name="Full-Page Content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7" name="Google Shape;37;p17"/>
          <p:cNvCxnSpPr/>
          <p:nvPr/>
        </p:nvCxnSpPr>
        <p:spPr>
          <a:xfrm>
            <a:off x="204064" y="384819"/>
            <a:ext cx="2006100" cy="0"/>
          </a:xfrm>
          <a:prstGeom prst="straightConnector1">
            <a:avLst/>
          </a:prstGeom>
          <a:noFill/>
          <a:ln cap="flat" cmpd="sng" w="254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38" name="Google Shape;38;p17"/>
          <p:cNvCxnSpPr/>
          <p:nvPr/>
        </p:nvCxnSpPr>
        <p:spPr>
          <a:xfrm>
            <a:off x="2532476" y="384819"/>
            <a:ext cx="6364200" cy="0"/>
          </a:xfrm>
          <a:prstGeom prst="straightConnector1">
            <a:avLst/>
          </a:prstGeom>
          <a:noFill/>
          <a:ln cap="flat" cmpd="sng" w="127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39" name="Google Shape;39;p17"/>
          <p:cNvSpPr txBox="1"/>
          <p:nvPr>
            <p:ph idx="1" type="body"/>
          </p:nvPr>
        </p:nvSpPr>
        <p:spPr>
          <a:xfrm>
            <a:off x="0" y="4133851"/>
            <a:ext cx="9144000" cy="10509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FF0000"/>
              </a:buClr>
              <a:buSzPts val="3200"/>
              <a:buFont typeface="Arial"/>
              <a:buNone/>
              <a:defRPr b="0" i="1" sz="3200" u="none" cap="none" strike="noStrike">
                <a:solidFill>
                  <a:srgbClr val="FF0000"/>
                </a:solidFill>
                <a:latin typeface="MS Gothic"/>
                <a:ea typeface="MS Gothic"/>
                <a:cs typeface="MS Gothic"/>
                <a:sym typeface="MS Gothic"/>
              </a:defRPr>
            </a:lvl1pPr>
            <a:lvl2pPr indent="-406400" lvl="1" marL="9144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81000" lvl="2" marL="13716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0" name="Google Shape;40;p17"/>
          <p:cNvSpPr txBox="1"/>
          <p:nvPr>
            <p:ph idx="2" type="body"/>
          </p:nvPr>
        </p:nvSpPr>
        <p:spPr>
          <a:xfrm>
            <a:off x="204064" y="647571"/>
            <a:ext cx="8692500" cy="34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228600" lvl="0" marL="457200" marR="0" rtl="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b="0" i="1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06400" lvl="1" marL="9144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81000" lvl="2" marL="13716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>
  <p:cSld name="Two Content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2" name="Google Shape;42;p18"/>
          <p:cNvCxnSpPr/>
          <p:nvPr/>
        </p:nvCxnSpPr>
        <p:spPr>
          <a:xfrm>
            <a:off x="204064" y="384819"/>
            <a:ext cx="2006100" cy="0"/>
          </a:xfrm>
          <a:prstGeom prst="straightConnector1">
            <a:avLst/>
          </a:prstGeom>
          <a:noFill/>
          <a:ln cap="flat" cmpd="sng" w="254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43" name="Google Shape;43;p18"/>
          <p:cNvCxnSpPr/>
          <p:nvPr/>
        </p:nvCxnSpPr>
        <p:spPr>
          <a:xfrm>
            <a:off x="2532476" y="384819"/>
            <a:ext cx="6364200" cy="0"/>
          </a:xfrm>
          <a:prstGeom prst="straightConnector1">
            <a:avLst/>
          </a:prstGeom>
          <a:noFill/>
          <a:ln cap="flat" cmpd="sng" w="127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44" name="Google Shape;44;p18"/>
          <p:cNvSpPr txBox="1"/>
          <p:nvPr>
            <p:ph idx="1" type="body"/>
          </p:nvPr>
        </p:nvSpPr>
        <p:spPr>
          <a:xfrm>
            <a:off x="0" y="4133851"/>
            <a:ext cx="9144000" cy="10509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FF0000"/>
              </a:buClr>
              <a:buSzPts val="3200"/>
              <a:buFont typeface="Arial"/>
              <a:buNone/>
              <a:defRPr b="0" i="1" sz="3200" u="none" cap="none" strike="noStrike">
                <a:solidFill>
                  <a:srgbClr val="FF0000"/>
                </a:solidFill>
                <a:latin typeface="MS Gothic"/>
                <a:ea typeface="MS Gothic"/>
                <a:cs typeface="MS Gothic"/>
                <a:sym typeface="MS Gothic"/>
              </a:defRPr>
            </a:lvl1pPr>
            <a:lvl2pPr indent="-406400" lvl="1" marL="9144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81000" lvl="2" marL="13716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5" name="Google Shape;45;p18"/>
          <p:cNvSpPr txBox="1"/>
          <p:nvPr>
            <p:ph idx="2" type="body"/>
          </p:nvPr>
        </p:nvSpPr>
        <p:spPr>
          <a:xfrm>
            <a:off x="4692650" y="647769"/>
            <a:ext cx="4203600" cy="3479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228600" lvl="0" marL="457200" marR="0" rtl="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b="0" i="1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06400" lvl="1" marL="9144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81000" lvl="2" marL="13716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6" name="Google Shape;46;p18"/>
          <p:cNvSpPr txBox="1"/>
          <p:nvPr>
            <p:ph idx="3" type="body"/>
          </p:nvPr>
        </p:nvSpPr>
        <p:spPr>
          <a:xfrm>
            <a:off x="204064" y="647571"/>
            <a:ext cx="4209300" cy="34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228600" lvl="0" marL="457200" marR="0" rtl="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b="0" i="1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06400" lvl="1" marL="9144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81000" lvl="2" marL="13716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>
  <p:cSld name="Content with Caption">
    <p:spTree>
      <p:nvGrpSpPr>
        <p:cNvPr id="47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8" name="Google Shape;48;p19"/>
          <p:cNvCxnSpPr/>
          <p:nvPr/>
        </p:nvCxnSpPr>
        <p:spPr>
          <a:xfrm>
            <a:off x="204064" y="384819"/>
            <a:ext cx="2006100" cy="0"/>
          </a:xfrm>
          <a:prstGeom prst="straightConnector1">
            <a:avLst/>
          </a:prstGeom>
          <a:noFill/>
          <a:ln cap="flat" cmpd="sng" w="254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49" name="Google Shape;49;p19"/>
          <p:cNvCxnSpPr/>
          <p:nvPr/>
        </p:nvCxnSpPr>
        <p:spPr>
          <a:xfrm>
            <a:off x="2532476" y="384819"/>
            <a:ext cx="6364200" cy="0"/>
          </a:xfrm>
          <a:prstGeom prst="straightConnector1">
            <a:avLst/>
          </a:prstGeom>
          <a:noFill/>
          <a:ln cap="flat" cmpd="sng" w="127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50" name="Google Shape;50;p19"/>
          <p:cNvSpPr txBox="1"/>
          <p:nvPr>
            <p:ph idx="1" type="body"/>
          </p:nvPr>
        </p:nvSpPr>
        <p:spPr>
          <a:xfrm>
            <a:off x="0" y="4133851"/>
            <a:ext cx="9144000" cy="10509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FF0000"/>
              </a:buClr>
              <a:buSzPts val="3200"/>
              <a:buFont typeface="Arial"/>
              <a:buNone/>
              <a:defRPr b="0" i="1" sz="3200" u="none" cap="none" strike="noStrike">
                <a:solidFill>
                  <a:srgbClr val="FF0000"/>
                </a:solidFill>
                <a:latin typeface="MS Gothic"/>
                <a:ea typeface="MS Gothic"/>
                <a:cs typeface="MS Gothic"/>
                <a:sym typeface="MS Gothic"/>
              </a:defRPr>
            </a:lvl1pPr>
            <a:lvl2pPr indent="-406400" lvl="1" marL="9144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81000" lvl="2" marL="13716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1" name="Google Shape;51;p19"/>
          <p:cNvSpPr txBox="1"/>
          <p:nvPr>
            <p:ph idx="2" type="body"/>
          </p:nvPr>
        </p:nvSpPr>
        <p:spPr>
          <a:xfrm>
            <a:off x="198438" y="647007"/>
            <a:ext cx="2603400" cy="596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E46102"/>
              </a:buClr>
              <a:buSzPts val="3200"/>
              <a:buFont typeface="Arial"/>
              <a:buNone/>
              <a:defRPr b="1" i="0" sz="3200" u="none" cap="none" strike="noStrike">
                <a:solidFill>
                  <a:srgbClr val="E4610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06400" lvl="1" marL="9144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81000" lvl="2" marL="13716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2" name="Google Shape;52;p19"/>
          <p:cNvSpPr txBox="1"/>
          <p:nvPr>
            <p:ph idx="3" type="body"/>
          </p:nvPr>
        </p:nvSpPr>
        <p:spPr>
          <a:xfrm>
            <a:off x="198438" y="1405005"/>
            <a:ext cx="2603400" cy="2728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06400" lvl="1" marL="9144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81000" lvl="2" marL="13716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3" name="Google Shape;53;p19"/>
          <p:cNvSpPr txBox="1"/>
          <p:nvPr>
            <p:ph idx="4" type="body"/>
          </p:nvPr>
        </p:nvSpPr>
        <p:spPr>
          <a:xfrm>
            <a:off x="3000376" y="647769"/>
            <a:ext cx="5895900" cy="3479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228600" lvl="0" marL="457200" marR="0" rtl="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b="0" i="1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06400" lvl="1" marL="9144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81000" lvl="2" marL="13716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ransition" showMasterSp="0">
  <p:cSld name="Transition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5" name="Google Shape;55;p20"/>
          <p:cNvCxnSpPr/>
          <p:nvPr/>
        </p:nvCxnSpPr>
        <p:spPr>
          <a:xfrm>
            <a:off x="204064" y="384818"/>
            <a:ext cx="2006100" cy="0"/>
          </a:xfrm>
          <a:prstGeom prst="straightConnector1">
            <a:avLst/>
          </a:prstGeom>
          <a:noFill/>
          <a:ln cap="flat" cmpd="sng" w="25400">
            <a:solidFill>
              <a:srgbClr val="E46102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56" name="Google Shape;56;p20"/>
          <p:cNvCxnSpPr/>
          <p:nvPr/>
        </p:nvCxnSpPr>
        <p:spPr>
          <a:xfrm>
            <a:off x="2532476" y="384818"/>
            <a:ext cx="6364200" cy="0"/>
          </a:xfrm>
          <a:prstGeom prst="straightConnector1">
            <a:avLst/>
          </a:prstGeom>
          <a:noFill/>
          <a:ln cap="flat" cmpd="sng" w="12700">
            <a:solidFill>
              <a:srgbClr val="E46102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57" name="Google Shape;57;p20"/>
          <p:cNvSpPr txBox="1"/>
          <p:nvPr>
            <p:ph idx="1" type="body"/>
          </p:nvPr>
        </p:nvSpPr>
        <p:spPr>
          <a:xfrm>
            <a:off x="0" y="4133851"/>
            <a:ext cx="9144000" cy="10509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FF0000"/>
              </a:buClr>
              <a:buSzPts val="3200"/>
              <a:buFont typeface="Arial"/>
              <a:buNone/>
              <a:defRPr b="0" i="1" sz="3200" u="none" cap="none" strike="noStrike">
                <a:solidFill>
                  <a:srgbClr val="FF0000"/>
                </a:solidFill>
                <a:latin typeface="MS Gothic"/>
                <a:ea typeface="MS Gothic"/>
                <a:cs typeface="MS Gothic"/>
                <a:sym typeface="MS Gothic"/>
              </a:defRPr>
            </a:lvl1pPr>
            <a:lvl2pPr indent="-406400" lvl="1" marL="9144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81000" lvl="2" marL="13716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8" name="Google Shape;58;p20"/>
          <p:cNvSpPr txBox="1"/>
          <p:nvPr>
            <p:ph idx="2" type="body"/>
          </p:nvPr>
        </p:nvSpPr>
        <p:spPr>
          <a:xfrm>
            <a:off x="204064" y="2990850"/>
            <a:ext cx="86925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b="1" i="0" sz="4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06400" lvl="1" marL="9144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81000" lvl="2" marL="13716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59" name="Google Shape;59;p2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43281" y="113944"/>
            <a:ext cx="468232" cy="23411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 or End Slide">
  <p:cSld name="Section Header or End Slide"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21"/>
          <p:cNvSpPr/>
          <p:nvPr/>
        </p:nvSpPr>
        <p:spPr>
          <a:xfrm>
            <a:off x="0" y="0"/>
            <a:ext cx="9141600" cy="5143500"/>
          </a:xfrm>
          <a:prstGeom prst="rect">
            <a:avLst/>
          </a:prstGeom>
          <a:solidFill>
            <a:srgbClr val="E46102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62" name="Google Shape;62;p21"/>
          <p:cNvCxnSpPr/>
          <p:nvPr/>
        </p:nvCxnSpPr>
        <p:spPr>
          <a:xfrm>
            <a:off x="204064" y="384818"/>
            <a:ext cx="2006100" cy="0"/>
          </a:xfrm>
          <a:prstGeom prst="straightConnector1">
            <a:avLst/>
          </a:prstGeom>
          <a:noFill/>
          <a:ln cap="flat" cmpd="sng" w="254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63" name="Google Shape;63;p21"/>
          <p:cNvCxnSpPr/>
          <p:nvPr/>
        </p:nvCxnSpPr>
        <p:spPr>
          <a:xfrm>
            <a:off x="2532476" y="384818"/>
            <a:ext cx="6364200" cy="0"/>
          </a:xfrm>
          <a:prstGeom prst="straightConnector1">
            <a:avLst/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64" name="Google Shape;64;p21"/>
          <p:cNvSpPr txBox="1"/>
          <p:nvPr>
            <p:ph idx="1" type="body"/>
          </p:nvPr>
        </p:nvSpPr>
        <p:spPr>
          <a:xfrm>
            <a:off x="204064" y="3194050"/>
            <a:ext cx="8692500" cy="9399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Arial"/>
              <a:buNone/>
              <a:defRPr b="1" i="0" sz="5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06400" lvl="1" marL="9144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81000" lvl="2" marL="13716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5" name="Google Shape;65;p21"/>
          <p:cNvSpPr txBox="1"/>
          <p:nvPr>
            <p:ph idx="2" type="body"/>
          </p:nvPr>
        </p:nvSpPr>
        <p:spPr>
          <a:xfrm>
            <a:off x="0" y="4133851"/>
            <a:ext cx="9144000" cy="10509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FF0000"/>
              </a:buClr>
              <a:buSzPts val="3200"/>
              <a:buFont typeface="Arial"/>
              <a:buNone/>
              <a:defRPr b="0" i="1" sz="3200" u="none" cap="none" strike="noStrike">
                <a:solidFill>
                  <a:srgbClr val="FF0000"/>
                </a:solidFill>
                <a:latin typeface="MS Gothic"/>
                <a:ea typeface="MS Gothic"/>
                <a:cs typeface="MS Gothic"/>
                <a:sym typeface="MS Gothic"/>
              </a:defRPr>
            </a:lvl1pPr>
            <a:lvl2pPr indent="-406400" lvl="1" marL="9144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81000" lvl="2" marL="13716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66" name="Google Shape;66;p2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43281" y="113944"/>
            <a:ext cx="468232" cy="23411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2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Font typeface="Arial"/>
              <a:buChar char="●"/>
              <a:defRPr b="0" i="0" sz="5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Font typeface="Arial"/>
              <a:buChar char="○"/>
              <a:defRPr b="0" i="0" sz="5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Font typeface="Arial"/>
              <a:buChar char="■"/>
              <a:defRPr b="0" i="0" sz="5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Font typeface="Arial"/>
              <a:buChar char="●"/>
              <a:defRPr b="0" i="0" sz="5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Font typeface="Arial"/>
              <a:buChar char="○"/>
              <a:defRPr b="0" i="0" sz="5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Font typeface="Arial"/>
              <a:buChar char="■"/>
              <a:defRPr b="0" i="0" sz="5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Font typeface="Arial"/>
              <a:buChar char="●"/>
              <a:defRPr b="0" i="0" sz="5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Font typeface="Arial"/>
              <a:buChar char="○"/>
              <a:defRPr b="0" i="0" sz="5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Font typeface="Arial"/>
              <a:buChar char="■"/>
              <a:defRPr b="0" i="0" sz="5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9" name="Google Shape;69;p2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0" name="Google Shape;70;p2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9.xml"/><Relationship Id="rId10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12" Type="http://schemas.openxmlformats.org/officeDocument/2006/relationships/slideLayout" Target="../slideLayouts/slideLayout10.xml"/><Relationship Id="rId1" Type="http://schemas.openxmlformats.org/officeDocument/2006/relationships/image" Target="../media/image1.png"/><Relationship Id="rId2" Type="http://schemas.openxmlformats.org/officeDocument/2006/relationships/image" Target="../media/image2.png"/><Relationship Id="rId3" Type="http://schemas.openxmlformats.org/officeDocument/2006/relationships/slideLayout" Target="../slideLayouts/slideLayout1.xml"/><Relationship Id="rId4" Type="http://schemas.openxmlformats.org/officeDocument/2006/relationships/slideLayout" Target="../slideLayouts/slideLayout2.xml"/><Relationship Id="rId9" Type="http://schemas.openxmlformats.org/officeDocument/2006/relationships/slideLayout" Target="../slideLayouts/slideLayout7.xml"/><Relationship Id="rId5" Type="http://schemas.openxmlformats.org/officeDocument/2006/relationships/slideLayout" Target="../slideLayouts/slideLayout3.xml"/><Relationship Id="rId6" Type="http://schemas.openxmlformats.org/officeDocument/2006/relationships/slideLayout" Target="../slideLayouts/slideLayout4.xml"/><Relationship Id="rId7" Type="http://schemas.openxmlformats.org/officeDocument/2006/relationships/slideLayout" Target="../slideLayouts/slideLayout5.xml"/><Relationship Id="rId8" Type="http://schemas.openxmlformats.org/officeDocument/2006/relationships/slideLayout" Target="../slideLayouts/slideLayout6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oogle Shape;6;p13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243281" y="113944"/>
            <a:ext cx="468232" cy="234117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Google Shape;7;p13"/>
          <p:cNvSpPr txBox="1"/>
          <p:nvPr/>
        </p:nvSpPr>
        <p:spPr>
          <a:xfrm>
            <a:off x="8027534" y="193157"/>
            <a:ext cx="9309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b="0" i="0" lang="en" sz="9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|  </a:t>
            </a:r>
            <a:fld id="{00000000-1234-1234-1234-123412341234}" type="slidenum">
              <a:rPr b="0" i="0" lang="en" sz="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8" name="Google Shape;8;p1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6892479" y="229609"/>
            <a:ext cx="1663755" cy="99215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hyperlink" Target="https://www.youtube.com/watch?v=F5vtCRFRAK0" TargetMode="External"/><Relationship Id="rId4" Type="http://schemas.openxmlformats.org/officeDocument/2006/relationships/image" Target="../media/image10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hyperlink" Target="https://create.kahoot.it/share/intro-to-ie/788b171e-d00d-46e7-8742-0dd7c1ee54f7" TargetMode="Externa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4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hyperlink" Target="https://www.youtube.com/watch?v=WMbJuTlajsw" TargetMode="Externa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hyperlink" Target="https://www.youtube.com/watch?v=w0U-pkIKVtc" TargetMode="External"/><Relationship Id="rId4" Type="http://schemas.openxmlformats.org/officeDocument/2006/relationships/image" Target="../media/image8.png"/><Relationship Id="rId5" Type="http://schemas.openxmlformats.org/officeDocument/2006/relationships/image" Target="../media/image7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5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hyperlink" Target="https://www.youtube.com/watch?v=jLud5XYfY_c" TargetMode="External"/><Relationship Id="rId4" Type="http://schemas.openxmlformats.org/officeDocument/2006/relationships/image" Target="../media/image9.png"/><Relationship Id="rId5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"/>
          <p:cNvSpPr txBox="1"/>
          <p:nvPr>
            <p:ph idx="4" type="body"/>
          </p:nvPr>
        </p:nvSpPr>
        <p:spPr>
          <a:xfrm>
            <a:off x="754540" y="956788"/>
            <a:ext cx="7613700" cy="23049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SzPts val="5400"/>
              <a:buNone/>
            </a:pPr>
            <a:r>
              <a:rPr lang="en"/>
              <a:t>Intro to Industrial Engineering</a:t>
            </a:r>
            <a:endParaRPr/>
          </a:p>
        </p:txBody>
      </p:sp>
      <p:sp>
        <p:nvSpPr>
          <p:cNvPr id="80" name="Google Shape;80;p1"/>
          <p:cNvSpPr txBox="1"/>
          <p:nvPr>
            <p:ph idx="1" type="body"/>
          </p:nvPr>
        </p:nvSpPr>
        <p:spPr>
          <a:xfrm>
            <a:off x="2008148" y="3287404"/>
            <a:ext cx="5793000" cy="3576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None/>
            </a:pPr>
            <a:r>
              <a:rPr lang="en"/>
              <a:t>Toyota Production Systems Lab</a:t>
            </a:r>
            <a:endParaRPr/>
          </a:p>
        </p:txBody>
      </p:sp>
      <p:sp>
        <p:nvSpPr>
          <p:cNvPr id="81" name="Google Shape;81;p1"/>
          <p:cNvSpPr txBox="1"/>
          <p:nvPr>
            <p:ph idx="2" type="body"/>
          </p:nvPr>
        </p:nvSpPr>
        <p:spPr>
          <a:xfrm>
            <a:off x="2008148" y="3670551"/>
            <a:ext cx="5793000" cy="4092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None/>
            </a:pPr>
            <a:r>
              <a:rPr lang="en"/>
              <a:t>Grade 1-5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11"/>
          <p:cNvSpPr txBox="1"/>
          <p:nvPr>
            <p:ph idx="2" type="body"/>
          </p:nvPr>
        </p:nvSpPr>
        <p:spPr>
          <a:xfrm>
            <a:off x="204064" y="718839"/>
            <a:ext cx="8692500" cy="5223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800"/>
              <a:buNone/>
            </a:pPr>
            <a:r>
              <a:rPr lang="en"/>
              <a:t>Taiichi Ohno (1912-1990)</a:t>
            </a:r>
            <a:endParaRPr/>
          </a:p>
        </p:txBody>
      </p:sp>
      <p:sp>
        <p:nvSpPr>
          <p:cNvPr id="149" name="Google Shape;149;p11"/>
          <p:cNvSpPr txBox="1"/>
          <p:nvPr>
            <p:ph idx="3" type="body"/>
          </p:nvPr>
        </p:nvSpPr>
        <p:spPr>
          <a:xfrm>
            <a:off x="204064" y="1308169"/>
            <a:ext cx="8692500" cy="2825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400"/>
              <a:buNone/>
            </a:pPr>
            <a:r>
              <a:rPr lang="en"/>
              <a:t>Manager of Toyota Motor Company</a:t>
            </a:r>
            <a:endParaRPr/>
          </a:p>
          <a:p>
            <a:pPr indent="-381000" lvl="0" marL="45720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400"/>
              <a:buChar char="▪"/>
            </a:pPr>
            <a:r>
              <a:rPr lang="en"/>
              <a:t>Also known as the “Father of the Toyota Production System”</a:t>
            </a:r>
            <a:endParaRPr/>
          </a:p>
          <a:p>
            <a:pPr indent="-3810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▪"/>
            </a:pPr>
            <a:r>
              <a:rPr lang="en"/>
              <a:t>The Toyota Production System (TPS) is the foundation of lean manufacturing</a:t>
            </a:r>
            <a:endParaRPr/>
          </a:p>
          <a:p>
            <a:pPr indent="-36830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Char char="•"/>
            </a:pPr>
            <a:r>
              <a:rPr lang="en" sz="2200"/>
              <a:t>Lean - “creating more value for customers </a:t>
            </a:r>
            <a:br>
              <a:rPr lang="en" sz="2200"/>
            </a:br>
            <a:r>
              <a:rPr lang="en" sz="2200"/>
              <a:t>using fewer resources”</a:t>
            </a:r>
            <a:endParaRPr sz="2200"/>
          </a:p>
          <a:p>
            <a:pPr indent="-36830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Char char="•"/>
            </a:pPr>
            <a:r>
              <a:rPr lang="en" sz="2200" u="sng">
                <a:solidFill>
                  <a:schemeClr val="hlink"/>
                </a:solidFill>
                <a:hlinkClick r:id="rId3"/>
              </a:rPr>
              <a:t>Link to video about Toyota</a:t>
            </a:r>
            <a:r>
              <a:rPr lang="en" sz="2200"/>
              <a:t> </a:t>
            </a:r>
            <a:endParaRPr sz="2200"/>
          </a:p>
          <a:p>
            <a:pPr indent="0" lvl="0" marL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400"/>
              <a:buNone/>
            </a:pPr>
            <a:r>
              <a:t/>
            </a:r>
            <a:endParaRPr/>
          </a:p>
        </p:txBody>
      </p:sp>
      <p:pic>
        <p:nvPicPr>
          <p:cNvPr id="150" name="Google Shape;150;p1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411250" y="3192850"/>
            <a:ext cx="1732750" cy="19506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12"/>
          <p:cNvSpPr txBox="1"/>
          <p:nvPr>
            <p:ph idx="2" type="body"/>
          </p:nvPr>
        </p:nvSpPr>
        <p:spPr>
          <a:xfrm>
            <a:off x="204064" y="718839"/>
            <a:ext cx="8692500" cy="5223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800"/>
              <a:buNone/>
            </a:pPr>
            <a:r>
              <a:rPr lang="en"/>
              <a:t>Kahoot/Crossword</a:t>
            </a:r>
            <a:endParaRPr/>
          </a:p>
        </p:txBody>
      </p:sp>
      <p:sp>
        <p:nvSpPr>
          <p:cNvPr id="156" name="Google Shape;156;p12"/>
          <p:cNvSpPr txBox="1"/>
          <p:nvPr>
            <p:ph idx="3" type="body"/>
          </p:nvPr>
        </p:nvSpPr>
        <p:spPr>
          <a:xfrm>
            <a:off x="204064" y="1308169"/>
            <a:ext cx="8692500" cy="2825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-381000" lvl="0" marL="45720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400"/>
              <a:buChar char="▪"/>
            </a:pPr>
            <a:r>
              <a:rPr lang="en" u="sng">
                <a:solidFill>
                  <a:schemeClr val="hlink"/>
                </a:solidFill>
                <a:hlinkClick r:id="rId3"/>
              </a:rPr>
              <a:t>Link to Kahoot Quiz</a:t>
            </a:r>
            <a:r>
              <a:rPr lang="en"/>
              <a:t> </a:t>
            </a:r>
            <a:endParaRPr/>
          </a:p>
          <a:p>
            <a:pPr indent="-3810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▪"/>
            </a:pPr>
            <a:r>
              <a:rPr lang="en"/>
              <a:t>There is a crossword in the drive folder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2"/>
          <p:cNvSpPr txBox="1"/>
          <p:nvPr>
            <p:ph idx="2" type="body"/>
          </p:nvPr>
        </p:nvSpPr>
        <p:spPr>
          <a:xfrm>
            <a:off x="3252528" y="1305759"/>
            <a:ext cx="5643900" cy="4671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400"/>
              <a:buNone/>
            </a:pPr>
            <a:r>
              <a:rPr lang="en"/>
              <a:t>Accompanying worksheet</a:t>
            </a:r>
            <a:endParaRPr/>
          </a:p>
        </p:txBody>
      </p:sp>
      <p:sp>
        <p:nvSpPr>
          <p:cNvPr id="87" name="Google Shape;87;p2"/>
          <p:cNvSpPr txBox="1"/>
          <p:nvPr>
            <p:ph idx="3" type="body"/>
          </p:nvPr>
        </p:nvSpPr>
        <p:spPr>
          <a:xfrm>
            <a:off x="3246526" y="1920619"/>
            <a:ext cx="5649900" cy="22119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None/>
            </a:pPr>
            <a:r>
              <a:rPr lang="en"/>
              <a:t>Please follow along with the worksheet titled “IntroIE-1-IntroIEWS”, and the crossword “IntroIE-1-IntroIECW”</a:t>
            </a:r>
            <a:endParaRPr/>
          </a:p>
        </p:txBody>
      </p:sp>
      <p:sp>
        <p:nvSpPr>
          <p:cNvPr id="88" name="Google Shape;88;p2"/>
          <p:cNvSpPr txBox="1"/>
          <p:nvPr>
            <p:ph idx="4" type="body"/>
          </p:nvPr>
        </p:nvSpPr>
        <p:spPr>
          <a:xfrm>
            <a:off x="0" y="4133850"/>
            <a:ext cx="9144000" cy="10095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32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3"/>
          <p:cNvSpPr txBox="1"/>
          <p:nvPr>
            <p:ph idx="2" type="body"/>
          </p:nvPr>
        </p:nvSpPr>
        <p:spPr>
          <a:xfrm>
            <a:off x="204064" y="718839"/>
            <a:ext cx="8692500" cy="5223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800"/>
              <a:buNone/>
            </a:pPr>
            <a:r>
              <a:rPr lang="en"/>
              <a:t>Agenda</a:t>
            </a:r>
            <a:endParaRPr/>
          </a:p>
        </p:txBody>
      </p:sp>
      <p:sp>
        <p:nvSpPr>
          <p:cNvPr id="94" name="Google Shape;94;p3"/>
          <p:cNvSpPr txBox="1"/>
          <p:nvPr>
            <p:ph idx="3" type="body"/>
          </p:nvPr>
        </p:nvSpPr>
        <p:spPr>
          <a:xfrm>
            <a:off x="204064" y="1308169"/>
            <a:ext cx="8692500" cy="2825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-381000" lvl="0" marL="45720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400"/>
              <a:buChar char="▪"/>
            </a:pPr>
            <a:r>
              <a:rPr lang="en"/>
              <a:t>What is Engineering?</a:t>
            </a:r>
            <a:endParaRPr/>
          </a:p>
          <a:p>
            <a:pPr indent="-3810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▪"/>
            </a:pPr>
            <a:r>
              <a:rPr lang="en"/>
              <a:t>What is Industrial Engineering?</a:t>
            </a:r>
            <a:endParaRPr/>
          </a:p>
          <a:p>
            <a:pPr indent="-3810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▪"/>
            </a:pPr>
            <a:r>
              <a:rPr lang="en"/>
              <a:t>History of Industrial Engineering</a:t>
            </a:r>
            <a:endParaRPr/>
          </a:p>
          <a:p>
            <a:pPr indent="-3810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▪"/>
            </a:pPr>
            <a:r>
              <a:rPr lang="en"/>
              <a:t>Kahoot game and/or crossword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4"/>
          <p:cNvSpPr txBox="1"/>
          <p:nvPr>
            <p:ph idx="2" type="body"/>
          </p:nvPr>
        </p:nvSpPr>
        <p:spPr>
          <a:xfrm>
            <a:off x="204064" y="718839"/>
            <a:ext cx="8692500" cy="5223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800"/>
              <a:buNone/>
            </a:pPr>
            <a:r>
              <a:rPr lang="en"/>
              <a:t>What is Engineering?</a:t>
            </a:r>
            <a:endParaRPr/>
          </a:p>
        </p:txBody>
      </p:sp>
      <p:sp>
        <p:nvSpPr>
          <p:cNvPr id="100" name="Google Shape;100;p4"/>
          <p:cNvSpPr txBox="1"/>
          <p:nvPr>
            <p:ph idx="3" type="body"/>
          </p:nvPr>
        </p:nvSpPr>
        <p:spPr>
          <a:xfrm>
            <a:off x="204064" y="1308169"/>
            <a:ext cx="8692500" cy="2825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-342900" lvl="0" marL="45720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Char char="▪"/>
            </a:pPr>
            <a:r>
              <a:rPr lang="en" sz="1800"/>
              <a:t>“Engineering is the process of creating and building structures, products, and systems by using math and science.” </a:t>
            </a:r>
            <a:endParaRPr sz="1800"/>
          </a:p>
          <a:p>
            <a:pPr indent="-34290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" sz="1800"/>
              <a:t>Engineers solve problems by creating and inventing</a:t>
            </a:r>
            <a:endParaRPr sz="1800"/>
          </a:p>
          <a:p>
            <a:pPr indent="-3429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▪"/>
            </a:pPr>
            <a:r>
              <a:rPr lang="en" sz="1800"/>
              <a:t>What are some different types of Engineering?</a:t>
            </a:r>
            <a:endParaRPr sz="1800"/>
          </a:p>
          <a:p>
            <a:pPr indent="-34290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" sz="1800"/>
              <a:t>Industrial, Mechanical, Electrical, Chemical, Computer, Biomedical, Civil</a:t>
            </a:r>
            <a:endParaRPr sz="1800"/>
          </a:p>
          <a:p>
            <a:pPr indent="-3429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▪"/>
            </a:pPr>
            <a:r>
              <a:rPr lang="en" sz="1800"/>
              <a:t>What type of work can Engineers do?</a:t>
            </a:r>
            <a:endParaRPr sz="1800"/>
          </a:p>
          <a:p>
            <a:pPr indent="-34290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" sz="1800"/>
              <a:t>Designing and building buildings, bridges, roads</a:t>
            </a:r>
            <a:endParaRPr sz="1800"/>
          </a:p>
          <a:p>
            <a:pPr indent="-34290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" sz="1800"/>
              <a:t>Designing and making cars, trains, airplanes</a:t>
            </a:r>
            <a:endParaRPr sz="1800"/>
          </a:p>
          <a:p>
            <a:pPr indent="-34290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" sz="1800"/>
              <a:t>Designing and building computers, robots, cell phones</a:t>
            </a:r>
            <a:endParaRPr sz="1800"/>
          </a:p>
          <a:p>
            <a:pPr indent="-34290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" sz="1800"/>
              <a:t>And much more!</a:t>
            </a:r>
            <a:endParaRPr sz="2800"/>
          </a:p>
        </p:txBody>
      </p:sp>
      <p:pic>
        <p:nvPicPr>
          <p:cNvPr id="101" name="Google Shape;101;p4"/>
          <p:cNvPicPr preferRelativeResize="0"/>
          <p:nvPr/>
        </p:nvPicPr>
        <p:blipFill rotWithShape="1">
          <a:blip r:embed="rId3">
            <a:alphaModFix/>
          </a:blip>
          <a:srcRect b="0" l="14624" r="9282" t="0"/>
          <a:stretch/>
        </p:blipFill>
        <p:spPr>
          <a:xfrm>
            <a:off x="7016850" y="3479500"/>
            <a:ext cx="2127150" cy="1664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5"/>
          <p:cNvSpPr txBox="1"/>
          <p:nvPr>
            <p:ph idx="2" type="body"/>
          </p:nvPr>
        </p:nvSpPr>
        <p:spPr>
          <a:xfrm>
            <a:off x="204064" y="718839"/>
            <a:ext cx="8692500" cy="5223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800"/>
              <a:buNone/>
            </a:pPr>
            <a:r>
              <a:rPr lang="en"/>
              <a:t>What is Industrial Engineering?</a:t>
            </a:r>
            <a:endParaRPr/>
          </a:p>
        </p:txBody>
      </p:sp>
      <p:sp>
        <p:nvSpPr>
          <p:cNvPr id="107" name="Google Shape;107;p5"/>
          <p:cNvSpPr txBox="1"/>
          <p:nvPr>
            <p:ph idx="3" type="body"/>
          </p:nvPr>
        </p:nvSpPr>
        <p:spPr>
          <a:xfrm>
            <a:off x="204064" y="1308169"/>
            <a:ext cx="8692500" cy="2825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-368300" lvl="0" marL="45720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200"/>
              <a:buChar char="▪"/>
            </a:pPr>
            <a:r>
              <a:rPr lang="en" sz="2200"/>
              <a:t>Industrial Engineers focus on design, development, and optimization of systems and processes</a:t>
            </a:r>
            <a:endParaRPr sz="2200"/>
          </a:p>
          <a:p>
            <a:pPr indent="-3683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Char char="▪"/>
            </a:pPr>
            <a:r>
              <a:rPr lang="en" sz="2200"/>
              <a:t>What types of environments do you think an Industrial Engineer works in?</a:t>
            </a:r>
            <a:endParaRPr sz="2200"/>
          </a:p>
          <a:p>
            <a:pPr indent="-36830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Char char="•"/>
            </a:pPr>
            <a:r>
              <a:rPr b="1" lang="en" sz="2200" u="sng">
                <a:solidFill>
                  <a:schemeClr val="hlink"/>
                </a:solidFill>
                <a:hlinkClick r:id="rId3"/>
              </a:rPr>
              <a:t>Link to video about IE</a:t>
            </a:r>
            <a:r>
              <a:rPr b="1" lang="en" sz="2200"/>
              <a:t> </a:t>
            </a:r>
            <a:endParaRPr sz="2200"/>
          </a:p>
          <a:p>
            <a:pPr indent="-36830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Char char="•"/>
            </a:pPr>
            <a:r>
              <a:rPr lang="en" sz="2200"/>
              <a:t>Factories, hospitals, amusement parks (Disney World), transportation/logistics (airplanes, trains, boats), etc.</a:t>
            </a:r>
            <a:endParaRPr sz="2200"/>
          </a:p>
          <a:p>
            <a:pPr indent="0" lvl="0" marL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400"/>
              <a:buNone/>
            </a:pPr>
            <a:r>
              <a:t/>
            </a:r>
            <a:endParaRPr sz="2200"/>
          </a:p>
        </p:txBody>
      </p:sp>
      <p:sp>
        <p:nvSpPr>
          <p:cNvPr id="108" name="Google Shape;108;p5"/>
          <p:cNvSpPr txBox="1"/>
          <p:nvPr/>
        </p:nvSpPr>
        <p:spPr>
          <a:xfrm>
            <a:off x="32100" y="3970375"/>
            <a:ext cx="9079800" cy="468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1" lang="en" sz="2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“Engineers make things. Industrial Engineers make things better.”</a:t>
            </a:r>
            <a:endParaRPr b="0" i="1" sz="25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6"/>
          <p:cNvSpPr txBox="1"/>
          <p:nvPr>
            <p:ph idx="2" type="body"/>
          </p:nvPr>
        </p:nvSpPr>
        <p:spPr>
          <a:xfrm>
            <a:off x="204064" y="718839"/>
            <a:ext cx="8692500" cy="5223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800"/>
              <a:buNone/>
            </a:pPr>
            <a:r>
              <a:rPr lang="en"/>
              <a:t>Frederick W. Taylor (1856-1915)</a:t>
            </a:r>
            <a:endParaRPr/>
          </a:p>
        </p:txBody>
      </p:sp>
      <p:sp>
        <p:nvSpPr>
          <p:cNvPr id="114" name="Google Shape;114;p6"/>
          <p:cNvSpPr txBox="1"/>
          <p:nvPr>
            <p:ph idx="3" type="body"/>
          </p:nvPr>
        </p:nvSpPr>
        <p:spPr>
          <a:xfrm>
            <a:off x="204075" y="1308175"/>
            <a:ext cx="8785800" cy="2825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-349250" lvl="0" marL="45720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900"/>
              <a:buChar char="▪"/>
            </a:pPr>
            <a:r>
              <a:rPr lang="en" sz="1900"/>
              <a:t>Taylor worked as both a laborer and a manager at Midvale Steel</a:t>
            </a:r>
            <a:endParaRPr sz="1900"/>
          </a:p>
          <a:p>
            <a:pPr indent="-3492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Char char="▪"/>
            </a:pPr>
            <a:r>
              <a:rPr lang="en" sz="1900"/>
              <a:t>Taylor wanted the most efficient work environment</a:t>
            </a:r>
            <a:endParaRPr sz="1900"/>
          </a:p>
          <a:p>
            <a:pPr indent="-3492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Char char="▪"/>
            </a:pPr>
            <a:r>
              <a:rPr lang="en" sz="1900"/>
              <a:t>Created Scientific Management</a:t>
            </a:r>
            <a:endParaRPr sz="1900"/>
          </a:p>
          <a:p>
            <a:pPr indent="-33655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Char char="•"/>
            </a:pPr>
            <a:r>
              <a:rPr lang="en" sz="1700"/>
              <a:t>Use work method that is based on scientific study - created time studies</a:t>
            </a:r>
            <a:endParaRPr sz="1700"/>
          </a:p>
          <a:p>
            <a:pPr indent="-336550" lvl="2" marL="13716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Char char="▪"/>
            </a:pPr>
            <a:r>
              <a:rPr lang="en" sz="1700"/>
              <a:t>Time Study - process of observing and measuring work by establishing how much time the work takes to be completed</a:t>
            </a:r>
            <a:endParaRPr sz="1700"/>
          </a:p>
          <a:p>
            <a:pPr indent="-33655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Char char="•"/>
            </a:pPr>
            <a:r>
              <a:rPr lang="en" sz="1700"/>
              <a:t>Divide all work into equal chunks - every worker has the same amount of work</a:t>
            </a:r>
            <a:endParaRPr sz="1700"/>
          </a:p>
          <a:p>
            <a:pPr indent="-3492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Char char="▪"/>
            </a:pPr>
            <a:r>
              <a:rPr lang="en" sz="1900"/>
              <a:t>Taylor believed that production efficiency could be improved by close observation of the individual worker and elimination of wasted time</a:t>
            </a:r>
            <a:endParaRPr sz="1900"/>
          </a:p>
          <a:p>
            <a:pPr indent="0" lvl="0" marL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400"/>
              <a:buNone/>
            </a:pPr>
            <a:r>
              <a:t/>
            </a:r>
            <a:endParaRPr sz="1900"/>
          </a:p>
        </p:txBody>
      </p:sp>
      <p:pic>
        <p:nvPicPr>
          <p:cNvPr id="115" name="Google Shape;115;p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100675" y="417425"/>
            <a:ext cx="889201" cy="1789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6" name="Google Shape;116;p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 rot="969676">
            <a:off x="7892374" y="3684074"/>
            <a:ext cx="1152453" cy="138640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7"/>
          <p:cNvSpPr txBox="1"/>
          <p:nvPr>
            <p:ph idx="2" type="body"/>
          </p:nvPr>
        </p:nvSpPr>
        <p:spPr>
          <a:xfrm>
            <a:off x="204064" y="718839"/>
            <a:ext cx="8692500" cy="5223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800"/>
              <a:buNone/>
            </a:pPr>
            <a:r>
              <a:rPr lang="en"/>
              <a:t>Frank (1968-1924) and Lillian Gilbreth (1978-1972)</a:t>
            </a:r>
            <a:endParaRPr/>
          </a:p>
        </p:txBody>
      </p:sp>
      <p:sp>
        <p:nvSpPr>
          <p:cNvPr id="122" name="Google Shape;122;p7"/>
          <p:cNvSpPr txBox="1"/>
          <p:nvPr>
            <p:ph idx="3" type="body"/>
          </p:nvPr>
        </p:nvSpPr>
        <p:spPr>
          <a:xfrm>
            <a:off x="204075" y="1308175"/>
            <a:ext cx="8692500" cy="36015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-349250" lvl="0" marL="45720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900"/>
              <a:buChar char="▪"/>
            </a:pPr>
            <a:r>
              <a:rPr lang="en" sz="1900"/>
              <a:t>Frank and Lillian worked together at Frank’s construction company</a:t>
            </a:r>
            <a:endParaRPr sz="1900"/>
          </a:p>
          <a:p>
            <a:pPr indent="-3492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Char char="▪"/>
            </a:pPr>
            <a:r>
              <a:rPr lang="en" sz="1900"/>
              <a:t>Both worked with and built off of Taylor’s Scientific Management </a:t>
            </a:r>
            <a:endParaRPr sz="1900"/>
          </a:p>
          <a:p>
            <a:pPr indent="-33655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Char char="•"/>
            </a:pPr>
            <a:r>
              <a:rPr lang="en" sz="1700"/>
              <a:t>Created time and motion studies by using motion picture films to analyze jobs</a:t>
            </a:r>
            <a:endParaRPr sz="1700"/>
          </a:p>
          <a:p>
            <a:pPr indent="-336550" lvl="2" marL="13716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Char char="▪"/>
            </a:pPr>
            <a:r>
              <a:rPr lang="en" sz="1700"/>
              <a:t>Time and motion study - process of analyzing work through timing each step and finding where too much time was spent.</a:t>
            </a:r>
            <a:endParaRPr sz="1700"/>
          </a:p>
          <a:p>
            <a:pPr indent="-33655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Char char="•"/>
            </a:pPr>
            <a:r>
              <a:rPr lang="en" sz="1700"/>
              <a:t>Determined to find the “one best way” to do any task</a:t>
            </a:r>
            <a:endParaRPr sz="1700"/>
          </a:p>
          <a:p>
            <a:pPr indent="-3492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Char char="▪"/>
            </a:pPr>
            <a:r>
              <a:rPr lang="en" sz="1900" u="sng">
                <a:solidFill>
                  <a:schemeClr val="hlink"/>
                </a:solidFill>
                <a:hlinkClick r:id="rId3"/>
              </a:rPr>
              <a:t>Extra video</a:t>
            </a:r>
            <a:endParaRPr sz="2500"/>
          </a:p>
          <a:p>
            <a:pPr indent="0" lvl="0" marL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400"/>
              <a:buNone/>
            </a:pPr>
            <a:r>
              <a:t/>
            </a:r>
            <a:endParaRPr sz="2600"/>
          </a:p>
        </p:txBody>
      </p:sp>
      <p:pic>
        <p:nvPicPr>
          <p:cNvPr id="123" name="Google Shape;123;p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767375" y="3470950"/>
            <a:ext cx="1376625" cy="16725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4" name="Google Shape;124;p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116415" y="3100228"/>
            <a:ext cx="2911175" cy="1938500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125" name="Google Shape;125;p7"/>
          <p:cNvSpPr txBox="1"/>
          <p:nvPr/>
        </p:nvSpPr>
        <p:spPr>
          <a:xfrm>
            <a:off x="204075" y="3615250"/>
            <a:ext cx="2129400" cy="1113600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en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Place a clock next to worker to evaluate time taken to complete the task</a:t>
            </a:r>
            <a:endParaRPr b="0" i="0" sz="1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26" name="Google Shape;126;p7"/>
          <p:cNvCxnSpPr>
            <a:stCxn id="125" idx="3"/>
            <a:endCxn id="124" idx="1"/>
          </p:cNvCxnSpPr>
          <p:nvPr/>
        </p:nvCxnSpPr>
        <p:spPr>
          <a:xfrm flipH="1" rot="10800000">
            <a:off x="2333475" y="4069450"/>
            <a:ext cx="783000" cy="102600"/>
          </a:xfrm>
          <a:prstGeom prst="straightConnector1">
            <a:avLst/>
          </a:prstGeom>
          <a:noFill/>
          <a:ln cap="flat" cmpd="sng" w="19050">
            <a:solidFill>
              <a:srgbClr val="000000"/>
            </a:solidFill>
            <a:prstDash val="solid"/>
            <a:round/>
            <a:headEnd len="sm" w="sm" type="none"/>
            <a:tailEnd len="med" w="med" type="triangle"/>
          </a:ln>
        </p:spPr>
      </p:cxn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8"/>
          <p:cNvSpPr txBox="1"/>
          <p:nvPr>
            <p:ph idx="2" type="body"/>
          </p:nvPr>
        </p:nvSpPr>
        <p:spPr>
          <a:xfrm>
            <a:off x="204064" y="718839"/>
            <a:ext cx="8692500" cy="5223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800"/>
              <a:buNone/>
            </a:pPr>
            <a:r>
              <a:rPr lang="en"/>
              <a:t>Time Studies</a:t>
            </a:r>
            <a:endParaRPr/>
          </a:p>
        </p:txBody>
      </p:sp>
      <p:sp>
        <p:nvSpPr>
          <p:cNvPr id="132" name="Google Shape;132;p8"/>
          <p:cNvSpPr txBox="1"/>
          <p:nvPr>
            <p:ph idx="3" type="body"/>
          </p:nvPr>
        </p:nvSpPr>
        <p:spPr>
          <a:xfrm>
            <a:off x="204064" y="1308169"/>
            <a:ext cx="8692500" cy="2825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-368300" lvl="0" marL="45720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200"/>
              <a:buAutoNum type="arabicPeriod"/>
            </a:pPr>
            <a:r>
              <a:rPr lang="en" sz="2200"/>
              <a:t>Observe the process</a:t>
            </a:r>
            <a:endParaRPr sz="2200"/>
          </a:p>
          <a:p>
            <a:pPr indent="-3683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AutoNum type="arabicPeriod"/>
            </a:pPr>
            <a:r>
              <a:rPr lang="en" sz="2200"/>
              <a:t>Break up process into steps</a:t>
            </a:r>
            <a:endParaRPr sz="2200"/>
          </a:p>
          <a:p>
            <a:pPr indent="-3683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AutoNum type="arabicPeriod"/>
            </a:pPr>
            <a:r>
              <a:rPr lang="en" sz="2200"/>
              <a:t>Start stopwatch and let it run</a:t>
            </a:r>
            <a:endParaRPr sz="2200"/>
          </a:p>
          <a:p>
            <a:pPr indent="-3683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AutoNum type="arabicPeriod"/>
            </a:pPr>
            <a:r>
              <a:rPr lang="en" sz="2200"/>
              <a:t>Record time on stopwatch after worker completes each step</a:t>
            </a:r>
            <a:endParaRPr sz="2200"/>
          </a:p>
          <a:p>
            <a:pPr indent="-3683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AutoNum type="arabicPeriod"/>
            </a:pPr>
            <a:r>
              <a:rPr lang="en" sz="2200"/>
              <a:t>Take difference to find time for each step</a:t>
            </a:r>
            <a:endParaRPr sz="2200"/>
          </a:p>
          <a:p>
            <a:pPr indent="-3683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AutoNum type="arabicPeriod"/>
            </a:pPr>
            <a:r>
              <a:rPr lang="en" sz="2200"/>
              <a:t>Look for opportunities to improve the process to reduce time for each step</a:t>
            </a:r>
            <a:endParaRPr sz="2200"/>
          </a:p>
        </p:txBody>
      </p:sp>
      <p:pic>
        <p:nvPicPr>
          <p:cNvPr id="133" name="Google Shape;133;p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rot="969676">
            <a:off x="6314824" y="742599"/>
            <a:ext cx="1152453" cy="138640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10"/>
          <p:cNvSpPr txBox="1"/>
          <p:nvPr>
            <p:ph idx="2" type="body"/>
          </p:nvPr>
        </p:nvSpPr>
        <p:spPr>
          <a:xfrm>
            <a:off x="204064" y="718839"/>
            <a:ext cx="8692500" cy="5223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800"/>
              <a:buNone/>
            </a:pPr>
            <a:r>
              <a:rPr lang="en"/>
              <a:t>Henry Ford (1863-1947)</a:t>
            </a:r>
            <a:endParaRPr/>
          </a:p>
        </p:txBody>
      </p:sp>
      <p:sp>
        <p:nvSpPr>
          <p:cNvPr id="139" name="Google Shape;139;p10"/>
          <p:cNvSpPr txBox="1"/>
          <p:nvPr>
            <p:ph idx="3" type="body"/>
          </p:nvPr>
        </p:nvSpPr>
        <p:spPr>
          <a:xfrm>
            <a:off x="204064" y="1308169"/>
            <a:ext cx="8692500" cy="2825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-342900" lvl="0" marL="45720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Char char="▪"/>
            </a:pPr>
            <a:r>
              <a:rPr lang="en" sz="1800"/>
              <a:t>Ford wanted everyone to be able to own and drive a car</a:t>
            </a:r>
            <a:endParaRPr sz="1800"/>
          </a:p>
          <a:p>
            <a:pPr indent="-33020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•"/>
            </a:pPr>
            <a:r>
              <a:rPr lang="en" sz="1600"/>
              <a:t>It is not just meant for the wealthy</a:t>
            </a:r>
            <a:endParaRPr sz="1600"/>
          </a:p>
          <a:p>
            <a:pPr indent="-33020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•"/>
            </a:pPr>
            <a:r>
              <a:rPr lang="en" sz="1600"/>
              <a:t>Ford needed to find a way to reduce the price to make cars affordable for everyone</a:t>
            </a:r>
            <a:endParaRPr sz="1600"/>
          </a:p>
          <a:p>
            <a:pPr indent="-3429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▪"/>
            </a:pPr>
            <a:r>
              <a:rPr lang="en" sz="1800"/>
              <a:t>December 1, 1913 was the “first moving assembly line for mass production of an entire automobile”</a:t>
            </a:r>
            <a:endParaRPr sz="1800"/>
          </a:p>
          <a:p>
            <a:pPr indent="-33020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•"/>
            </a:pPr>
            <a:r>
              <a:rPr lang="en" sz="1600"/>
              <a:t>Workers were trained to do one job repeatedly </a:t>
            </a:r>
            <a:endParaRPr sz="1600"/>
          </a:p>
          <a:p>
            <a:pPr indent="-33020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•"/>
            </a:pPr>
            <a:r>
              <a:rPr lang="en" sz="1600"/>
              <a:t>Less need to have skilled workers that can build the entire car </a:t>
            </a:r>
            <a:endParaRPr sz="1600"/>
          </a:p>
          <a:p>
            <a:pPr indent="-33020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•"/>
            </a:pPr>
            <a:r>
              <a:rPr lang="en" sz="1600"/>
              <a:t>Time reduction of ~9.5 hrs (12hrs → 2.5hrs) which significantly reduced the cost to build each car</a:t>
            </a:r>
            <a:endParaRPr sz="1600"/>
          </a:p>
          <a:p>
            <a:pPr indent="-3429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▪"/>
            </a:pPr>
            <a:r>
              <a:rPr lang="en" sz="1800" u="sng">
                <a:solidFill>
                  <a:schemeClr val="hlink"/>
                </a:solidFill>
                <a:hlinkClick r:id="rId3"/>
              </a:rPr>
              <a:t>Link to video of current Ford Factory</a:t>
            </a:r>
            <a:r>
              <a:rPr lang="en" sz="1800"/>
              <a:t> </a:t>
            </a:r>
            <a:endParaRPr sz="1800"/>
          </a:p>
          <a:p>
            <a:pPr indent="0" lvl="0" marL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400"/>
              <a:buNone/>
            </a:pPr>
            <a:r>
              <a:t/>
            </a:r>
            <a:endParaRPr/>
          </a:p>
        </p:txBody>
      </p:sp>
      <p:pic>
        <p:nvPicPr>
          <p:cNvPr id="140" name="Google Shape;140;p1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506725" y="469175"/>
            <a:ext cx="1389849" cy="1389849"/>
          </a:xfrm>
          <a:prstGeom prst="rect">
            <a:avLst/>
          </a:prstGeom>
          <a:noFill/>
          <a:ln>
            <a:noFill/>
          </a:ln>
        </p:spPr>
      </p:pic>
      <p:pic>
        <p:nvPicPr>
          <p:cNvPr id="141" name="Google Shape;141;p10"/>
          <p:cNvPicPr preferRelativeResize="0"/>
          <p:nvPr/>
        </p:nvPicPr>
        <p:blipFill rotWithShape="1">
          <a:blip r:embed="rId5">
            <a:alphaModFix/>
          </a:blip>
          <a:srcRect b="3104" l="0" r="0" t="6868"/>
          <a:stretch/>
        </p:blipFill>
        <p:spPr>
          <a:xfrm>
            <a:off x="5595275" y="3500450"/>
            <a:ext cx="2885576" cy="1643050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142" name="Google Shape;142;p10"/>
          <p:cNvSpPr txBox="1"/>
          <p:nvPr/>
        </p:nvSpPr>
        <p:spPr>
          <a:xfrm>
            <a:off x="2119850" y="4200900"/>
            <a:ext cx="2752200" cy="671100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1" i="0" lang="en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Ford Model T</a:t>
            </a:r>
            <a:r>
              <a:rPr b="0" i="0" lang="en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(first model built on an assembly line)</a:t>
            </a:r>
            <a:endParaRPr b="0" i="0" sz="1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43" name="Google Shape;143;p10"/>
          <p:cNvCxnSpPr>
            <a:stCxn id="142" idx="3"/>
            <a:endCxn id="141" idx="1"/>
          </p:cNvCxnSpPr>
          <p:nvPr/>
        </p:nvCxnSpPr>
        <p:spPr>
          <a:xfrm flipH="1" rot="10800000">
            <a:off x="4872050" y="4321950"/>
            <a:ext cx="723300" cy="214500"/>
          </a:xfrm>
          <a:prstGeom prst="straightConnector1">
            <a:avLst/>
          </a:prstGeom>
          <a:noFill/>
          <a:ln cap="flat" cmpd="sng" w="19050">
            <a:solidFill>
              <a:srgbClr val="000000"/>
            </a:solidFill>
            <a:prstDash val="solid"/>
            <a:round/>
            <a:headEnd len="sm" w="sm" type="none"/>
            <a:tailEnd len="med" w="med" type="triangle"/>
          </a:ln>
        </p:spPr>
      </p:cxn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RIT">
  <a:themeElements>
    <a:clrScheme name="RIT">
      <a:dk1>
        <a:srgbClr val="000000"/>
      </a:dk1>
      <a:lt1>
        <a:srgbClr val="FFFFFF"/>
      </a:lt1>
      <a:dk2>
        <a:srgbClr val="E36102"/>
      </a:dk2>
      <a:lt2>
        <a:srgbClr val="EEEEEE"/>
      </a:lt2>
      <a:accent1>
        <a:srgbClr val="83BD00"/>
      </a:accent1>
      <a:accent2>
        <a:srgbClr val="C3D600"/>
      </a:accent2>
      <a:accent3>
        <a:srgbClr val="009CBD"/>
      </a:accent3>
      <a:accent4>
        <a:srgbClr val="7D55C7"/>
      </a:accent4>
      <a:accent5>
        <a:srgbClr val="DA281C"/>
      </a:accent5>
      <a:accent6>
        <a:srgbClr val="F6BE00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