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9C1CCD-94C3-4CF2-A672-E39AE92C9CF6}">
  <a:tblStyle styleId="{7B9C1CCD-94C3-4CF2-A672-E39AE92C9CF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4770a24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4770a24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kinds of engineers do you think work in each of these roles?</a:t>
            </a:r>
            <a:endParaRPr/>
          </a:p>
          <a:p>
            <a:pPr indent="0" lvl="0" marL="0" rtl="0" algn="l">
              <a:spcBef>
                <a:spcPts val="0"/>
              </a:spcBef>
              <a:spcAft>
                <a:spcPts val="0"/>
              </a:spcAft>
              <a:buNone/>
            </a:pPr>
            <a:r>
              <a:rPr lang="en"/>
              <a:t>Where do industrial engineers usually 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317df00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317df00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worksheet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4770a24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4770a24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4770a24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4770a24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Offer examples, change time to 5- 10 mins</a:t>
            </a:r>
            <a:endParaRPr/>
          </a:p>
          <a:p>
            <a:pPr indent="0" lvl="0" marL="0" rtl="0" algn="l">
              <a:spcBef>
                <a:spcPts val="0"/>
              </a:spcBef>
              <a:spcAft>
                <a:spcPts val="0"/>
              </a:spcAft>
              <a:buNone/>
            </a:pPr>
            <a:r>
              <a:rPr lang="en"/>
              <a:t>Remove line about covid, change to island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4770a24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4770a24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slide </a:t>
            </a:r>
            <a:r>
              <a:rPr lang="en"/>
              <a:t>talking</a:t>
            </a:r>
            <a:r>
              <a:rPr lang="en"/>
              <a:t> about subassemblies for older students</a:t>
            </a:r>
            <a:endParaRPr/>
          </a:p>
          <a:p>
            <a:pPr indent="0" lvl="0" marL="0" rtl="0" algn="l">
              <a:spcBef>
                <a:spcPts val="0"/>
              </a:spcBef>
              <a:spcAft>
                <a:spcPts val="0"/>
              </a:spcAft>
              <a:buNone/>
            </a:pPr>
            <a:r>
              <a:rPr lang="en"/>
              <a:t>Bill of materials instead of BOM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037caeee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037caeee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4770a246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4770a246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4770a246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4770a246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4770a246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4770a246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68696C"/>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2"/>
          <p:cNvSpPr/>
          <p:nvPr/>
        </p:nvSpPr>
        <p:spPr>
          <a:xfrm>
            <a:off x="478924" y="242751"/>
            <a:ext cx="629933"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2"/>
          <p:cNvSpPr/>
          <p:nvPr/>
        </p:nvSpPr>
        <p:spPr>
          <a:xfrm>
            <a:off x="-98380" y="2367271"/>
            <a:ext cx="1461356" cy="1927164"/>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 name="Google Shape;13;p2"/>
          <p:cNvSpPr/>
          <p:nvPr/>
        </p:nvSpPr>
        <p:spPr>
          <a:xfrm>
            <a:off x="5491618" y="2943127"/>
            <a:ext cx="349089" cy="460361"/>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 name="Google Shape;14;p2"/>
          <p:cNvSpPr/>
          <p:nvPr/>
        </p:nvSpPr>
        <p:spPr>
          <a:xfrm>
            <a:off x="8154471" y="3418610"/>
            <a:ext cx="629932"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2"/>
          <p:cNvSpPr/>
          <p:nvPr/>
        </p:nvSpPr>
        <p:spPr>
          <a:xfrm>
            <a:off x="7291797" y="308983"/>
            <a:ext cx="1859454" cy="2452155"/>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8366872" y="93473"/>
            <a:ext cx="521208" cy="162944"/>
          </a:xfrm>
          <a:prstGeom prst="rect">
            <a:avLst/>
          </a:prstGeom>
          <a:noFill/>
          <a:ln>
            <a:noFill/>
          </a:ln>
        </p:spPr>
      </p:pic>
      <p:sp>
        <p:nvSpPr>
          <p:cNvPr id="17" name="Google Shape;17;p2"/>
          <p:cNvSpPr/>
          <p:nvPr/>
        </p:nvSpPr>
        <p:spPr>
          <a:xfrm>
            <a:off x="1143" y="7060"/>
            <a:ext cx="9141600" cy="37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18" name="Google Shape;18;p2"/>
          <p:cNvPicPr preferRelativeResize="0"/>
          <p:nvPr/>
        </p:nvPicPr>
        <p:blipFill rotWithShape="1">
          <a:blip r:embed="rId3">
            <a:alphaModFix/>
          </a:blip>
          <a:srcRect b="0" l="0" r="0" t="0"/>
          <a:stretch/>
        </p:blipFill>
        <p:spPr>
          <a:xfrm>
            <a:off x="8512420" y="80399"/>
            <a:ext cx="492553" cy="246277"/>
          </a:xfrm>
          <a:prstGeom prst="rect">
            <a:avLst/>
          </a:prstGeom>
          <a:noFill/>
          <a:ln>
            <a:noFill/>
          </a:ln>
        </p:spPr>
      </p:pic>
      <p:sp>
        <p:nvSpPr>
          <p:cNvPr id="19" name="Google Shape;19;p2"/>
          <p:cNvSpPr txBox="1"/>
          <p:nvPr>
            <p:ph idx="1" type="body"/>
          </p:nvPr>
        </p:nvSpPr>
        <p:spPr>
          <a:xfrm>
            <a:off x="2008148" y="3287404"/>
            <a:ext cx="5793000" cy="357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2"/>
          <p:cNvSpPr txBox="1"/>
          <p:nvPr>
            <p:ph idx="2" type="body"/>
          </p:nvPr>
        </p:nvSpPr>
        <p:spPr>
          <a:xfrm>
            <a:off x="2008148" y="3670551"/>
            <a:ext cx="5793000" cy="4092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2"/>
          <p:cNvSpPr txBox="1"/>
          <p:nvPr>
            <p:ph idx="3" type="body"/>
          </p:nvPr>
        </p:nvSpPr>
        <p:spPr>
          <a:xfrm>
            <a:off x="0" y="4149565"/>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2"/>
          <p:cNvSpPr txBox="1"/>
          <p:nvPr>
            <p:ph idx="4" type="body"/>
          </p:nvPr>
        </p:nvSpPr>
        <p:spPr>
          <a:xfrm>
            <a:off x="754540" y="956788"/>
            <a:ext cx="7613700" cy="2304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3" name="Google Shape;73;p1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3" name="Shape 23"/>
        <p:cNvGrpSpPr/>
        <p:nvPr/>
      </p:nvGrpSpPr>
      <p:grpSpPr>
        <a:xfrm>
          <a:off x="0" y="0"/>
          <a:ext cx="0" cy="0"/>
          <a:chOff x="0" y="0"/>
          <a:chExt cx="0" cy="0"/>
        </a:xfrm>
      </p:grpSpPr>
      <p:cxnSp>
        <p:nvCxnSpPr>
          <p:cNvPr id="24" name="Google Shape;24;p3"/>
          <p:cNvCxnSpPr/>
          <p:nvPr/>
        </p:nvCxnSpPr>
        <p:spPr>
          <a:xfrm>
            <a:off x="204064" y="384370"/>
            <a:ext cx="2006100" cy="0"/>
          </a:xfrm>
          <a:prstGeom prst="straightConnector1">
            <a:avLst/>
          </a:prstGeom>
          <a:noFill/>
          <a:ln cap="flat" cmpd="sng" w="25400">
            <a:solidFill>
              <a:srgbClr val="E46102"/>
            </a:solidFill>
            <a:prstDash val="solid"/>
            <a:round/>
            <a:headEnd len="sm" w="sm" type="none"/>
            <a:tailEnd len="sm" w="sm" type="none"/>
          </a:ln>
        </p:spPr>
      </p:cxnSp>
      <p:cxnSp>
        <p:nvCxnSpPr>
          <p:cNvPr id="25" name="Google Shape;25;p3"/>
          <p:cNvCxnSpPr/>
          <p:nvPr/>
        </p:nvCxnSpPr>
        <p:spPr>
          <a:xfrm>
            <a:off x="2532476" y="384370"/>
            <a:ext cx="6364200" cy="0"/>
          </a:xfrm>
          <a:prstGeom prst="straightConnector1">
            <a:avLst/>
          </a:prstGeom>
          <a:noFill/>
          <a:ln cap="flat" cmpd="sng" w="12700">
            <a:solidFill>
              <a:srgbClr val="E46102"/>
            </a:solidFill>
            <a:prstDash val="solid"/>
            <a:round/>
            <a:headEnd len="sm" w="sm" type="none"/>
            <a:tailEnd len="sm" w="sm" type="none"/>
          </a:ln>
        </p:spPr>
      </p:cxnSp>
      <p:sp>
        <p:nvSpPr>
          <p:cNvPr id="26" name="Google Shape;26;p3"/>
          <p:cNvSpPr txBox="1"/>
          <p:nvPr>
            <p:ph idx="1" type="body"/>
          </p:nvPr>
        </p:nvSpPr>
        <p:spPr>
          <a:xfrm>
            <a:off x="204065" y="740368"/>
            <a:ext cx="2705700" cy="3392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3"/>
          <p:cNvSpPr txBox="1"/>
          <p:nvPr>
            <p:ph idx="2" type="body"/>
          </p:nvPr>
        </p:nvSpPr>
        <p:spPr>
          <a:xfrm>
            <a:off x="3252528" y="1305759"/>
            <a:ext cx="5643900" cy="4671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5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3"/>
          <p:cNvSpPr txBox="1"/>
          <p:nvPr>
            <p:ph idx="3" type="body"/>
          </p:nvPr>
        </p:nvSpPr>
        <p:spPr>
          <a:xfrm>
            <a:off x="3246526" y="1920619"/>
            <a:ext cx="5649900" cy="2211900"/>
          </a:xfrm>
          <a:prstGeom prst="rect">
            <a:avLst/>
          </a:prstGeom>
          <a:noFill/>
          <a:ln>
            <a:noFill/>
          </a:ln>
        </p:spPr>
        <p:txBody>
          <a:bodyPr anchorCtr="0" anchor="t" bIns="34275" lIns="68575" spcFirstLastPara="1" rIns="68575" wrap="square" tIns="34275">
            <a:noAutofit/>
          </a:bodyPr>
          <a:lstStyle>
            <a:lvl1pPr indent="-355600" lvl="0" marL="457200" marR="0" rtl="0" algn="l">
              <a:spcBef>
                <a:spcPts val="400"/>
              </a:spcBef>
              <a:spcAft>
                <a:spcPts val="0"/>
              </a:spcAft>
              <a:buClr>
                <a:srgbClr val="E46102"/>
              </a:buClr>
              <a:buSzPts val="20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400"/>
              </a:spcBef>
              <a:spcAft>
                <a:spcPts val="0"/>
              </a:spcAft>
              <a:buClr>
                <a:srgbClr val="E4610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00"/>
              </a:spcBef>
              <a:spcAft>
                <a:spcPts val="0"/>
              </a:spcAft>
              <a:buClr>
                <a:srgbClr val="E46102"/>
              </a:buClr>
              <a:buSzPts val="1600"/>
              <a:buFont typeface="Noto Sans Symbols"/>
              <a:buChar char="▪"/>
              <a:defRPr b="0" i="0" sz="1600" u="none" cap="none" strike="noStrike">
                <a:solidFill>
                  <a:schemeClr val="dk1"/>
                </a:solidFill>
                <a:latin typeface="Arial"/>
                <a:ea typeface="Arial"/>
                <a:cs typeface="Arial"/>
                <a:sym typeface="Arial"/>
              </a:defRPr>
            </a:lvl3pPr>
            <a:lvl4pPr indent="-317500" lvl="3" marL="1828800" marR="0" rtl="0" algn="l">
              <a:spcBef>
                <a:spcPts val="300"/>
              </a:spcBef>
              <a:spcAft>
                <a:spcPts val="0"/>
              </a:spcAft>
              <a:buClr>
                <a:srgbClr val="D95E00"/>
              </a:buClr>
              <a:buSzPts val="1400"/>
              <a:buFont typeface="NTR"/>
              <a:buChar char="&gt;"/>
              <a:defRPr b="0" i="0" sz="1400" u="none" cap="none" strike="noStrike">
                <a:solidFill>
                  <a:schemeClr val="dk1"/>
                </a:solidFill>
                <a:latin typeface="Arial"/>
                <a:ea typeface="Arial"/>
                <a:cs typeface="Arial"/>
                <a:sym typeface="Arial"/>
              </a:defRPr>
            </a:lvl4pPr>
            <a:lvl5pPr indent="-304800" lvl="4" marL="2286000" marR="0" rtl="0" algn="l">
              <a:spcBef>
                <a:spcPts val="200"/>
              </a:spcBef>
              <a:spcAft>
                <a:spcPts val="0"/>
              </a:spcAft>
              <a:buClr>
                <a:srgbClr val="D95E00"/>
              </a:buClr>
              <a:buSzPts val="1200"/>
              <a:buFont typeface="Noto Sans Symbols"/>
              <a:buChar char="▪"/>
              <a:defRPr b="0" i="0" sz="12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rgbClr val="D95E00"/>
              </a:buClr>
              <a:buSzPts val="1100"/>
              <a:buFont typeface="NTR"/>
              <a:buNone/>
              <a:defRPr b="0" i="0" sz="11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rgbClr val="D95E00"/>
              </a:buClr>
              <a:buSzPts val="1000"/>
              <a:buFont typeface="Noto Sans Symbols"/>
              <a:buNone/>
              <a:defRPr b="0" i="0" sz="1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3"/>
          <p:cNvSpPr txBox="1"/>
          <p:nvPr>
            <p:ph idx="4" type="body"/>
          </p:nvPr>
        </p:nvSpPr>
        <p:spPr>
          <a:xfrm>
            <a:off x="0" y="4133850"/>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cxnSp>
        <p:nvCxnSpPr>
          <p:cNvPr id="31" name="Google Shape;31;p4"/>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32" name="Google Shape;32;p4"/>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33" name="Google Shape;33;p4"/>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600"/>
              </a:spcBef>
              <a:spcAft>
                <a:spcPts val="0"/>
              </a:spcAft>
              <a:buClr>
                <a:srgbClr val="E46102"/>
              </a:buClr>
              <a:buSzPts val="2800"/>
              <a:buFont typeface="Arial"/>
              <a:buNone/>
              <a:defRPr b="1" i="0" sz="28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4"/>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rgbClr val="E46102"/>
              </a:buClr>
              <a:buSzPts val="2400"/>
              <a:buFont typeface="Noto Sans Symbols"/>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E4610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rgbClr val="E46102"/>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0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4pPr>
            <a:lvl5pPr indent="-317500" lvl="4" marL="2286000" marR="0" rtl="0" algn="l">
              <a:spcBef>
                <a:spcPts val="300"/>
              </a:spcBef>
              <a:spcAft>
                <a:spcPts val="0"/>
              </a:spcAft>
              <a:buClr>
                <a:srgbClr val="D95E00"/>
              </a:buClr>
              <a:buSzPts val="1400"/>
              <a:buFont typeface="Noto Sans Symbols"/>
              <a:buChar char="▪"/>
              <a:defRPr b="0" i="0" sz="1400" u="none" cap="none" strike="noStrike">
                <a:solidFill>
                  <a:schemeClr val="dk1"/>
                </a:solidFill>
                <a:latin typeface="Arial"/>
                <a:ea typeface="Arial"/>
                <a:cs typeface="Arial"/>
                <a:sym typeface="Arial"/>
              </a:defRPr>
            </a:lvl5pPr>
            <a:lvl6pPr indent="-304800" lvl="5" marL="2743200" marR="0" rtl="0" algn="l">
              <a:spcBef>
                <a:spcPts val="20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6pPr>
            <a:lvl7pPr indent="-292100" lvl="6" marL="3200400" marR="0" rtl="0" algn="l">
              <a:spcBef>
                <a:spcPts val="200"/>
              </a:spcBef>
              <a:spcAft>
                <a:spcPts val="0"/>
              </a:spcAft>
              <a:buClr>
                <a:srgbClr val="D95E00"/>
              </a:buClr>
              <a:buSzPts val="1000"/>
              <a:buFont typeface="Noto Sans Symbols"/>
              <a:buChar char="▪"/>
              <a:defRPr b="0" i="0" sz="1000" u="none" cap="none" strike="noStrike">
                <a:solidFill>
                  <a:schemeClr val="dk1"/>
                </a:solidFill>
                <a:latin typeface="Arial"/>
                <a:ea typeface="Arial"/>
                <a:cs typeface="Arial"/>
                <a:sym typeface="Arial"/>
              </a:defRPr>
            </a:lvl7pPr>
            <a:lvl8pPr indent="-285750" lvl="7" marL="3657600" marR="0" rtl="0" algn="l">
              <a:spcBef>
                <a:spcPts val="200"/>
              </a:spcBef>
              <a:spcAft>
                <a:spcPts val="0"/>
              </a:spcAft>
              <a:buClr>
                <a:srgbClr val="D95E00"/>
              </a:buClr>
              <a:buSzPts val="900"/>
              <a:buFont typeface="NTR"/>
              <a:buChar char="&gt;"/>
              <a:defRPr b="0" i="0" sz="9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36" name="Shape 36"/>
        <p:cNvGrpSpPr/>
        <p:nvPr/>
      </p:nvGrpSpPr>
      <p:grpSpPr>
        <a:xfrm>
          <a:off x="0" y="0"/>
          <a:ext cx="0" cy="0"/>
          <a:chOff x="0" y="0"/>
          <a:chExt cx="0" cy="0"/>
        </a:xfrm>
      </p:grpSpPr>
      <p:cxnSp>
        <p:nvCxnSpPr>
          <p:cNvPr id="37" name="Google Shape;37;p5"/>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38" name="Google Shape;38;p5"/>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39" name="Google Shape;39;p5"/>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5"/>
          <p:cNvSpPr txBox="1"/>
          <p:nvPr>
            <p:ph idx="2" type="body"/>
          </p:nvPr>
        </p:nvSpPr>
        <p:spPr>
          <a:xfrm>
            <a:off x="204064" y="647571"/>
            <a:ext cx="8692500" cy="34800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cxnSp>
        <p:nvCxnSpPr>
          <p:cNvPr id="42" name="Google Shape;42;p6"/>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3" name="Google Shape;43;p6"/>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44" name="Google Shape;44;p6"/>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 name="Google Shape;45;p6"/>
          <p:cNvSpPr txBox="1"/>
          <p:nvPr>
            <p:ph idx="2" type="body"/>
          </p:nvPr>
        </p:nvSpPr>
        <p:spPr>
          <a:xfrm>
            <a:off x="4692650" y="647769"/>
            <a:ext cx="4203600" cy="34797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6"/>
          <p:cNvSpPr txBox="1"/>
          <p:nvPr>
            <p:ph idx="3" type="body"/>
          </p:nvPr>
        </p:nvSpPr>
        <p:spPr>
          <a:xfrm>
            <a:off x="204064" y="647571"/>
            <a:ext cx="4209300" cy="34800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7" name="Shape 47"/>
        <p:cNvGrpSpPr/>
        <p:nvPr/>
      </p:nvGrpSpPr>
      <p:grpSpPr>
        <a:xfrm>
          <a:off x="0" y="0"/>
          <a:ext cx="0" cy="0"/>
          <a:chOff x="0" y="0"/>
          <a:chExt cx="0" cy="0"/>
        </a:xfrm>
      </p:grpSpPr>
      <p:cxnSp>
        <p:nvCxnSpPr>
          <p:cNvPr id="48" name="Google Shape;48;p7"/>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9" name="Google Shape;49;p7"/>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50" name="Google Shape;50;p7"/>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 name="Google Shape;51;p7"/>
          <p:cNvSpPr txBox="1"/>
          <p:nvPr>
            <p:ph idx="2" type="body"/>
          </p:nvPr>
        </p:nvSpPr>
        <p:spPr>
          <a:xfrm>
            <a:off x="198438" y="647007"/>
            <a:ext cx="2603400" cy="596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7"/>
          <p:cNvSpPr txBox="1"/>
          <p:nvPr>
            <p:ph idx="3" type="body"/>
          </p:nvPr>
        </p:nvSpPr>
        <p:spPr>
          <a:xfrm>
            <a:off x="198438" y="1405005"/>
            <a:ext cx="2603400" cy="27288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7"/>
          <p:cNvSpPr txBox="1"/>
          <p:nvPr>
            <p:ph idx="4" type="body"/>
          </p:nvPr>
        </p:nvSpPr>
        <p:spPr>
          <a:xfrm>
            <a:off x="3000376" y="647769"/>
            <a:ext cx="5895900" cy="34797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4" name="Shape 54"/>
        <p:cNvGrpSpPr/>
        <p:nvPr/>
      </p:nvGrpSpPr>
      <p:grpSpPr>
        <a:xfrm>
          <a:off x="0" y="0"/>
          <a:ext cx="0" cy="0"/>
          <a:chOff x="0" y="0"/>
          <a:chExt cx="0" cy="0"/>
        </a:xfrm>
      </p:grpSpPr>
      <p:cxnSp>
        <p:nvCxnSpPr>
          <p:cNvPr id="55" name="Google Shape;55;p8"/>
          <p:cNvCxnSpPr/>
          <p:nvPr/>
        </p:nvCxnSpPr>
        <p:spPr>
          <a:xfrm>
            <a:off x="204064" y="384818"/>
            <a:ext cx="2006100" cy="0"/>
          </a:xfrm>
          <a:prstGeom prst="straightConnector1">
            <a:avLst/>
          </a:prstGeom>
          <a:noFill/>
          <a:ln cap="flat" cmpd="sng" w="25400">
            <a:solidFill>
              <a:srgbClr val="E46102"/>
            </a:solidFill>
            <a:prstDash val="solid"/>
            <a:round/>
            <a:headEnd len="sm" w="sm" type="none"/>
            <a:tailEnd len="sm" w="sm" type="none"/>
          </a:ln>
        </p:spPr>
      </p:cxnSp>
      <p:cxnSp>
        <p:nvCxnSpPr>
          <p:cNvPr id="56" name="Google Shape;56;p8"/>
          <p:cNvCxnSpPr/>
          <p:nvPr/>
        </p:nvCxnSpPr>
        <p:spPr>
          <a:xfrm>
            <a:off x="2532476" y="384818"/>
            <a:ext cx="6364200" cy="0"/>
          </a:xfrm>
          <a:prstGeom prst="straightConnector1">
            <a:avLst/>
          </a:prstGeom>
          <a:noFill/>
          <a:ln cap="flat" cmpd="sng" w="12700">
            <a:solidFill>
              <a:srgbClr val="E46102"/>
            </a:solidFill>
            <a:prstDash val="solid"/>
            <a:round/>
            <a:headEnd len="sm" w="sm" type="none"/>
            <a:tailEnd len="sm" w="sm" type="none"/>
          </a:ln>
        </p:spPr>
      </p:cxnSp>
      <p:sp>
        <p:nvSpPr>
          <p:cNvPr id="57" name="Google Shape;57;p8"/>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8"/>
          <p:cNvSpPr txBox="1"/>
          <p:nvPr>
            <p:ph idx="2" type="body"/>
          </p:nvPr>
        </p:nvSpPr>
        <p:spPr>
          <a:xfrm>
            <a:off x="204064" y="2990850"/>
            <a:ext cx="8692500" cy="11430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9" name="Google Shape;59;p8"/>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60" name="Shape 60"/>
        <p:cNvGrpSpPr/>
        <p:nvPr/>
      </p:nvGrpSpPr>
      <p:grpSpPr>
        <a:xfrm>
          <a:off x="0" y="0"/>
          <a:ext cx="0" cy="0"/>
          <a:chOff x="0" y="0"/>
          <a:chExt cx="0" cy="0"/>
        </a:xfrm>
      </p:grpSpPr>
      <p:sp>
        <p:nvSpPr>
          <p:cNvPr id="61" name="Google Shape;61;p9"/>
          <p:cNvSpPr/>
          <p:nvPr/>
        </p:nvSpPr>
        <p:spPr>
          <a:xfrm>
            <a:off x="0" y="0"/>
            <a:ext cx="9141600" cy="5143500"/>
          </a:xfrm>
          <a:prstGeom prst="rect">
            <a:avLst/>
          </a:prstGeom>
          <a:solidFill>
            <a:srgbClr val="E461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cxnSp>
        <p:nvCxnSpPr>
          <p:cNvPr id="62" name="Google Shape;62;p9"/>
          <p:cNvCxnSpPr/>
          <p:nvPr/>
        </p:nvCxnSpPr>
        <p:spPr>
          <a:xfrm>
            <a:off x="204064" y="384818"/>
            <a:ext cx="2006100" cy="0"/>
          </a:xfrm>
          <a:prstGeom prst="straightConnector1">
            <a:avLst/>
          </a:prstGeom>
          <a:noFill/>
          <a:ln cap="flat" cmpd="sng" w="25400">
            <a:solidFill>
              <a:schemeClr val="lt1"/>
            </a:solidFill>
            <a:prstDash val="solid"/>
            <a:round/>
            <a:headEnd len="sm" w="sm" type="none"/>
            <a:tailEnd len="sm" w="sm" type="none"/>
          </a:ln>
        </p:spPr>
      </p:cxnSp>
      <p:cxnSp>
        <p:nvCxnSpPr>
          <p:cNvPr id="63" name="Google Shape;63;p9"/>
          <p:cNvCxnSpPr/>
          <p:nvPr/>
        </p:nvCxnSpPr>
        <p:spPr>
          <a:xfrm>
            <a:off x="2532476" y="384818"/>
            <a:ext cx="6364200" cy="0"/>
          </a:xfrm>
          <a:prstGeom prst="straightConnector1">
            <a:avLst/>
          </a:prstGeom>
          <a:noFill/>
          <a:ln cap="flat" cmpd="sng" w="12700">
            <a:solidFill>
              <a:schemeClr val="lt1"/>
            </a:solidFill>
            <a:prstDash val="solid"/>
            <a:round/>
            <a:headEnd len="sm" w="sm" type="none"/>
            <a:tailEnd len="sm" w="sm" type="none"/>
          </a:ln>
        </p:spPr>
      </p:cxnSp>
      <p:sp>
        <p:nvSpPr>
          <p:cNvPr id="64" name="Google Shape;64;p9"/>
          <p:cNvSpPr txBox="1"/>
          <p:nvPr>
            <p:ph idx="1" type="body"/>
          </p:nvPr>
        </p:nvSpPr>
        <p:spPr>
          <a:xfrm>
            <a:off x="204064" y="3194050"/>
            <a:ext cx="8692500" cy="9399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9"/>
          <p:cNvSpPr txBox="1"/>
          <p:nvPr>
            <p:ph idx="2"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6" name="Google Shape;66;p9"/>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9" name="Google Shape;69;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43281" y="113944"/>
            <a:ext cx="468232" cy="234117"/>
          </a:xfrm>
          <a:prstGeom prst="rect">
            <a:avLst/>
          </a:prstGeom>
          <a:noFill/>
          <a:ln>
            <a:noFill/>
          </a:ln>
        </p:spPr>
      </p:pic>
      <p:sp>
        <p:nvSpPr>
          <p:cNvPr id="7" name="Google Shape;7;p1"/>
          <p:cNvSpPr txBox="1"/>
          <p:nvPr/>
        </p:nvSpPr>
        <p:spPr>
          <a:xfrm>
            <a:off x="8027534" y="193157"/>
            <a:ext cx="930900" cy="1800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None/>
            </a:pPr>
            <a:r>
              <a:rPr b="0" i="0" lang="en" sz="900" u="none" cap="none" strike="noStrike">
                <a:solidFill>
                  <a:schemeClr val="dk1"/>
                </a:solidFill>
                <a:latin typeface="Georgia"/>
                <a:ea typeface="Georgia"/>
                <a:cs typeface="Georgia"/>
                <a:sym typeface="Georgia"/>
              </a:rPr>
              <a:t>|  </a:t>
            </a:r>
            <a:fld id="{00000000-1234-1234-1234-123412341234}" type="slidenum">
              <a:rPr b="0" i="0" lang="en" sz="800" u="none" cap="none" strike="noStrike">
                <a:solidFill>
                  <a:schemeClr val="dk1"/>
                </a:solidFill>
                <a:latin typeface="Arial"/>
                <a:ea typeface="Arial"/>
                <a:cs typeface="Arial"/>
                <a:sym typeface="Arial"/>
              </a:rPr>
              <a:t>‹#›</a:t>
            </a:fld>
            <a:endParaRPr b="0" i="0" sz="800" u="none" cap="none" strike="noStrike">
              <a:solidFill>
                <a:srgbClr val="000000"/>
              </a:solidFill>
              <a:latin typeface="Arial"/>
              <a:ea typeface="Arial"/>
              <a:cs typeface="Arial"/>
              <a:sym typeface="Arial"/>
            </a:endParaRPr>
          </a:p>
        </p:txBody>
      </p:sp>
      <p:pic>
        <p:nvPicPr>
          <p:cNvPr id="8" name="Google Shape;8;p1"/>
          <p:cNvPicPr preferRelativeResize="0"/>
          <p:nvPr/>
        </p:nvPicPr>
        <p:blipFill rotWithShape="1">
          <a:blip r:embed="rId2">
            <a:alphaModFix/>
          </a:blip>
          <a:srcRect b="0" l="0" r="0" t="0"/>
          <a:stretch/>
        </p:blipFill>
        <p:spPr>
          <a:xfrm>
            <a:off x="6892479" y="229609"/>
            <a:ext cx="1663755" cy="992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2"/>
          <p:cNvSpPr txBox="1"/>
          <p:nvPr>
            <p:ph idx="1" type="body"/>
          </p:nvPr>
        </p:nvSpPr>
        <p:spPr>
          <a:xfrm>
            <a:off x="2008148" y="3287404"/>
            <a:ext cx="5793000" cy="3576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t/>
            </a:r>
            <a:endParaRPr/>
          </a:p>
        </p:txBody>
      </p:sp>
      <p:sp>
        <p:nvSpPr>
          <p:cNvPr id="80" name="Google Shape;80;p12"/>
          <p:cNvSpPr txBox="1"/>
          <p:nvPr>
            <p:ph idx="2" type="body"/>
          </p:nvPr>
        </p:nvSpPr>
        <p:spPr>
          <a:xfrm>
            <a:off x="2008148" y="3670551"/>
            <a:ext cx="5793000" cy="4092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t/>
            </a:r>
            <a:endParaRPr/>
          </a:p>
        </p:txBody>
      </p:sp>
      <p:sp>
        <p:nvSpPr>
          <p:cNvPr id="81" name="Google Shape;81;p12"/>
          <p:cNvSpPr txBox="1"/>
          <p:nvPr>
            <p:ph idx="4" type="body"/>
          </p:nvPr>
        </p:nvSpPr>
        <p:spPr>
          <a:xfrm>
            <a:off x="754540" y="956788"/>
            <a:ext cx="7613700" cy="2304900"/>
          </a:xfrm>
          <a:prstGeom prst="rect">
            <a:avLst/>
          </a:prstGeom>
        </p:spPr>
        <p:txBody>
          <a:bodyPr anchorCtr="0" anchor="t" bIns="34275" lIns="68575" spcFirstLastPara="1" rIns="68575" wrap="square" tIns="34275">
            <a:noAutofit/>
          </a:bodyPr>
          <a:lstStyle/>
          <a:p>
            <a:pPr indent="0" lvl="0" marL="0" rtl="0" algn="l">
              <a:spcBef>
                <a:spcPts val="1100"/>
              </a:spcBef>
              <a:spcAft>
                <a:spcPts val="0"/>
              </a:spcAft>
              <a:buClr>
                <a:schemeClr val="dk1"/>
              </a:buClr>
              <a:buSzPts val="1100"/>
              <a:buFont typeface="Arial"/>
              <a:buNone/>
            </a:pPr>
            <a:r>
              <a:rPr lang="en"/>
              <a:t>Product Development</a:t>
            </a:r>
            <a:endParaRPr/>
          </a:p>
          <a:p>
            <a:pPr indent="0" lvl="0" marL="0" rtl="0" algn="l">
              <a:spcBef>
                <a:spcPts val="1100"/>
              </a:spcBef>
              <a:spcAft>
                <a:spcPts val="0"/>
              </a:spcAft>
              <a:buClr>
                <a:schemeClr val="dk1"/>
              </a:buClr>
              <a:buSzPts val="1100"/>
              <a:buFont typeface="Arial"/>
              <a:buNone/>
            </a:pPr>
            <a:r>
              <a:t/>
            </a:r>
            <a:endParaRPr/>
          </a:p>
          <a:p>
            <a:pPr indent="0" lvl="0" marL="0" rtl="0" algn="l">
              <a:spcBef>
                <a:spcPts val="11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What kinds of engineers work on these projects?</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58" name="Google Shape;158;p21"/>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Project Manager: Makes sure all aspects of the project are going smoothly. Often in charge of making sure that things are completed within budget and before their due date. In charge of facilitating large discussions and decisions.</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Team Lead: Leader of a specific subteam within a project. The team can be made up of one type of engineer or multiple types.</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Team Member: Usually the workforce of the operation, usually makes less of the decisions and does more of the design work.</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idx="2" type="body"/>
          </p:nvPr>
        </p:nvSpPr>
        <p:spPr>
          <a:xfrm>
            <a:off x="3252528" y="1305759"/>
            <a:ext cx="5643900" cy="4671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Accompanying worksheet</a:t>
            </a:r>
            <a:endParaRPr/>
          </a:p>
        </p:txBody>
      </p:sp>
      <p:sp>
        <p:nvSpPr>
          <p:cNvPr id="87" name="Google Shape;87;p13"/>
          <p:cNvSpPr txBox="1"/>
          <p:nvPr>
            <p:ph idx="3" type="body"/>
          </p:nvPr>
        </p:nvSpPr>
        <p:spPr>
          <a:xfrm>
            <a:off x="3246526" y="1920619"/>
            <a:ext cx="5649900" cy="22119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rPr lang="en"/>
              <a:t>Please follow along with the worksheet titled “IntroIE-6-ProdDevWS”</a:t>
            </a:r>
            <a:endParaRPr/>
          </a:p>
        </p:txBody>
      </p:sp>
      <p:sp>
        <p:nvSpPr>
          <p:cNvPr id="88" name="Google Shape;88;p13"/>
          <p:cNvSpPr txBox="1"/>
          <p:nvPr>
            <p:ph idx="4" type="body"/>
          </p:nvPr>
        </p:nvSpPr>
        <p:spPr>
          <a:xfrm>
            <a:off x="0" y="4133850"/>
            <a:ext cx="9144000" cy="1009500"/>
          </a:xfrm>
          <a:prstGeom prst="rect">
            <a:avLst/>
          </a:prstGeom>
        </p:spPr>
        <p:txBody>
          <a:bodyPr anchorCtr="0" anchor="t" bIns="34275" lIns="68575" spcFirstLastPara="1" rIns="68575" wrap="square" tIns="34275">
            <a:noAutofit/>
          </a:bodyPr>
          <a:lstStyle/>
          <a:p>
            <a:pPr indent="0" lvl="0" marL="0" rtl="0" algn="ct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None/>
            </a:pPr>
            <a:r>
              <a:rPr lang="en"/>
              <a:t>Coming up with a product</a:t>
            </a:r>
            <a:endParaRPr/>
          </a:p>
        </p:txBody>
      </p:sp>
      <p:sp>
        <p:nvSpPr>
          <p:cNvPr id="94" name="Google Shape;94;p14"/>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Before beginning to design a product:</a:t>
            </a:r>
            <a:endParaRPr/>
          </a:p>
          <a:p>
            <a:pPr indent="-381000" lvl="0" marL="457200" rtl="0" algn="l">
              <a:spcBef>
                <a:spcPts val="500"/>
              </a:spcBef>
              <a:spcAft>
                <a:spcPts val="0"/>
              </a:spcAft>
              <a:buSzPts val="2400"/>
              <a:buChar char="▪"/>
            </a:pPr>
            <a:r>
              <a:rPr lang="en"/>
              <a:t>5 W’s: What, Why, where, when, and for who need to . </a:t>
            </a:r>
            <a:endParaRPr/>
          </a:p>
          <a:p>
            <a:pPr indent="-355600" lvl="1" marL="914400" rtl="0" algn="l">
              <a:spcBef>
                <a:spcPts val="0"/>
              </a:spcBef>
              <a:spcAft>
                <a:spcPts val="0"/>
              </a:spcAft>
              <a:buSzPts val="2000"/>
              <a:buChar char="•"/>
            </a:pPr>
            <a:r>
              <a:rPr lang="en"/>
              <a:t>If one of these isn’t answered before production begins, issues will occur. For example: If the “where” isn’t correct for a luxury car, you may be trying to sell it to a group of people that can’t afford it.</a:t>
            </a:r>
            <a:endParaRPr/>
          </a:p>
          <a:p>
            <a:pPr indent="-381000" lvl="0" marL="457200" rtl="0" algn="l">
              <a:spcBef>
                <a:spcPts val="0"/>
              </a:spcBef>
              <a:spcAft>
                <a:spcPts val="0"/>
              </a:spcAft>
              <a:buSzPts val="2400"/>
              <a:buChar char="▪"/>
            </a:pPr>
            <a:r>
              <a:rPr lang="en"/>
              <a:t>Another that must be decided upon before production can begin is the three part tradeoff of time, quality, and cost. </a:t>
            </a:r>
            <a:endParaRPr/>
          </a:p>
          <a:p>
            <a:pPr indent="-355600" lvl="1" marL="914400" rtl="0" algn="l">
              <a:spcBef>
                <a:spcPts val="0"/>
              </a:spcBef>
              <a:spcAft>
                <a:spcPts val="0"/>
              </a:spcAft>
              <a:buSzPts val="2000"/>
              <a:buChar char="•"/>
            </a:pPr>
            <a:r>
              <a:rPr lang="en"/>
              <a:t>Usually this means picking two of these qualities to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Activity: Surviving a Deserted Island</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0" name="Google Shape;100;p15"/>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Take 5-10 minutes to think of three things that could help you if you were on a deserted island. Some examples of things you might want could be a shovel, a tent, or a fishing pole. You could even come up with a new product idea!</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After coming up with your products, try to fill in the questions on the worksheet for this activity.</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Bill of materials</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6" name="Google Shape;106;p16"/>
          <p:cNvSpPr txBox="1"/>
          <p:nvPr>
            <p:ph idx="3" type="body"/>
          </p:nvPr>
        </p:nvSpPr>
        <p:spPr>
          <a:xfrm>
            <a:off x="204075" y="1308175"/>
            <a:ext cx="4832400" cy="34173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A bill of materials is a way to organize all of the parts in a product, or assembly, into an easy to read format that usually takes into account the order that things must be mad in.</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Try to come up with a list of the parts needed to make the chair on the right.</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Our labels and Bill of Materials are on the next slide.</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pic>
        <p:nvPicPr>
          <p:cNvPr id="107" name="Google Shape;107;p16"/>
          <p:cNvPicPr preferRelativeResize="0"/>
          <p:nvPr/>
        </p:nvPicPr>
        <p:blipFill rotWithShape="1">
          <a:blip r:embed="rId3">
            <a:alphaModFix/>
          </a:blip>
          <a:srcRect b="0" l="16029" r="0" t="0"/>
          <a:stretch/>
        </p:blipFill>
        <p:spPr>
          <a:xfrm>
            <a:off x="5422100" y="589800"/>
            <a:ext cx="3579049" cy="426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613175" y="620913"/>
            <a:ext cx="4262449" cy="4262449"/>
          </a:xfrm>
          <a:prstGeom prst="rect">
            <a:avLst/>
          </a:prstGeom>
          <a:noFill/>
          <a:ln>
            <a:noFill/>
          </a:ln>
        </p:spPr>
      </p:pic>
      <p:sp>
        <p:nvSpPr>
          <p:cNvPr id="113" name="Google Shape;113;p17"/>
          <p:cNvSpPr txBox="1"/>
          <p:nvPr/>
        </p:nvSpPr>
        <p:spPr>
          <a:xfrm>
            <a:off x="721525" y="2870013"/>
            <a:ext cx="6321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Leg</a:t>
            </a:r>
            <a:endParaRPr/>
          </a:p>
        </p:txBody>
      </p:sp>
      <p:sp>
        <p:nvSpPr>
          <p:cNvPr id="114" name="Google Shape;114;p17"/>
          <p:cNvSpPr txBox="1"/>
          <p:nvPr/>
        </p:nvSpPr>
        <p:spPr>
          <a:xfrm>
            <a:off x="426775" y="4158288"/>
            <a:ext cx="12216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Bottom Ring</a:t>
            </a:r>
            <a:endParaRPr/>
          </a:p>
        </p:txBody>
      </p:sp>
      <p:sp>
        <p:nvSpPr>
          <p:cNvPr id="115" name="Google Shape;115;p17"/>
          <p:cNvSpPr txBox="1"/>
          <p:nvPr/>
        </p:nvSpPr>
        <p:spPr>
          <a:xfrm>
            <a:off x="303625" y="2274688"/>
            <a:ext cx="12216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Ring</a:t>
            </a:r>
            <a:endParaRPr/>
          </a:p>
        </p:txBody>
      </p:sp>
      <p:cxnSp>
        <p:nvCxnSpPr>
          <p:cNvPr id="116" name="Google Shape;116;p17"/>
          <p:cNvCxnSpPr>
            <a:stCxn id="113" idx="3"/>
          </p:cNvCxnSpPr>
          <p:nvPr/>
        </p:nvCxnSpPr>
        <p:spPr>
          <a:xfrm>
            <a:off x="1353625" y="3062913"/>
            <a:ext cx="685800" cy="64200"/>
          </a:xfrm>
          <a:prstGeom prst="straightConnector1">
            <a:avLst/>
          </a:prstGeom>
          <a:noFill/>
          <a:ln cap="flat" cmpd="sng" w="9525">
            <a:solidFill>
              <a:schemeClr val="dk2"/>
            </a:solidFill>
            <a:prstDash val="solid"/>
            <a:round/>
            <a:headEnd len="med" w="med" type="none"/>
            <a:tailEnd len="med" w="med" type="triangle"/>
          </a:ln>
        </p:spPr>
      </p:cxnSp>
      <p:cxnSp>
        <p:nvCxnSpPr>
          <p:cNvPr id="117" name="Google Shape;117;p17"/>
          <p:cNvCxnSpPr>
            <a:stCxn id="115" idx="3"/>
          </p:cNvCxnSpPr>
          <p:nvPr/>
        </p:nvCxnSpPr>
        <p:spPr>
          <a:xfrm>
            <a:off x="1525225" y="2434288"/>
            <a:ext cx="557100" cy="28500"/>
          </a:xfrm>
          <a:prstGeom prst="straightConnector1">
            <a:avLst/>
          </a:prstGeom>
          <a:noFill/>
          <a:ln cap="flat" cmpd="sng" w="9525">
            <a:solidFill>
              <a:schemeClr val="dk2"/>
            </a:solidFill>
            <a:prstDash val="solid"/>
            <a:round/>
            <a:headEnd len="med" w="med" type="none"/>
            <a:tailEnd len="med" w="med" type="triangle"/>
          </a:ln>
        </p:spPr>
      </p:cxnSp>
      <p:cxnSp>
        <p:nvCxnSpPr>
          <p:cNvPr id="118" name="Google Shape;118;p17"/>
          <p:cNvCxnSpPr>
            <a:stCxn id="114" idx="3"/>
          </p:cNvCxnSpPr>
          <p:nvPr/>
        </p:nvCxnSpPr>
        <p:spPr>
          <a:xfrm flipH="1" rot="10800000">
            <a:off x="1648375" y="3930888"/>
            <a:ext cx="680400" cy="387000"/>
          </a:xfrm>
          <a:prstGeom prst="straightConnector1">
            <a:avLst/>
          </a:prstGeom>
          <a:noFill/>
          <a:ln cap="flat" cmpd="sng" w="9525">
            <a:solidFill>
              <a:schemeClr val="dk2"/>
            </a:solidFill>
            <a:prstDash val="solid"/>
            <a:round/>
            <a:headEnd len="med" w="med" type="none"/>
            <a:tailEnd len="med" w="med" type="triangle"/>
          </a:ln>
        </p:spPr>
      </p:cxnSp>
      <p:sp>
        <p:nvSpPr>
          <p:cNvPr id="119" name="Google Shape;119;p17"/>
          <p:cNvSpPr txBox="1"/>
          <p:nvPr/>
        </p:nvSpPr>
        <p:spPr>
          <a:xfrm>
            <a:off x="3689775" y="164843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Cushion</a:t>
            </a:r>
            <a:endParaRPr/>
          </a:p>
        </p:txBody>
      </p:sp>
      <p:sp>
        <p:nvSpPr>
          <p:cNvPr id="120" name="Google Shape;120;p17"/>
          <p:cNvSpPr txBox="1"/>
          <p:nvPr/>
        </p:nvSpPr>
        <p:spPr>
          <a:xfrm>
            <a:off x="3799300" y="197228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Seat Base</a:t>
            </a:r>
            <a:endParaRPr/>
          </a:p>
        </p:txBody>
      </p:sp>
      <p:cxnSp>
        <p:nvCxnSpPr>
          <p:cNvPr id="121" name="Google Shape;121;p17"/>
          <p:cNvCxnSpPr>
            <a:stCxn id="120" idx="1"/>
          </p:cNvCxnSpPr>
          <p:nvPr/>
        </p:nvCxnSpPr>
        <p:spPr>
          <a:xfrm flipH="1">
            <a:off x="3561100" y="2165188"/>
            <a:ext cx="238200" cy="405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7"/>
          <p:cNvCxnSpPr>
            <a:stCxn id="119" idx="1"/>
          </p:cNvCxnSpPr>
          <p:nvPr/>
        </p:nvCxnSpPr>
        <p:spPr>
          <a:xfrm flipH="1">
            <a:off x="3411075" y="1841338"/>
            <a:ext cx="278700" cy="53700"/>
          </a:xfrm>
          <a:prstGeom prst="straightConnector1">
            <a:avLst/>
          </a:prstGeom>
          <a:noFill/>
          <a:ln cap="flat" cmpd="sng" w="9525">
            <a:solidFill>
              <a:schemeClr val="dk2"/>
            </a:solidFill>
            <a:prstDash val="solid"/>
            <a:round/>
            <a:headEnd len="med" w="med" type="none"/>
            <a:tailEnd len="med" w="med" type="triangle"/>
          </a:ln>
        </p:spPr>
      </p:cxnSp>
      <p:sp>
        <p:nvSpPr>
          <p:cNvPr id="123" name="Google Shape;123;p17"/>
          <p:cNvSpPr txBox="1"/>
          <p:nvPr/>
        </p:nvSpPr>
        <p:spPr>
          <a:xfrm>
            <a:off x="673375" y="560188"/>
            <a:ext cx="6858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Back</a:t>
            </a:r>
            <a:endParaRPr/>
          </a:p>
        </p:txBody>
      </p:sp>
      <p:sp>
        <p:nvSpPr>
          <p:cNvPr id="124" name="Google Shape;124;p17"/>
          <p:cNvSpPr txBox="1"/>
          <p:nvPr/>
        </p:nvSpPr>
        <p:spPr>
          <a:xfrm>
            <a:off x="3689775" y="113168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Lower Back</a:t>
            </a:r>
            <a:endParaRPr/>
          </a:p>
        </p:txBody>
      </p:sp>
      <p:cxnSp>
        <p:nvCxnSpPr>
          <p:cNvPr id="125" name="Google Shape;125;p17"/>
          <p:cNvCxnSpPr>
            <a:stCxn id="124" idx="1"/>
          </p:cNvCxnSpPr>
          <p:nvPr/>
        </p:nvCxnSpPr>
        <p:spPr>
          <a:xfrm flipH="1">
            <a:off x="2886075" y="1324588"/>
            <a:ext cx="803700" cy="4740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17"/>
          <p:cNvCxnSpPr>
            <a:stCxn id="123" idx="3"/>
          </p:cNvCxnSpPr>
          <p:nvPr/>
        </p:nvCxnSpPr>
        <p:spPr>
          <a:xfrm>
            <a:off x="1359175" y="753088"/>
            <a:ext cx="294600" cy="145200"/>
          </a:xfrm>
          <a:prstGeom prst="straightConnector1">
            <a:avLst/>
          </a:prstGeom>
          <a:noFill/>
          <a:ln cap="flat" cmpd="sng" w="9525">
            <a:solidFill>
              <a:schemeClr val="dk2"/>
            </a:solidFill>
            <a:prstDash val="solid"/>
            <a:round/>
            <a:headEnd len="med" w="med" type="none"/>
            <a:tailEnd len="med" w="med" type="triangle"/>
          </a:ln>
        </p:spPr>
      </p:cxnSp>
      <p:sp>
        <p:nvSpPr>
          <p:cNvPr id="127" name="Google Shape;127;p17"/>
          <p:cNvSpPr txBox="1"/>
          <p:nvPr/>
        </p:nvSpPr>
        <p:spPr>
          <a:xfrm>
            <a:off x="625100" y="1466263"/>
            <a:ext cx="6858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Side</a:t>
            </a:r>
            <a:endParaRPr/>
          </a:p>
        </p:txBody>
      </p:sp>
      <p:cxnSp>
        <p:nvCxnSpPr>
          <p:cNvPr id="128" name="Google Shape;128;p17"/>
          <p:cNvCxnSpPr>
            <a:stCxn id="127" idx="3"/>
          </p:cNvCxnSpPr>
          <p:nvPr/>
        </p:nvCxnSpPr>
        <p:spPr>
          <a:xfrm flipH="1" rot="10800000">
            <a:off x="1310900" y="1723363"/>
            <a:ext cx="482100" cy="102900"/>
          </a:xfrm>
          <a:prstGeom prst="straightConnector1">
            <a:avLst/>
          </a:prstGeom>
          <a:noFill/>
          <a:ln cap="flat" cmpd="sng" w="9525">
            <a:solidFill>
              <a:schemeClr val="dk2"/>
            </a:solidFill>
            <a:prstDash val="solid"/>
            <a:round/>
            <a:headEnd len="med" w="med" type="none"/>
            <a:tailEnd len="med" w="med" type="triangle"/>
          </a:ln>
        </p:spPr>
      </p:cxnSp>
      <p:sp>
        <p:nvSpPr>
          <p:cNvPr id="129" name="Google Shape;129;p17"/>
          <p:cNvSpPr txBox="1"/>
          <p:nvPr/>
        </p:nvSpPr>
        <p:spPr>
          <a:xfrm>
            <a:off x="3281400" y="800713"/>
            <a:ext cx="12978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Middle Back</a:t>
            </a:r>
            <a:endParaRPr/>
          </a:p>
        </p:txBody>
      </p:sp>
      <p:cxnSp>
        <p:nvCxnSpPr>
          <p:cNvPr id="130" name="Google Shape;130;p17"/>
          <p:cNvCxnSpPr>
            <a:stCxn id="129" idx="1"/>
          </p:cNvCxnSpPr>
          <p:nvPr/>
        </p:nvCxnSpPr>
        <p:spPr>
          <a:xfrm flipH="1">
            <a:off x="2714700" y="993613"/>
            <a:ext cx="566700" cy="4083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131" name="Google Shape;131;p17"/>
          <p:cNvGraphicFramePr/>
          <p:nvPr/>
        </p:nvGraphicFramePr>
        <p:xfrm>
          <a:off x="5024450" y="753100"/>
          <a:ext cx="3000000" cy="3000000"/>
        </p:xfrm>
        <a:graphic>
          <a:graphicData uri="http://schemas.openxmlformats.org/drawingml/2006/table">
            <a:tbl>
              <a:tblPr>
                <a:noFill/>
                <a:tableStyleId>{7B9C1CCD-94C3-4CF2-A672-E39AE92C9CF6}</a:tableStyleId>
              </a:tblPr>
              <a:tblGrid>
                <a:gridCol w="1236075"/>
                <a:gridCol w="1236075"/>
                <a:gridCol w="1236075"/>
              </a:tblGrid>
              <a:tr h="372525">
                <a:tc>
                  <a:txBody>
                    <a:bodyPr/>
                    <a:lstStyle/>
                    <a:p>
                      <a:pPr indent="0" lvl="0" marL="0" rtl="0" algn="l">
                        <a:spcBef>
                          <a:spcPts val="0"/>
                        </a:spcBef>
                        <a:spcAft>
                          <a:spcPts val="0"/>
                        </a:spcAft>
                        <a:buNone/>
                      </a:pPr>
                      <a:r>
                        <a:rPr lang="en"/>
                        <a:t>Part</a:t>
                      </a:r>
                      <a:endParaRPr/>
                    </a:p>
                  </a:txBody>
                  <a:tcPr marT="91425" marB="91425" marR="91425" marL="91425"/>
                </a:tc>
                <a:tc>
                  <a:txBody>
                    <a:bodyPr/>
                    <a:lstStyle/>
                    <a:p>
                      <a:pPr indent="0" lvl="0" marL="0" rtl="0" algn="l">
                        <a:spcBef>
                          <a:spcPts val="0"/>
                        </a:spcBef>
                        <a:spcAft>
                          <a:spcPts val="0"/>
                        </a:spcAft>
                        <a:buNone/>
                      </a:pPr>
                      <a:r>
                        <a:rPr lang="en"/>
                        <a:t>Quantity</a:t>
                      </a:r>
                      <a:endParaRPr/>
                    </a:p>
                  </a:txBody>
                  <a:tcPr marT="91425" marB="91425" marR="91425" marL="91425"/>
                </a:tc>
                <a:tc>
                  <a:txBody>
                    <a:bodyPr/>
                    <a:lstStyle/>
                    <a:p>
                      <a:pPr indent="0" lvl="0" marL="0" rtl="0" algn="l">
                        <a:spcBef>
                          <a:spcPts val="0"/>
                        </a:spcBef>
                        <a:spcAft>
                          <a:spcPts val="0"/>
                        </a:spcAft>
                        <a:buNone/>
                      </a:pPr>
                      <a:r>
                        <a:rPr lang="en"/>
                        <a:t>Description</a:t>
                      </a:r>
                      <a:endParaRPr/>
                    </a:p>
                  </a:txBody>
                  <a:tcPr marT="91425" marB="91425" marR="91425" marL="91425"/>
                </a:tc>
              </a:tr>
              <a:tr h="372525">
                <a:tc>
                  <a:txBody>
                    <a:bodyPr/>
                    <a:lstStyle/>
                    <a:p>
                      <a:pPr indent="0" lvl="0" marL="0" rtl="0" algn="l">
                        <a:spcBef>
                          <a:spcPts val="0"/>
                        </a:spcBef>
                        <a:spcAft>
                          <a:spcPts val="0"/>
                        </a:spcAft>
                        <a:buNone/>
                      </a:pPr>
                      <a:r>
                        <a:rPr lang="en"/>
                        <a:t>Upper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Lower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Middle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Upper Side</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Cushion</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Seat Base</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Upper Ring</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Leg</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Bottom Ring</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Activity: Bill of Materials Creation</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37" name="Google Shape;137;p18"/>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Try to create a Bill of Materials for one of the products you chose to help you survive on the island. </a:t>
            </a:r>
            <a:endParaRPr/>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lang="en" sz="1800"/>
              <a:t>Sketching your product out can really help you decide on how many parts there are.</a:t>
            </a:r>
            <a:endParaRPr sz="1800"/>
          </a:p>
          <a:p>
            <a:pPr indent="0" lvl="0" marL="0" rtl="0" algn="l">
              <a:spcBef>
                <a:spcPts val="5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9"/>
          <p:cNvPicPr preferRelativeResize="0"/>
          <p:nvPr/>
        </p:nvPicPr>
        <p:blipFill>
          <a:blip r:embed="rId3">
            <a:alphaModFix/>
          </a:blip>
          <a:stretch>
            <a:fillRect/>
          </a:stretch>
        </p:blipFill>
        <p:spPr>
          <a:xfrm>
            <a:off x="551148" y="2792325"/>
            <a:ext cx="3006450" cy="1954175"/>
          </a:xfrm>
          <a:prstGeom prst="rect">
            <a:avLst/>
          </a:prstGeom>
          <a:noFill/>
          <a:ln>
            <a:noFill/>
          </a:ln>
        </p:spPr>
      </p:pic>
      <p:pic>
        <p:nvPicPr>
          <p:cNvPr id="143" name="Google Shape;143;p19"/>
          <p:cNvPicPr preferRelativeResize="0"/>
          <p:nvPr/>
        </p:nvPicPr>
        <p:blipFill>
          <a:blip r:embed="rId4">
            <a:alphaModFix/>
          </a:blip>
          <a:stretch>
            <a:fillRect/>
          </a:stretch>
        </p:blipFill>
        <p:spPr>
          <a:xfrm>
            <a:off x="4760123" y="2678850"/>
            <a:ext cx="3039438" cy="2181125"/>
          </a:xfrm>
          <a:prstGeom prst="rect">
            <a:avLst/>
          </a:prstGeom>
          <a:noFill/>
          <a:ln>
            <a:noFill/>
          </a:ln>
        </p:spPr>
      </p:pic>
      <p:sp>
        <p:nvSpPr>
          <p:cNvPr id="144" name="Google Shape;144;p19"/>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Designing your product</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45" name="Google Shape;145;p19"/>
          <p:cNvSpPr txBox="1"/>
          <p:nvPr>
            <p:ph idx="3" type="body"/>
          </p:nvPr>
        </p:nvSpPr>
        <p:spPr>
          <a:xfrm>
            <a:off x="204075" y="1308172"/>
            <a:ext cx="8692500" cy="1370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sz="1800"/>
              <a:t>What you did earlier is just an example of the first few phases of product development. After coming up with a rough outline of what the product should be, companies usually head into an in depth design phase. Normally, this involves the use of 3d modelling software, and then prototype versions.</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0" l="13692" r="13283" t="28749"/>
          <a:stretch/>
        </p:blipFill>
        <p:spPr>
          <a:xfrm>
            <a:off x="5314950" y="1461975"/>
            <a:ext cx="3429000" cy="2219550"/>
          </a:xfrm>
          <a:prstGeom prst="rect">
            <a:avLst/>
          </a:prstGeom>
          <a:noFill/>
          <a:ln>
            <a:noFill/>
          </a:ln>
        </p:spPr>
      </p:pic>
      <p:sp>
        <p:nvSpPr>
          <p:cNvPr id="151" name="Google Shape;151;p20"/>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After Production</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52" name="Google Shape;152;p20"/>
          <p:cNvSpPr txBox="1"/>
          <p:nvPr>
            <p:ph idx="3" type="body"/>
          </p:nvPr>
        </p:nvSpPr>
        <p:spPr>
          <a:xfrm>
            <a:off x="204075" y="1308175"/>
            <a:ext cx="44679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Even after production has started on a product, the process is not over. The team (you in this case) needs to fix issues found by customers in either the current or future versions, and needs to decide when to phase out production and support of older models. The easiest place to see this process is in phones where after roughly two years of sales, the phones are no longer sold in stores, and after 5-6 years are no longer supported by the manufacturer.</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