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Nuni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11" Type="http://schemas.openxmlformats.org/officeDocument/2006/relationships/slide" Target="slides/slide6.xml"/><Relationship Id="rId22" Type="http://schemas.openxmlformats.org/officeDocument/2006/relationships/font" Target="fonts/Nunito-italic.fntdata"/><Relationship Id="rId10" Type="http://schemas.openxmlformats.org/officeDocument/2006/relationships/slide" Target="slides/slide5.xml"/><Relationship Id="rId21" Type="http://schemas.openxmlformats.org/officeDocument/2006/relationships/font" Target="fonts/Nuni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Nuni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IUu9CNuKGYY" TargetMode="External"/><Relationship Id="rId3" Type="http://schemas.openxmlformats.org/officeDocument/2006/relationships/hyperlink" Target="https://www.youtube.com/watch?v=27DRPtJ1_Lk" TargetMode="External"/><Relationship Id="rId4" Type="http://schemas.openxmlformats.org/officeDocument/2006/relationships/hyperlink" Target="https://www.youtube.com/watch?v=rDWrOddHnR8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history.com/this-day-in-history/fords-assembly-line-starts-rolling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leansixsigmadefinition.com/glossary/taiichi-ohno/" TargetMode="External"/><Relationship Id="rId3" Type="http://schemas.openxmlformats.org/officeDocument/2006/relationships/hyperlink" Target="https://www.lean.org/whatslean/" TargetMode="External"/><Relationship Id="rId4" Type="http://schemas.openxmlformats.org/officeDocument/2006/relationships/hyperlink" Target="https://www.youtube.com/watch?v=v429BrFiYEk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y.com/academy/lesson/engineering-lesson-for-kids-definition-facts.html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WMbJuTlajsw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HZ5HrkN52j8" TargetMode="External"/><Relationship Id="rId3" Type="http://schemas.openxmlformats.org/officeDocument/2006/relationships/hyperlink" Target="https://www.pbs.org/wgbh/theymadeamerica/whomade/taylor_hi.html" TargetMode="External"/><Relationship Id="rId4" Type="http://schemas.openxmlformats.org/officeDocument/2006/relationships/hyperlink" Target="https://www.britannica.com/biography/Frederick-W-Taylor" TargetMode="External"/><Relationship Id="rId5" Type="http://schemas.openxmlformats.org/officeDocument/2006/relationships/hyperlink" Target="http://www.netmba.com/mgmt/scientific/" TargetMode="External"/><Relationship Id="rId6" Type="http://schemas.openxmlformats.org/officeDocument/2006/relationships/hyperlink" Target="https://www.ims-productivity.com/page.cfm/content/Time-Study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w0U-pkIKVtc" TargetMode="External"/><Relationship Id="rId3" Type="http://schemas.openxmlformats.org/officeDocument/2006/relationships/hyperlink" Target="https://www.engineergirl.org/123474/Lillian-Moller-Gilbreth" TargetMode="External"/><Relationship Id="rId4" Type="http://schemas.openxmlformats.org/officeDocument/2006/relationships/hyperlink" Target="https://www.youtube.com/watch?time_continue=289&amp;v=_9RlfBdLvE8&amp;feature=emb_logo" TargetMode="External"/><Relationship Id="rId5" Type="http://schemas.openxmlformats.org/officeDocument/2006/relationships/hyperlink" Target="https://www.youtube.com/watch?v=HYQRbc4msWc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06282035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0628203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through this example to further explain what goes in each box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5125e323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5125e323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Love Lucy Clip only have them time up until 0:41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For step 2 have them watch the entire video but tell them they can stop timing at 0:40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questions in slides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Screws (use first half of video [0:32 - 2:15]):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https://www.youtube.com/watch?v=IUu9CNuKGYY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Watch 0:32 - 2:15  and have students write down steps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Watch 0:32 - 2:15 and have students time the steps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Ask for possible solutions to make the process more efficient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potential videos that can be used: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Shop floor (oil): </a:t>
            </a:r>
            <a:r>
              <a:rPr lang="en" u="sng">
                <a:solidFill>
                  <a:schemeClr val="hlink"/>
                </a:solidFill>
                <a:hlinkClick r:id="rId3"/>
              </a:rPr>
              <a:t>ttps://www.youtube.com/watch?v=27DRPtJ1_Lk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Stuffing folder: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https://www.youtube.com/watch?v=rDWrOddHnR8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4e125806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4e125806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has heard of Henry Ford and what is he known for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Watch video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https://www.history.com/this-day-in-history/fords-assembly-line-starts-rolling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4e125806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4e125806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has heard of Taiichi Ohno and what is he known for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Show video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http://www.leansixsigmadefinition.com/glossary/taiichi-ohno/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https://www.lean.org/whatslean/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Videos: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https://www.youtube.com/watch?v=v429BrFiYEk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4e1258064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4e1258064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Kahoot only has 8 questions, we can make it longer if need be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4e125806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4e125806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30b00fd6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30b00fd6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worksheet here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4e125806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4e125806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to start a discussion,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Ask what the students think engineering is and the type of work engineers typically do before telling them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Give quick description of each type of engineering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the slide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https://study.com/academy/lesson/engineering-lesson-for-kids-definition-facts.html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4e125806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4e125806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students what they think IE is and where they think IEs work before telling them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Then watch video: </a:t>
            </a:r>
            <a:r>
              <a:rPr lang="en" u="sng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https://www.youtube.com/watch?v=WMbJuTlajsw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Recap what types of industries IEs can work 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4e1258064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4e1258064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knows who Frederick Taylor is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slide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Emphasize the importance of time studies and how they are used to balance a line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Video of unbalance line: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https://www.youtube.com/watch?v=HZ5HrkN52j8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https://www.pbs.org/wgbh/theymadeamerica/whomade/taylor_hi.html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https://www.britannica.com/biography/Frederick-W-Taylor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http://www.netmba.com/mgmt/scientific/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Define time study: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https://www.ims-productivity.com/page.cfm/content/Time-Study/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4e1258064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4e1258064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know who Frank and Lillian Gilbreth is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has ever heard of Cheaper by the Dozen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Movie is based of of them - they had 12 kids and wanted to make tasks in their household efficient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the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Video about Frank &amp; Lillian: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https://www.youtube.com/watch?v=w0U-pkIKVtc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If there is time show video but not necessary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https://www.engineergirl.org/123474/Lillian-Moller-Gilbreth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Videos: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https://www.youtube.com/watch?time_continue=289&amp;v=_9RlfBdLvE8&amp;feature=emb_logo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https://www.youtube.com/watch?v=HYQRbc4msWc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5125e356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5125e356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how to do a time study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how motion can be observed to look for opportunities for improvement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0628203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0628203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what goes in each box for the time </a:t>
            </a:r>
            <a:r>
              <a:rPr lang="en"/>
              <a:t>observation</a:t>
            </a:r>
            <a:r>
              <a:rPr lang="en"/>
              <a:t> sheet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8696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78924" y="242751"/>
            <a:ext cx="629933" cy="830723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8380" y="2367271"/>
            <a:ext cx="1461356" cy="1927164"/>
          </a:xfrm>
          <a:custGeom>
            <a:rect b="b" l="l" r="r" t="t"/>
            <a:pathLst>
              <a:path extrusionOk="0" h="2569552" w="1948475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5491618" y="2943127"/>
            <a:ext cx="349089" cy="460361"/>
          </a:xfrm>
          <a:custGeom>
            <a:rect b="b" l="l" r="r" t="t"/>
            <a:pathLst>
              <a:path extrusionOk="0" h="613815" w="465452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8154471" y="3418610"/>
            <a:ext cx="629932" cy="830723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291797" y="308983"/>
            <a:ext cx="1859454" cy="2452155"/>
          </a:xfrm>
          <a:custGeom>
            <a:rect b="b" l="l" r="r" t="t"/>
            <a:pathLst>
              <a:path extrusionOk="0" h="3269540" w="2479272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6872" y="93473"/>
            <a:ext cx="521208" cy="16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1143" y="7060"/>
            <a:ext cx="9141600" cy="3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2420" y="80399"/>
            <a:ext cx="492553" cy="24627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1" type="body"/>
          </p:nvPr>
        </p:nvSpPr>
        <p:spPr>
          <a:xfrm>
            <a:off x="2008148" y="3287404"/>
            <a:ext cx="5793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2" type="body"/>
          </p:nvPr>
        </p:nvSpPr>
        <p:spPr>
          <a:xfrm>
            <a:off x="2008148" y="3670551"/>
            <a:ext cx="57930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3" type="body"/>
          </p:nvPr>
        </p:nvSpPr>
        <p:spPr>
          <a:xfrm>
            <a:off x="0" y="4149565"/>
            <a:ext cx="91440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4" type="body"/>
          </p:nvPr>
        </p:nvSpPr>
        <p:spPr>
          <a:xfrm>
            <a:off x="754540" y="956788"/>
            <a:ext cx="7613700" cy="23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3"/>
          <p:cNvCxnSpPr/>
          <p:nvPr/>
        </p:nvCxnSpPr>
        <p:spPr>
          <a:xfrm>
            <a:off x="204064" y="384370"/>
            <a:ext cx="2006100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3"/>
          <p:cNvCxnSpPr/>
          <p:nvPr/>
        </p:nvCxnSpPr>
        <p:spPr>
          <a:xfrm>
            <a:off x="2532476" y="384370"/>
            <a:ext cx="6364200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204065" y="740368"/>
            <a:ext cx="2705700" cy="3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2" type="body"/>
          </p:nvPr>
        </p:nvSpPr>
        <p:spPr>
          <a:xfrm>
            <a:off x="3252528" y="1305759"/>
            <a:ext cx="56439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3" type="body"/>
          </p:nvPr>
        </p:nvSpPr>
        <p:spPr>
          <a:xfrm>
            <a:off x="3246526" y="1920619"/>
            <a:ext cx="56499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E4610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400"/>
              <a:buFont typeface="NTR"/>
              <a:buChar char="&gt;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100"/>
              <a:buFont typeface="NTR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4" type="body"/>
          </p:nvPr>
        </p:nvSpPr>
        <p:spPr>
          <a:xfrm>
            <a:off x="0" y="4133850"/>
            <a:ext cx="91440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4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4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TR"/>
              <a:buChar char="&gt;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TR"/>
              <a:buChar char="&gt;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900"/>
              <a:buFont typeface="NTR"/>
              <a:buChar char="&gt;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Content">
  <p:cSld name="Full-Page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5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5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2" type="body"/>
          </p:nvPr>
        </p:nvSpPr>
        <p:spPr>
          <a:xfrm>
            <a:off x="204064" y="647571"/>
            <a:ext cx="86925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6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6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692650" y="647769"/>
            <a:ext cx="42036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204064" y="647571"/>
            <a:ext cx="42093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7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7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198438" y="647007"/>
            <a:ext cx="26034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198438" y="1405005"/>
            <a:ext cx="2603400" cy="2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4" type="body"/>
          </p:nvPr>
        </p:nvSpPr>
        <p:spPr>
          <a:xfrm>
            <a:off x="3000376" y="647769"/>
            <a:ext cx="58959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 showMasterSp="0">
  <p:cSld name="Transi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8"/>
          <p:cNvCxnSpPr/>
          <p:nvPr/>
        </p:nvCxnSpPr>
        <p:spPr>
          <a:xfrm>
            <a:off x="204064" y="384818"/>
            <a:ext cx="2006100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8"/>
          <p:cNvCxnSpPr/>
          <p:nvPr/>
        </p:nvCxnSpPr>
        <p:spPr>
          <a:xfrm>
            <a:off x="2532476" y="384818"/>
            <a:ext cx="6364200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204064" y="2990850"/>
            <a:ext cx="8692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or End Slide">
  <p:cSld name="Section Header or End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0" y="0"/>
            <a:ext cx="9141600" cy="5143500"/>
          </a:xfrm>
          <a:prstGeom prst="rect">
            <a:avLst/>
          </a:prstGeom>
          <a:solidFill>
            <a:srgbClr val="E461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9"/>
          <p:cNvCxnSpPr/>
          <p:nvPr/>
        </p:nvCxnSpPr>
        <p:spPr>
          <a:xfrm>
            <a:off x="204064" y="384818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9"/>
          <p:cNvCxnSpPr/>
          <p:nvPr/>
        </p:nvCxnSpPr>
        <p:spPr>
          <a:xfrm>
            <a:off x="2532476" y="384818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204064" y="3194050"/>
            <a:ext cx="86925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69" name="Google Shape;69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8027534" y="193157"/>
            <a:ext cx="930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|  </a:t>
            </a: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92479" y="229609"/>
            <a:ext cx="1663755" cy="992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K3axU2b0dD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jLud5XYfY_c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F5vtCRFRAK0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reate.kahoot.it/share/intro-to-ie/788b171e-d00d-46e7-8742-0dd7c1ee54f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WMbJuTlajs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w0U-pkIKVtc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idx="4" type="body"/>
          </p:nvPr>
        </p:nvSpPr>
        <p:spPr>
          <a:xfrm>
            <a:off x="754540" y="956788"/>
            <a:ext cx="7613700" cy="2304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Intro to Industrial Engineering</a:t>
            </a:r>
            <a:endParaRPr/>
          </a:p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2008148" y="3287404"/>
            <a:ext cx="5793000" cy="357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Toyota Production Systems Lab</a:t>
            </a:r>
            <a:endParaRPr/>
          </a:p>
        </p:txBody>
      </p:sp>
      <p:sp>
        <p:nvSpPr>
          <p:cNvPr id="81" name="Google Shape;81;p12"/>
          <p:cNvSpPr txBox="1"/>
          <p:nvPr>
            <p:ph idx="2" type="body"/>
          </p:nvPr>
        </p:nvSpPr>
        <p:spPr>
          <a:xfrm>
            <a:off x="2008148" y="3670551"/>
            <a:ext cx="5793000" cy="409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Grade 9-12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idx="3" type="body"/>
          </p:nvPr>
        </p:nvSpPr>
        <p:spPr>
          <a:xfrm>
            <a:off x="204064" y="12319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I made 5 PB&amp;J sandwiches</a:t>
            </a:r>
            <a:endParaRPr sz="1800"/>
          </a:p>
        </p:txBody>
      </p:sp>
      <p:sp>
        <p:nvSpPr>
          <p:cNvPr id="155" name="Google Shape;155;p21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Time Observation Sheet PB&amp;J Example</a:t>
            </a:r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25" y="1614500"/>
            <a:ext cx="8160199" cy="3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1079250" y="2470200"/>
            <a:ext cx="23031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out 2 slices of bread and place on plate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1079250" y="3390275"/>
            <a:ext cx="23031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Spread jelly on one slice of bread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1079250" y="4234150"/>
            <a:ext cx="23031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Spread peanut butter on other slice of bread and put 2 pieces together</a:t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644850" y="26237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644850" y="35745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644850" y="4338850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3382350" y="2349450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3382350" y="3330400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3382350" y="4130950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82</a:t>
            </a: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3382350" y="2869863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</a:t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3382350" y="3680050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</a:t>
            </a:r>
            <a:endParaRPr/>
          </a:p>
        </p:txBody>
      </p:sp>
      <p:sp>
        <p:nvSpPr>
          <p:cNvPr id="168" name="Google Shape;168;p21"/>
          <p:cNvSpPr txBox="1"/>
          <p:nvPr/>
        </p:nvSpPr>
        <p:spPr>
          <a:xfrm>
            <a:off x="3382350" y="4581850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</a:t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3816750" y="23787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</a:t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3816750" y="335972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</a:t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3816750" y="41602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82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3816750" y="2899188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</a:t>
            </a:r>
            <a:endParaRPr/>
          </a:p>
        </p:txBody>
      </p:sp>
      <p:sp>
        <p:nvSpPr>
          <p:cNvPr id="173" name="Google Shape;173;p21"/>
          <p:cNvSpPr txBox="1"/>
          <p:nvPr/>
        </p:nvSpPr>
        <p:spPr>
          <a:xfrm>
            <a:off x="3816750" y="37093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</a:t>
            </a:r>
            <a:endParaRPr/>
          </a:p>
        </p:txBody>
      </p:sp>
      <p:sp>
        <p:nvSpPr>
          <p:cNvPr id="174" name="Google Shape;174;p21"/>
          <p:cNvSpPr txBox="1"/>
          <p:nvPr/>
        </p:nvSpPr>
        <p:spPr>
          <a:xfrm>
            <a:off x="3816750" y="46111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</a:t>
            </a:r>
            <a:endParaRPr/>
          </a:p>
        </p:txBody>
      </p:sp>
      <p:sp>
        <p:nvSpPr>
          <p:cNvPr id="175" name="Google Shape;175;p21"/>
          <p:cNvSpPr txBox="1"/>
          <p:nvPr/>
        </p:nvSpPr>
        <p:spPr>
          <a:xfrm>
            <a:off x="4251150" y="23821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</a:t>
            </a: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4251150" y="336312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</a:t>
            </a:r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4251150" y="41636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84</a:t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4251150" y="2902588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</a:t>
            </a: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4251150" y="37127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</a:t>
            </a: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4251150" y="46145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4685550" y="23787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</a:t>
            </a:r>
            <a:endParaRPr/>
          </a:p>
        </p:txBody>
      </p:sp>
      <p:sp>
        <p:nvSpPr>
          <p:cNvPr id="182" name="Google Shape;182;p21"/>
          <p:cNvSpPr txBox="1"/>
          <p:nvPr/>
        </p:nvSpPr>
        <p:spPr>
          <a:xfrm>
            <a:off x="4685550" y="335972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</a:t>
            </a:r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4685550" y="41602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81</a:t>
            </a:r>
            <a:endParaRPr/>
          </a:p>
        </p:txBody>
      </p:sp>
      <p:sp>
        <p:nvSpPr>
          <p:cNvPr id="184" name="Google Shape;184;p21"/>
          <p:cNvSpPr txBox="1"/>
          <p:nvPr/>
        </p:nvSpPr>
        <p:spPr>
          <a:xfrm>
            <a:off x="4685550" y="2899188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</a:t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4685550" y="37093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</a:t>
            </a: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4685550" y="46111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</a:t>
            </a:r>
            <a:endParaRPr/>
          </a:p>
        </p:txBody>
      </p:sp>
      <p:sp>
        <p:nvSpPr>
          <p:cNvPr id="187" name="Google Shape;187;p21"/>
          <p:cNvSpPr txBox="1"/>
          <p:nvPr/>
        </p:nvSpPr>
        <p:spPr>
          <a:xfrm>
            <a:off x="5119950" y="23821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</a:t>
            </a:r>
            <a:endParaRPr/>
          </a:p>
        </p:txBody>
      </p:sp>
      <p:sp>
        <p:nvSpPr>
          <p:cNvPr id="188" name="Google Shape;188;p21"/>
          <p:cNvSpPr txBox="1"/>
          <p:nvPr/>
        </p:nvSpPr>
        <p:spPr>
          <a:xfrm>
            <a:off x="5119950" y="336312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</a:t>
            </a:r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5119950" y="41636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84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5119950" y="2902588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5119950" y="37127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</a:t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5119950" y="4614575"/>
            <a:ext cx="434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</a:t>
            </a:r>
            <a:endParaRPr/>
          </a:p>
        </p:txBody>
      </p:sp>
      <p:sp>
        <p:nvSpPr>
          <p:cNvPr id="193" name="Google Shape;193;p21"/>
          <p:cNvSpPr txBox="1"/>
          <p:nvPr/>
        </p:nvSpPr>
        <p:spPr>
          <a:xfrm>
            <a:off x="7907175" y="2685200"/>
            <a:ext cx="5373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</a:t>
            </a:r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7857450" y="3494975"/>
            <a:ext cx="5373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</a:t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7907175" y="4304750"/>
            <a:ext cx="5373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5988750" y="2902600"/>
            <a:ext cx="1744500" cy="99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53</a:t>
            </a:r>
            <a:r>
              <a:rPr b="1" lang="en"/>
              <a:t> - </a:t>
            </a:r>
            <a:r>
              <a:rPr b="1" lang="en">
                <a:solidFill>
                  <a:srgbClr val="A64D79"/>
                </a:solidFill>
              </a:rPr>
              <a:t>21</a:t>
            </a:r>
            <a:r>
              <a:rPr b="1" lang="en"/>
              <a:t> = </a:t>
            </a:r>
            <a:r>
              <a:rPr b="1" lang="en">
                <a:solidFill>
                  <a:srgbClr val="6AA84F"/>
                </a:solidFill>
              </a:rPr>
              <a:t>32</a:t>
            </a:r>
            <a:endParaRPr b="1">
              <a:solidFill>
                <a:srgbClr val="6AA84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took 32 seconds to spread jelly in the 5th trial</a:t>
            </a:r>
            <a:endParaRPr/>
          </a:p>
        </p:txBody>
      </p:sp>
      <p:cxnSp>
        <p:nvCxnSpPr>
          <p:cNvPr id="197" name="Google Shape;197;p21"/>
          <p:cNvCxnSpPr>
            <a:stCxn id="196" idx="1"/>
            <a:endCxn id="187" idx="3"/>
          </p:cNvCxnSpPr>
          <p:nvPr/>
        </p:nvCxnSpPr>
        <p:spPr>
          <a:xfrm rot="10800000">
            <a:off x="5554350" y="2607700"/>
            <a:ext cx="434400" cy="7947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21"/>
          <p:cNvCxnSpPr>
            <a:stCxn id="196" idx="1"/>
          </p:cNvCxnSpPr>
          <p:nvPr/>
        </p:nvCxnSpPr>
        <p:spPr>
          <a:xfrm flipH="1">
            <a:off x="5588850" y="3402400"/>
            <a:ext cx="399900" cy="11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21"/>
          <p:cNvCxnSpPr>
            <a:stCxn id="196" idx="1"/>
            <a:endCxn id="191" idx="3"/>
          </p:cNvCxnSpPr>
          <p:nvPr/>
        </p:nvCxnSpPr>
        <p:spPr>
          <a:xfrm flipH="1">
            <a:off x="5554350" y="3402400"/>
            <a:ext cx="434400" cy="5358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Time Study Activity</a:t>
            </a:r>
            <a:endParaRPr/>
          </a:p>
        </p:txBody>
      </p:sp>
      <p:sp>
        <p:nvSpPr>
          <p:cNvPr id="205" name="Google Shape;205;p22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 Love Lucy Chocolate Factory Video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Watch video up until 0:41 and write down steps to wrap the chocolate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Watch video again and time the steps for one of the workers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What problems did the workers run into?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Is there any way to make this process more efficient?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How would you split the work between multiple people?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Henry Ford (1863-1947)</a:t>
            </a:r>
            <a:endParaRPr/>
          </a:p>
        </p:txBody>
      </p:sp>
      <p:sp>
        <p:nvSpPr>
          <p:cNvPr id="211" name="Google Shape;211;p23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Ford wanted everyone to be able to own and drive a car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It is not just meant for the wealthy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Ford needed to find a way to reduce the price to make cars affordable for everyone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December 1, 1913 was the “first moving assembly line for mass production of an entire automobile”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Workers were trained to do one job repeatedly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Less need to have skilled workers that can build the entire car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Time reduction of ~9.5 hrs (12hrs → 2.5hrs) which significantly reduced the cost to build each car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Link to video of current Ford Factory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6725" y="469175"/>
            <a:ext cx="1389849" cy="138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5">
            <a:alphaModFix/>
          </a:blip>
          <a:srcRect b="3105" l="0" r="0" t="6868"/>
          <a:stretch/>
        </p:blipFill>
        <p:spPr>
          <a:xfrm>
            <a:off x="5595275" y="3500450"/>
            <a:ext cx="2885576" cy="16430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4" name="Google Shape;214;p23"/>
          <p:cNvSpPr txBox="1"/>
          <p:nvPr/>
        </p:nvSpPr>
        <p:spPr>
          <a:xfrm>
            <a:off x="2119850" y="4200900"/>
            <a:ext cx="2752200" cy="67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Ford Model T</a:t>
            </a:r>
            <a:r>
              <a:rPr lang="en" sz="1600"/>
              <a:t> (first model built on an assembly line)</a:t>
            </a:r>
            <a:endParaRPr sz="1600"/>
          </a:p>
        </p:txBody>
      </p:sp>
      <p:cxnSp>
        <p:nvCxnSpPr>
          <p:cNvPr id="215" name="Google Shape;215;p23"/>
          <p:cNvCxnSpPr>
            <a:stCxn id="214" idx="3"/>
            <a:endCxn id="213" idx="1"/>
          </p:cNvCxnSpPr>
          <p:nvPr/>
        </p:nvCxnSpPr>
        <p:spPr>
          <a:xfrm flipH="1" rot="10800000">
            <a:off x="4872050" y="4321950"/>
            <a:ext cx="723300" cy="214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Taiichi Ohno (1912-1990)</a:t>
            </a:r>
            <a:endParaRPr/>
          </a:p>
        </p:txBody>
      </p:sp>
      <p:sp>
        <p:nvSpPr>
          <p:cNvPr id="221" name="Google Shape;221;p24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Manager of Toyota Motor Company</a:t>
            </a:r>
            <a:endParaRPr/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Also known as the “Father of the Toyota Production System”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The Toyota Production System (TPS) is the foundation of lean manufacturing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Lean - “creating more value for customers </a:t>
            </a:r>
            <a:br>
              <a:rPr lang="en" sz="2200"/>
            </a:br>
            <a:r>
              <a:rPr lang="en" sz="2200"/>
              <a:t>using fewer resources”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Link to video about Toyota</a:t>
            </a:r>
            <a:r>
              <a:rPr lang="en" sz="2200"/>
              <a:t> </a:t>
            </a:r>
            <a:endParaRPr sz="22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1250" y="3192850"/>
            <a:ext cx="1732750" cy="19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Kahoot/Crossword</a:t>
            </a:r>
            <a:endParaRPr/>
          </a:p>
        </p:txBody>
      </p:sp>
      <p:sp>
        <p:nvSpPr>
          <p:cNvPr id="228" name="Google Shape;228;p25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 u="sng">
                <a:solidFill>
                  <a:schemeClr val="hlink"/>
                </a:solidFill>
                <a:hlinkClick r:id="rId3"/>
              </a:rPr>
              <a:t>Link to Kahoot Quiz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There is a crossword in the drive folder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87" name="Google Shape;87;p13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What is Engineering?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What is Industrial Engineering?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History of Industrial Engineering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Kahoot game and/or crossword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2" type="body"/>
          </p:nvPr>
        </p:nvSpPr>
        <p:spPr>
          <a:xfrm>
            <a:off x="3252528" y="1305759"/>
            <a:ext cx="5643900" cy="46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Accompanying worksheet</a:t>
            </a:r>
            <a:endParaRPr/>
          </a:p>
        </p:txBody>
      </p:sp>
      <p:sp>
        <p:nvSpPr>
          <p:cNvPr id="93" name="Google Shape;93;p14"/>
          <p:cNvSpPr txBox="1"/>
          <p:nvPr>
            <p:ph idx="3" type="body"/>
          </p:nvPr>
        </p:nvSpPr>
        <p:spPr>
          <a:xfrm>
            <a:off x="3246526" y="1920619"/>
            <a:ext cx="5649900" cy="2211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Please follow along with the worksheet titled “IntroIE-9-IntroIEWS”</a:t>
            </a:r>
            <a:endParaRPr/>
          </a:p>
        </p:txBody>
      </p:sp>
      <p:sp>
        <p:nvSpPr>
          <p:cNvPr id="94" name="Google Shape;94;p14"/>
          <p:cNvSpPr txBox="1"/>
          <p:nvPr>
            <p:ph idx="4" type="body"/>
          </p:nvPr>
        </p:nvSpPr>
        <p:spPr>
          <a:xfrm>
            <a:off x="0" y="4133850"/>
            <a:ext cx="9144000" cy="1009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is Engineering?</a:t>
            </a:r>
            <a:endParaRPr/>
          </a:p>
        </p:txBody>
      </p:sp>
      <p:sp>
        <p:nvSpPr>
          <p:cNvPr id="100" name="Google Shape;100;p15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“Engineering is the process of creating and building structures, products, and systems by using math and science.”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Engineers solve problems by creating and inventing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What are some different types of Engineering?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Industrial, Mechanical, Electrical, Chemical, Computer, Biomedical, Civil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What type of work can Engineers do?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Designing and building buildings, bridges, roads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Designing and making cars, trains, airplanes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Designing and building computers, robots, cell phones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And much more!</a:t>
            </a:r>
            <a:endParaRPr sz="2800"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14624" r="9283" t="0"/>
          <a:stretch/>
        </p:blipFill>
        <p:spPr>
          <a:xfrm>
            <a:off x="7016850" y="3479500"/>
            <a:ext cx="2127150" cy="16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is Industrial Engineering?</a:t>
            </a:r>
            <a:endParaRPr/>
          </a:p>
        </p:txBody>
      </p:sp>
      <p:sp>
        <p:nvSpPr>
          <p:cNvPr id="107" name="Google Shape;107;p16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Industrial Engineers focus on design, development, and optimization of systems and processes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What types of environments do you think an Industrial Engineer works in?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 u="sng">
                <a:solidFill>
                  <a:schemeClr val="hlink"/>
                </a:solidFill>
                <a:hlinkClick r:id="rId3"/>
              </a:rPr>
              <a:t>Link to video about IE</a:t>
            </a:r>
            <a:r>
              <a:rPr b="1" lang="en" sz="2200"/>
              <a:t>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Factories, hospitals, amusement parks (Disney World), transportation/logistics (airplanes, trains, boats), etc.</a:t>
            </a:r>
            <a:endParaRPr sz="22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08" name="Google Shape;108;p16"/>
          <p:cNvSpPr txBox="1"/>
          <p:nvPr/>
        </p:nvSpPr>
        <p:spPr>
          <a:xfrm>
            <a:off x="32100" y="3970375"/>
            <a:ext cx="90798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2400">
                <a:solidFill>
                  <a:schemeClr val="dk2"/>
                </a:solidFill>
              </a:rPr>
              <a:t>“Engineers make things. Industrial Engineers make things better.”</a:t>
            </a:r>
            <a:endParaRPr i="1"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Frederick W. Taylor (1856-1915)</a:t>
            </a:r>
            <a:endParaRPr/>
          </a:p>
        </p:txBody>
      </p:sp>
      <p:sp>
        <p:nvSpPr>
          <p:cNvPr id="114" name="Google Shape;114;p17"/>
          <p:cNvSpPr txBox="1"/>
          <p:nvPr>
            <p:ph idx="3" type="body"/>
          </p:nvPr>
        </p:nvSpPr>
        <p:spPr>
          <a:xfrm>
            <a:off x="204075" y="1308175"/>
            <a:ext cx="87858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Taylor worked as both a laborer and a manager at Midvale Steel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Taylor wanted the most efficient work environment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Created Scientific Management</a:t>
            </a:r>
            <a:endParaRPr sz="19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Use work method that is based on scientific study - created time studies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Time Study - process of observing and measuring work by establishing how much time the work takes to be completed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Divide all work into equal chunks - every worker has the same amount of work</a:t>
            </a:r>
            <a:endParaRPr sz="17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Taylor believed that production efficiency could be improved by close observation of the individual worker and elimination of wasted time</a:t>
            </a:r>
            <a:endParaRPr sz="19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675" y="417425"/>
            <a:ext cx="889201" cy="178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69676">
            <a:off x="7892374" y="3684074"/>
            <a:ext cx="1152453" cy="1386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Frank (1968-1924) and Lillian Gilbreth (1978-1972)</a:t>
            </a:r>
            <a:endParaRPr/>
          </a:p>
        </p:txBody>
      </p:sp>
      <p:sp>
        <p:nvSpPr>
          <p:cNvPr id="122" name="Google Shape;122;p18"/>
          <p:cNvSpPr txBox="1"/>
          <p:nvPr>
            <p:ph idx="3" type="body"/>
          </p:nvPr>
        </p:nvSpPr>
        <p:spPr>
          <a:xfrm>
            <a:off x="204075" y="1308175"/>
            <a:ext cx="8692500" cy="3601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Frank and Lillian worked together at Frank’s construction company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Both worked with and built off of Taylor’s Scientific Management </a:t>
            </a:r>
            <a:endParaRPr sz="19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Created time and motion studies by u</a:t>
            </a:r>
            <a:r>
              <a:rPr lang="en" sz="1700"/>
              <a:t>sing motion picture films to analyze jobs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Time and motion study - process of analyzing work through the time it takes to complete the task and evaluating the motion of worker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Determined to find the “one best way” to do any task</a:t>
            </a:r>
            <a:endParaRPr sz="17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Extra video</a:t>
            </a:r>
            <a:endParaRPr sz="25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7375" y="3470950"/>
            <a:ext cx="1376625" cy="16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415" y="3100228"/>
            <a:ext cx="2911175" cy="193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18"/>
          <p:cNvSpPr txBox="1"/>
          <p:nvPr/>
        </p:nvSpPr>
        <p:spPr>
          <a:xfrm>
            <a:off x="204075" y="3615250"/>
            <a:ext cx="2129400" cy="1113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Place a clock next to worker to evaluate time taken to </a:t>
            </a:r>
            <a:r>
              <a:rPr lang="en" sz="1600"/>
              <a:t>complete</a:t>
            </a:r>
            <a:r>
              <a:rPr lang="en" sz="1600"/>
              <a:t> the task</a:t>
            </a:r>
            <a:endParaRPr sz="1600"/>
          </a:p>
        </p:txBody>
      </p:sp>
      <p:cxnSp>
        <p:nvCxnSpPr>
          <p:cNvPr id="126" name="Google Shape;126;p18"/>
          <p:cNvCxnSpPr>
            <a:stCxn id="125" idx="3"/>
            <a:endCxn id="124" idx="1"/>
          </p:cNvCxnSpPr>
          <p:nvPr/>
        </p:nvCxnSpPr>
        <p:spPr>
          <a:xfrm flipH="1" rot="10800000">
            <a:off x="2333475" y="4069450"/>
            <a:ext cx="783000" cy="10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Time Studies</a:t>
            </a:r>
            <a:endParaRPr/>
          </a:p>
        </p:txBody>
      </p:sp>
      <p:sp>
        <p:nvSpPr>
          <p:cNvPr id="132" name="Google Shape;132;p19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spcBef>
                <a:spcPts val="5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Observe the process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Break up process into steps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Start stopwatch and let it run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Record time on stopwatch after worker completes each step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Take difference to find time for each step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Get most repeatable time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Look for </a:t>
            </a:r>
            <a:r>
              <a:rPr lang="en" sz="2200"/>
              <a:t>opportunities</a:t>
            </a:r>
            <a:r>
              <a:rPr lang="en" sz="2200"/>
              <a:t> to improve the process to reduce time for each step</a:t>
            </a:r>
            <a:endParaRPr sz="2200"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9676">
            <a:off x="6314824" y="742599"/>
            <a:ext cx="1152453" cy="1386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Time Observation Sheet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5" y="2196078"/>
            <a:ext cx="7600950" cy="24260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510525" y="1419213"/>
            <a:ext cx="1428000" cy="5988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 steps of the process</a:t>
            </a:r>
            <a:endParaRPr/>
          </a:p>
        </p:txBody>
      </p:sp>
      <p:cxnSp>
        <p:nvCxnSpPr>
          <p:cNvPr id="141" name="Google Shape;141;p20"/>
          <p:cNvCxnSpPr>
            <a:stCxn id="140" idx="2"/>
          </p:cNvCxnSpPr>
          <p:nvPr/>
        </p:nvCxnSpPr>
        <p:spPr>
          <a:xfrm>
            <a:off x="1224525" y="2018013"/>
            <a:ext cx="529800" cy="13512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0"/>
          <p:cNvSpPr txBox="1"/>
          <p:nvPr/>
        </p:nvSpPr>
        <p:spPr>
          <a:xfrm>
            <a:off x="4114800" y="1510225"/>
            <a:ext cx="1719600" cy="5988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 elapsed time on stopwatch</a:t>
            </a:r>
            <a:endParaRPr/>
          </a:p>
        </p:txBody>
      </p:sp>
      <p:cxnSp>
        <p:nvCxnSpPr>
          <p:cNvPr id="143" name="Google Shape;143;p20"/>
          <p:cNvCxnSpPr>
            <a:stCxn id="142" idx="2"/>
          </p:cNvCxnSpPr>
          <p:nvPr/>
        </p:nvCxnSpPr>
        <p:spPr>
          <a:xfrm flipH="1">
            <a:off x="3761700" y="2109025"/>
            <a:ext cx="1212900" cy="10077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20"/>
          <p:cNvCxnSpPr>
            <a:stCxn id="142" idx="2"/>
          </p:cNvCxnSpPr>
          <p:nvPr/>
        </p:nvCxnSpPr>
        <p:spPr>
          <a:xfrm flipH="1">
            <a:off x="3761700" y="2109025"/>
            <a:ext cx="1212900" cy="18648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20"/>
          <p:cNvSpPr txBox="1"/>
          <p:nvPr/>
        </p:nvSpPr>
        <p:spPr>
          <a:xfrm>
            <a:off x="2166850" y="1375688"/>
            <a:ext cx="1719600" cy="5988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 time for each step</a:t>
            </a:r>
            <a:endParaRPr/>
          </a:p>
        </p:txBody>
      </p:sp>
      <p:cxnSp>
        <p:nvCxnSpPr>
          <p:cNvPr id="146" name="Google Shape;146;p20"/>
          <p:cNvCxnSpPr>
            <a:stCxn id="145" idx="2"/>
          </p:cNvCxnSpPr>
          <p:nvPr/>
        </p:nvCxnSpPr>
        <p:spPr>
          <a:xfrm>
            <a:off x="3026650" y="1974488"/>
            <a:ext cx="689100" cy="15876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20"/>
          <p:cNvCxnSpPr>
            <a:stCxn id="145" idx="2"/>
          </p:cNvCxnSpPr>
          <p:nvPr/>
        </p:nvCxnSpPr>
        <p:spPr>
          <a:xfrm>
            <a:off x="3026650" y="1974488"/>
            <a:ext cx="581400" cy="24012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8" name="Google Shape;148;p20"/>
          <p:cNvSpPr txBox="1"/>
          <p:nvPr/>
        </p:nvSpPr>
        <p:spPr>
          <a:xfrm>
            <a:off x="7648850" y="1275875"/>
            <a:ext cx="1428000" cy="5988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 best repeatable time</a:t>
            </a:r>
            <a:endParaRPr/>
          </a:p>
        </p:txBody>
      </p:sp>
      <p:cxnSp>
        <p:nvCxnSpPr>
          <p:cNvPr id="149" name="Google Shape;149;p20"/>
          <p:cNvCxnSpPr>
            <a:stCxn id="148" idx="2"/>
          </p:cNvCxnSpPr>
          <p:nvPr/>
        </p:nvCxnSpPr>
        <p:spPr>
          <a:xfrm flipH="1">
            <a:off x="8060750" y="1874675"/>
            <a:ext cx="302100" cy="14880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