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58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A"/>
    <a:srgbClr val="68696C"/>
    <a:srgbClr val="7C878E"/>
    <a:srgbClr val="E46102"/>
    <a:srgbClr val="EEEEEE"/>
    <a:srgbClr val="D95E00"/>
    <a:srgbClr val="E56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1080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K-5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Lean:</a:t>
            </a:r>
            <a:endParaRPr lang="en-US" dirty="0"/>
          </a:p>
          <a:p>
            <a:r>
              <a:rPr lang="en-US" dirty="0"/>
              <a:t>Identifying Waste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Identifying Waste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Identifying waste is the first thing that </a:t>
            </a:r>
            <a:r>
              <a:rPr lang="en-US" dirty="0">
                <a:solidFill>
                  <a:srgbClr val="EF6F2A"/>
                </a:solidFill>
              </a:rPr>
              <a:t>Industrial Engineers </a:t>
            </a:r>
            <a:r>
              <a:rPr lang="en-US" dirty="0"/>
              <a:t>do when we look for things to improve on.</a:t>
            </a:r>
          </a:p>
          <a:p>
            <a:r>
              <a:rPr lang="en-US" u="sng" dirty="0"/>
              <a:t>Waste is everywhere</a:t>
            </a:r>
            <a:r>
              <a:rPr lang="en-US" dirty="0"/>
              <a:t>!</a:t>
            </a:r>
          </a:p>
          <a:p>
            <a:r>
              <a:rPr lang="en-US" dirty="0"/>
              <a:t> It is easy to find when you know what to look for! </a:t>
            </a:r>
          </a:p>
          <a:p>
            <a:r>
              <a:rPr lang="en-US" dirty="0"/>
              <a:t>By identifying waste, we identify the problem and then produce a solution to </a:t>
            </a:r>
            <a:r>
              <a:rPr lang="en-US" dirty="0">
                <a:solidFill>
                  <a:srgbClr val="EF6F2A"/>
                </a:solidFill>
              </a:rPr>
              <a:t>fix the problem</a:t>
            </a:r>
            <a:r>
              <a:rPr lang="en-US" dirty="0"/>
              <a:t>.  </a:t>
            </a:r>
          </a:p>
          <a:p>
            <a:r>
              <a:rPr lang="en-US" dirty="0"/>
              <a:t>That is what Lean is all about!!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7 Types of Waste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There are 7 different types of waste. </a:t>
            </a:r>
          </a:p>
          <a:p>
            <a:r>
              <a:rPr lang="en-US" dirty="0"/>
              <a:t>It can be hard to keep track of them all, so we are going to review them with our friend </a:t>
            </a:r>
            <a:r>
              <a:rPr lang="en-US" dirty="0">
                <a:solidFill>
                  <a:srgbClr val="EF6F2A"/>
                </a:solidFill>
              </a:rPr>
              <a:t>Tim Wood!</a:t>
            </a:r>
          </a:p>
          <a:p>
            <a:endParaRPr lang="en-US" dirty="0"/>
          </a:p>
        </p:txBody>
      </p:sp>
      <p:pic>
        <p:nvPicPr>
          <p:cNvPr id="2050" name="Picture 2" descr="Wood carving boy. Illustration of a boy carrying wood carving materials.">
            <a:extLst>
              <a:ext uri="{FF2B5EF4-FFF2-40B4-BE49-F238E27FC236}">
                <a16:creationId xmlns:a16="http://schemas.microsoft.com/office/drawing/2014/main" id="{EA5EFC1D-5D89-A942-8D18-3F494A2A73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87"/>
          <a:stretch/>
        </p:blipFill>
        <p:spPr bwMode="auto">
          <a:xfrm>
            <a:off x="3869634" y="3429000"/>
            <a:ext cx="3552135" cy="3300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16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7 Types of Waste with Tim Wood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i="1" dirty="0">
                <a:solidFill>
                  <a:srgbClr val="EF6F2A"/>
                </a:solidFill>
              </a:rPr>
              <a:t>Tim Wood </a:t>
            </a:r>
            <a:r>
              <a:rPr lang="en-US" i="1" dirty="0"/>
              <a:t>was a wood carver and had a shop in the forest where he cut trees down and used the wood to make pretty things to sell. He loved his job but noticed a lot of waste in his work.  Here is what he found.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Wood carving boy. Illustration of a boy carrying wood carving materials.">
            <a:extLst>
              <a:ext uri="{FF2B5EF4-FFF2-40B4-BE49-F238E27FC236}">
                <a16:creationId xmlns:a16="http://schemas.microsoft.com/office/drawing/2014/main" id="{EA5EFC1D-5D89-A942-8D18-3F494A2A73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87"/>
          <a:stretch/>
        </p:blipFill>
        <p:spPr bwMode="auto">
          <a:xfrm>
            <a:off x="2478155" y="3883830"/>
            <a:ext cx="2637184" cy="245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397 free forest clipart | Public domain vectors">
            <a:extLst>
              <a:ext uri="{FF2B5EF4-FFF2-40B4-BE49-F238E27FC236}">
                <a16:creationId xmlns:a16="http://schemas.microsoft.com/office/drawing/2014/main" id="{26C57BB5-0B58-D84C-91F3-751C3B05B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663" y="388383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4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C728C-4144-F14C-B62D-65ED0F38D9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Types of Waste Tim Wood Found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0767C-68BE-0340-AA89-592FCF502B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403080" cy="4484297"/>
          </a:xfrm>
        </p:spPr>
        <p:txBody>
          <a:bodyPr/>
          <a:lstStyle/>
          <a:p>
            <a:pPr lvl="0"/>
            <a:r>
              <a:rPr lang="en-US" sz="2800" dirty="0">
                <a:solidFill>
                  <a:srgbClr val="EF6F2A"/>
                </a:solidFill>
              </a:rPr>
              <a:t>Transportation </a:t>
            </a:r>
          </a:p>
          <a:p>
            <a:pPr lvl="1"/>
            <a:r>
              <a:rPr lang="en-US" sz="2400" dirty="0"/>
              <a:t>Tim drives back and forth to his shop 5 times a day to make deliveries. </a:t>
            </a:r>
          </a:p>
          <a:p>
            <a:pPr lvl="0"/>
            <a:r>
              <a:rPr lang="en-US" sz="2800" dirty="0">
                <a:solidFill>
                  <a:srgbClr val="EF6F2A"/>
                </a:solidFill>
              </a:rPr>
              <a:t>Inventory </a:t>
            </a:r>
          </a:p>
          <a:p>
            <a:pPr lvl="1"/>
            <a:r>
              <a:rPr lang="en-US" sz="2400" dirty="0"/>
              <a:t>Tim loves carving wood and makes </a:t>
            </a:r>
            <a:r>
              <a:rPr lang="en-US" sz="2400" dirty="0" err="1"/>
              <a:t>soooo</a:t>
            </a:r>
            <a:r>
              <a:rPr lang="en-US" sz="2400" dirty="0"/>
              <a:t> many carvings that he has to pile them up in every corner of his shop!</a:t>
            </a:r>
          </a:p>
          <a:p>
            <a:pPr lvl="0"/>
            <a:r>
              <a:rPr lang="en-US" sz="2800" dirty="0">
                <a:solidFill>
                  <a:srgbClr val="EF6F2A"/>
                </a:solidFill>
              </a:rPr>
              <a:t>Motion </a:t>
            </a:r>
          </a:p>
          <a:p>
            <a:pPr lvl="1"/>
            <a:r>
              <a:rPr lang="en-US" sz="2400" dirty="0"/>
              <a:t>Tim runs around all day and never sits still because all of his tools are in different places.</a:t>
            </a:r>
          </a:p>
          <a:p>
            <a:pPr lvl="0"/>
            <a:r>
              <a:rPr lang="en-US" sz="2800" dirty="0">
                <a:solidFill>
                  <a:srgbClr val="EF6F2A"/>
                </a:solidFill>
              </a:rPr>
              <a:t>Waiting </a:t>
            </a:r>
          </a:p>
          <a:p>
            <a:pPr lvl="1"/>
            <a:r>
              <a:rPr lang="en-US" sz="2400" dirty="0"/>
              <a:t>Tim plants new trees at the same time so he has to wait years until they are ready to be cut down.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06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B2DFE-80EA-5A45-A9F7-F792BEB5E2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Types of Waste Tim Wood Found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71D39-13E8-3843-8154-2D550B8750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669827"/>
          </a:xfrm>
        </p:spPr>
        <p:txBody>
          <a:bodyPr/>
          <a:lstStyle/>
          <a:p>
            <a:pPr lvl="0"/>
            <a:r>
              <a:rPr lang="en-US" dirty="0">
                <a:solidFill>
                  <a:srgbClr val="EF6F2A"/>
                </a:solidFill>
              </a:rPr>
              <a:t>Overproduction</a:t>
            </a:r>
          </a:p>
          <a:p>
            <a:pPr lvl="1"/>
            <a:r>
              <a:rPr lang="en-US" dirty="0"/>
              <a:t>Tim only sells 10 carvings a day, but he makes 20 just for fun.</a:t>
            </a:r>
          </a:p>
          <a:p>
            <a:pPr lvl="0"/>
            <a:r>
              <a:rPr lang="en-US" dirty="0">
                <a:solidFill>
                  <a:srgbClr val="EF6F2A"/>
                </a:solidFill>
              </a:rPr>
              <a:t>Over Processing</a:t>
            </a:r>
          </a:p>
          <a:p>
            <a:pPr lvl="1"/>
            <a:r>
              <a:rPr lang="en-US" dirty="0"/>
              <a:t>Every time someone asks him to make a specific carving, he has them fill out 5 different forms instead of one.</a:t>
            </a:r>
          </a:p>
          <a:p>
            <a:pPr lvl="0"/>
            <a:r>
              <a:rPr lang="en-US" dirty="0">
                <a:solidFill>
                  <a:srgbClr val="EF6F2A"/>
                </a:solidFill>
              </a:rPr>
              <a:t>Downtime</a:t>
            </a:r>
          </a:p>
          <a:p>
            <a:pPr lvl="1"/>
            <a:r>
              <a:rPr lang="en-US" dirty="0"/>
              <a:t>Tim has a machine he used to polish his tools, but the machine tends to break down often slowing down his work.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248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FD7B0-6CC4-7147-978D-AE5782D27D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Review the 7 Wastes with Tim Wood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1F2EE-2E61-8F44-A556-3B944158CC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338523"/>
          </a:xfrm>
        </p:spPr>
        <p:txBody>
          <a:bodyPr/>
          <a:lstStyle/>
          <a:p>
            <a:r>
              <a:rPr lang="en-US" dirty="0">
                <a:solidFill>
                  <a:srgbClr val="EF6F2A"/>
                </a:solidFill>
              </a:rPr>
              <a:t>T</a:t>
            </a:r>
            <a:r>
              <a:rPr lang="en-US" dirty="0"/>
              <a:t>ransportation</a:t>
            </a:r>
          </a:p>
          <a:p>
            <a:r>
              <a:rPr lang="en-US" dirty="0">
                <a:solidFill>
                  <a:srgbClr val="EF6F2A"/>
                </a:solidFill>
              </a:rPr>
              <a:t>I</a:t>
            </a:r>
            <a:r>
              <a:rPr lang="en-US" dirty="0"/>
              <a:t>nventory</a:t>
            </a:r>
          </a:p>
          <a:p>
            <a:r>
              <a:rPr lang="en-US" dirty="0">
                <a:solidFill>
                  <a:srgbClr val="EF6F2A"/>
                </a:solidFill>
              </a:rPr>
              <a:t>M</a:t>
            </a:r>
            <a:r>
              <a:rPr lang="en-US" dirty="0"/>
              <a:t>otion</a:t>
            </a:r>
          </a:p>
          <a:p>
            <a:r>
              <a:rPr lang="en-US" dirty="0">
                <a:solidFill>
                  <a:srgbClr val="EF6F2A"/>
                </a:solidFill>
              </a:rPr>
              <a:t>W</a:t>
            </a:r>
            <a:r>
              <a:rPr lang="en-US" dirty="0"/>
              <a:t>aiting</a:t>
            </a:r>
          </a:p>
          <a:p>
            <a:r>
              <a:rPr lang="en-US" dirty="0">
                <a:solidFill>
                  <a:srgbClr val="EF6F2A"/>
                </a:solidFill>
              </a:rPr>
              <a:t>O</a:t>
            </a:r>
            <a:r>
              <a:rPr lang="en-US" dirty="0"/>
              <a:t>verproduction</a:t>
            </a:r>
          </a:p>
          <a:p>
            <a:r>
              <a:rPr lang="en-US" dirty="0">
                <a:solidFill>
                  <a:srgbClr val="EF6F2A"/>
                </a:solidFill>
              </a:rPr>
              <a:t>O</a:t>
            </a:r>
            <a:r>
              <a:rPr lang="en-US" dirty="0"/>
              <a:t>verprocessing</a:t>
            </a:r>
          </a:p>
          <a:p>
            <a:r>
              <a:rPr lang="en-US" dirty="0">
                <a:solidFill>
                  <a:srgbClr val="EF6F2A"/>
                </a:solidFill>
              </a:rPr>
              <a:t>D</a:t>
            </a:r>
            <a:r>
              <a:rPr lang="en-US" dirty="0"/>
              <a:t>owntime</a:t>
            </a:r>
          </a:p>
        </p:txBody>
      </p:sp>
      <p:pic>
        <p:nvPicPr>
          <p:cNvPr id="5" name="Picture 2" descr="Wood carving boy. Illustration of a boy carrying wood carving materials.">
            <a:extLst>
              <a:ext uri="{FF2B5EF4-FFF2-40B4-BE49-F238E27FC236}">
                <a16:creationId xmlns:a16="http://schemas.microsoft.com/office/drawing/2014/main" id="{1DC26A63-B1B8-DF49-9417-18BF3B4E19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87"/>
          <a:stretch/>
        </p:blipFill>
        <p:spPr bwMode="auto">
          <a:xfrm>
            <a:off x="6771861" y="1744225"/>
            <a:ext cx="3790121" cy="3522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97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7D211-4B2B-DD4E-A0AF-82294C3B22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35AC211-CD68-A04A-B19C-593D4FA37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903250"/>
            <a:ext cx="11589952" cy="4954750"/>
          </a:xfrm>
        </p:spPr>
        <p:txBody>
          <a:bodyPr/>
          <a:lstStyle/>
          <a:p>
            <a:r>
              <a:rPr lang="en-US" dirty="0">
                <a:solidFill>
                  <a:srgbClr val="EF6F2A"/>
                </a:solidFill>
              </a:rPr>
              <a:t>Scavenger Hunt – Identify Waste in Your Home!</a:t>
            </a:r>
          </a:p>
          <a:p>
            <a:pPr lvl="1"/>
            <a:r>
              <a:rPr lang="en-US" dirty="0"/>
              <a:t>Let’s see how many wastes around your house that you can identify.</a:t>
            </a:r>
          </a:p>
          <a:p>
            <a:r>
              <a:rPr lang="en-US" dirty="0"/>
              <a:t>See </a:t>
            </a:r>
            <a:r>
              <a:rPr lang="en-US" dirty="0" err="1"/>
              <a:t>workseet</a:t>
            </a:r>
            <a:r>
              <a:rPr lang="en-US" dirty="0"/>
              <a:t> for instructions and details.</a:t>
            </a:r>
          </a:p>
          <a:p>
            <a:r>
              <a:rPr lang="en-US" dirty="0"/>
              <a:t>You can play with your family and friends too!</a:t>
            </a:r>
          </a:p>
        </p:txBody>
      </p:sp>
      <p:pic>
        <p:nvPicPr>
          <p:cNvPr id="10" name="image1.png">
            <a:extLst>
              <a:ext uri="{FF2B5EF4-FFF2-40B4-BE49-F238E27FC236}">
                <a16:creationId xmlns:a16="http://schemas.microsoft.com/office/drawing/2014/main" id="{C14ED687-6301-6843-B014-24C30AF33F6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385205" y="4147930"/>
            <a:ext cx="2476832" cy="271007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94728963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14</TotalTime>
  <Words>387</Words>
  <Application>Microsoft Macintosh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5</cp:revision>
  <cp:lastPrinted>2018-04-25T02:50:23Z</cp:lastPrinted>
  <dcterms:created xsi:type="dcterms:W3CDTF">2020-05-07T17:34:33Z</dcterms:created>
  <dcterms:modified xsi:type="dcterms:W3CDTF">2020-08-22T17:30:42Z</dcterms:modified>
</cp:coreProperties>
</file>