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73" r:id="rId4"/>
    <p:sldId id="274" r:id="rId5"/>
    <p:sldId id="275" r:id="rId6"/>
    <p:sldId id="271" r:id="rId7"/>
    <p:sldId id="272" r:id="rId8"/>
    <p:sldId id="266" r:id="rId9"/>
    <p:sldId id="267" r:id="rId10"/>
    <p:sldId id="276" r:id="rId11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56"/>
            <p14:sldId id="258"/>
            <p14:sldId id="273"/>
            <p14:sldId id="274"/>
            <p14:sldId id="275"/>
            <p14:sldId id="271"/>
            <p14:sldId id="272"/>
            <p14:sldId id="266"/>
            <p14:sldId id="26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618"/>
    <a:srgbClr val="EF6F2A"/>
    <a:srgbClr val="68696C"/>
    <a:srgbClr val="7C878E"/>
    <a:srgbClr val="E46102"/>
    <a:srgbClr val="EEEEEE"/>
    <a:srgbClr val="D9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89443"/>
  </p:normalViewPr>
  <p:slideViewPr>
    <p:cSldViewPr snapToGrid="0" snapToObjects="1">
      <p:cViewPr varScale="1">
        <p:scale>
          <a:sx n="96" d="100"/>
          <a:sy n="96" d="100"/>
        </p:scale>
        <p:origin x="1080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43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8/22/20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8/22/20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E6F198-A290-D444-B815-53F63A7DD3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9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raphic 15">
            <a:extLst>
              <a:ext uri="{FF2B5EF4-FFF2-40B4-BE49-F238E27FC236}">
                <a16:creationId xmlns:a16="http://schemas.microsoft.com/office/drawing/2014/main" id="{864226C9-C3CC-FB4B-82EA-5939A745DF2C}"/>
              </a:ext>
            </a:extLst>
          </p:cNvPr>
          <p:cNvSpPr/>
          <p:nvPr/>
        </p:nvSpPr>
        <p:spPr>
          <a:xfrm>
            <a:off x="638565" y="323668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4">
            <a:extLst>
              <a:ext uri="{FF2B5EF4-FFF2-40B4-BE49-F238E27FC236}">
                <a16:creationId xmlns:a16="http://schemas.microsoft.com/office/drawing/2014/main" id="{5D90E165-E03D-E446-B230-A8A0404ADBB9}"/>
              </a:ext>
            </a:extLst>
          </p:cNvPr>
          <p:cNvSpPr/>
          <p:nvPr/>
        </p:nvSpPr>
        <p:spPr>
          <a:xfrm>
            <a:off x="-131173" y="3156362"/>
            <a:ext cx="1948476" cy="2569552"/>
          </a:xfrm>
          <a:custGeom>
            <a:avLst/>
            <a:gdLst>
              <a:gd name="connsiteX0" fmla="*/ 0 w 1948475"/>
              <a:gd name="connsiteY0" fmla="*/ 0 h 2569552"/>
              <a:gd name="connsiteX1" fmla="*/ 0 w 1948475"/>
              <a:gd name="connsiteY1" fmla="*/ 919437 h 2569552"/>
              <a:gd name="connsiteX2" fmla="*/ 868289 w 1948475"/>
              <a:gd name="connsiteY2" fmla="*/ 1276252 h 2569552"/>
              <a:gd name="connsiteX3" fmla="*/ 868289 w 1948475"/>
              <a:gd name="connsiteY3" fmla="*/ 1285994 h 2569552"/>
              <a:gd name="connsiteX4" fmla="*/ 0 w 1948475"/>
              <a:gd name="connsiteY4" fmla="*/ 1701263 h 2569552"/>
              <a:gd name="connsiteX5" fmla="*/ 0 w 1948475"/>
              <a:gd name="connsiteY5" fmla="*/ 2581730 h 2569552"/>
              <a:gd name="connsiteX6" fmla="*/ 1952129 w 1948475"/>
              <a:gd name="connsiteY6" fmla="*/ 1731708 h 2569552"/>
              <a:gd name="connsiteX7" fmla="*/ 1952129 w 1948475"/>
              <a:gd name="connsiteY7" fmla="*/ 848805 h 256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8475" h="2569552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 w="12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6">
            <a:extLst>
              <a:ext uri="{FF2B5EF4-FFF2-40B4-BE49-F238E27FC236}">
                <a16:creationId xmlns:a16="http://schemas.microsoft.com/office/drawing/2014/main" id="{6D37099A-93A9-5349-817A-3E5CC5801FA0}"/>
              </a:ext>
            </a:extLst>
          </p:cNvPr>
          <p:cNvSpPr/>
          <p:nvPr/>
        </p:nvSpPr>
        <p:spPr>
          <a:xfrm>
            <a:off x="7322158" y="3924169"/>
            <a:ext cx="465453" cy="613816"/>
          </a:xfrm>
          <a:custGeom>
            <a:avLst/>
            <a:gdLst>
              <a:gd name="connsiteX0" fmla="*/ 0 w 465452"/>
              <a:gd name="connsiteY0" fmla="*/ 0 h 613815"/>
              <a:gd name="connsiteX1" fmla="*/ 0 w 465452"/>
              <a:gd name="connsiteY1" fmla="*/ 219635 h 613815"/>
              <a:gd name="connsiteX2" fmla="*/ 207417 w 465452"/>
              <a:gd name="connsiteY2" fmla="*/ 304871 h 613815"/>
              <a:gd name="connsiteX3" fmla="*/ 207417 w 465452"/>
              <a:gd name="connsiteY3" fmla="*/ 307199 h 613815"/>
              <a:gd name="connsiteX4" fmla="*/ 0 w 465452"/>
              <a:gd name="connsiteY4" fmla="*/ 406398 h 613815"/>
              <a:gd name="connsiteX5" fmla="*/ 0 w 465452"/>
              <a:gd name="connsiteY5" fmla="*/ 616725 h 613815"/>
              <a:gd name="connsiteX6" fmla="*/ 466325 w 465452"/>
              <a:gd name="connsiteY6" fmla="*/ 413671 h 613815"/>
              <a:gd name="connsiteX7" fmla="*/ 466325 w 465452"/>
              <a:gd name="connsiteY7" fmla="*/ 202763 h 61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452" h="613815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 w="28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67C57C0C-0BD5-8D42-89FF-0100FE9B3B52}"/>
              </a:ext>
            </a:extLst>
          </p:cNvPr>
          <p:cNvSpPr/>
          <p:nvPr/>
        </p:nvSpPr>
        <p:spPr>
          <a:xfrm>
            <a:off x="10872628" y="4558147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979A31A2-953E-A74D-9E31-B5CB603F6E2D}"/>
              </a:ext>
            </a:extLst>
          </p:cNvPr>
          <p:cNvSpPr/>
          <p:nvPr/>
        </p:nvSpPr>
        <p:spPr>
          <a:xfrm>
            <a:off x="9722396" y="411978"/>
            <a:ext cx="2479273" cy="3269541"/>
          </a:xfrm>
          <a:custGeom>
            <a:avLst/>
            <a:gdLst>
              <a:gd name="connsiteX0" fmla="*/ 0 w 2479272"/>
              <a:gd name="connsiteY0" fmla="*/ 0 h 3269540"/>
              <a:gd name="connsiteX1" fmla="*/ 0 w 2479272"/>
              <a:gd name="connsiteY1" fmla="*/ 1169907 h 3269540"/>
              <a:gd name="connsiteX2" fmla="*/ 1104826 w 2479272"/>
              <a:gd name="connsiteY2" fmla="*/ 1623924 h 3269540"/>
              <a:gd name="connsiteX3" fmla="*/ 1104826 w 2479272"/>
              <a:gd name="connsiteY3" fmla="*/ 1636320 h 3269540"/>
              <a:gd name="connsiteX4" fmla="*/ 0 w 2479272"/>
              <a:gd name="connsiteY4" fmla="*/ 2164715 h 3269540"/>
              <a:gd name="connsiteX5" fmla="*/ 0 w 2479272"/>
              <a:gd name="connsiteY5" fmla="*/ 3285036 h 3269540"/>
              <a:gd name="connsiteX6" fmla="*/ 2483921 w 2479272"/>
              <a:gd name="connsiteY6" fmla="*/ 2203454 h 3269540"/>
              <a:gd name="connsiteX7" fmla="*/ 2483921 w 2479272"/>
              <a:gd name="connsiteY7" fmla="*/ 1080033 h 326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9272" h="3269540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 w="15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7FEF9-9E0F-A14B-92C3-3C711C5E0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5829" y="124631"/>
            <a:ext cx="694943" cy="2172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DF886-AEDB-D944-B0B0-79D3AEED0D47}"/>
              </a:ext>
            </a:extLst>
          </p:cNvPr>
          <p:cNvSpPr/>
          <p:nvPr/>
        </p:nvSpPr>
        <p:spPr>
          <a:xfrm>
            <a:off x="1524" y="9413"/>
            <a:ext cx="12188952" cy="50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D8F713-8109-5E43-BCE4-6F8758EF1E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9894" y="107199"/>
            <a:ext cx="656737" cy="328369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7530" y="4894068"/>
            <a:ext cx="7724036" cy="545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6053" y="1275718"/>
            <a:ext cx="10151755" cy="30733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7782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</p:spTree>
    <p:extLst>
      <p:ext uri="{BB962C8B-B14F-4D97-AF65-F5344CB8AC3E}">
        <p14:creationId xmlns:p14="http://schemas.microsoft.com/office/powerpoint/2010/main" val="429214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9984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5412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5753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3987800"/>
            <a:ext cx="11589952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/>
            </a:lvl1pPr>
          </a:lstStyle>
          <a:p>
            <a:pPr lvl="0"/>
            <a:r>
              <a:rPr lang="en-US" dirty="0"/>
              <a:t>Click to add Transition Title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F4EC182-26E1-8E4C-B960-2DF3DDFBC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D358B63-2CFC-D646-AC7D-C772A192A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B54E10-94DE-5C43-AE71-D50CF104105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03378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3823F-4E31-6346-A3FC-E4F3404C013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89973" y="306146"/>
            <a:ext cx="2218339" cy="1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50" r:id="rId3"/>
    <p:sldLayoutId id="2147483663" r:id="rId4"/>
    <p:sldLayoutId id="2147483652" r:id="rId5"/>
    <p:sldLayoutId id="2147483656" r:id="rId6"/>
    <p:sldLayoutId id="2147483662" r:id="rId7"/>
    <p:sldLayoutId id="2147483661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923788-A9CA-A54E-9E8A-67A4C6CBDB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Toyota Production Systems Lab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14F96-BFDB-2F4F-965A-F780BF8714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Grade 6-8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26E37-4DA9-8A45-A754-3511858EC5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Lean:</a:t>
            </a:r>
          </a:p>
          <a:p>
            <a:r>
              <a:rPr lang="en-US" dirty="0"/>
              <a:t>Mistake Proofing</a:t>
            </a:r>
          </a:p>
        </p:txBody>
      </p:sp>
    </p:spTree>
    <p:extLst>
      <p:ext uri="{BB962C8B-B14F-4D97-AF65-F5344CB8AC3E}">
        <p14:creationId xmlns:p14="http://schemas.microsoft.com/office/powerpoint/2010/main" val="1613472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367D7-14FA-5048-87D1-250F316EDE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SOP Example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051F9-7B53-894F-9572-8F593D200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7241898" cy="4879100"/>
          </a:xfrm>
        </p:spPr>
        <p:txBody>
          <a:bodyPr/>
          <a:lstStyle/>
          <a:p>
            <a:r>
              <a:rPr lang="en-US" dirty="0"/>
              <a:t>Here is a fun example, where a Standard Operating Procedure was created for the Hokey Pokey Dance!</a:t>
            </a:r>
          </a:p>
          <a:p>
            <a:pPr lvl="1"/>
            <a:r>
              <a:rPr lang="en-US" dirty="0"/>
              <a:t>See how all the steps are listed in a way that is easy to understand and anyone can follow along?</a:t>
            </a:r>
          </a:p>
        </p:txBody>
      </p:sp>
      <p:pic>
        <p:nvPicPr>
          <p:cNvPr id="1026" name="Picture 2" descr="Standard Operating Procedure for the Hokey Pokey | Standard operating  procedure, Standard operating procedure examples, Procedure">
            <a:extLst>
              <a:ext uri="{FF2B5EF4-FFF2-40B4-BE49-F238E27FC236}">
                <a16:creationId xmlns:a16="http://schemas.microsoft.com/office/drawing/2014/main" id="{65BE6236-838B-8A42-AFD9-0C98836E0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354" y="632698"/>
            <a:ext cx="2941231" cy="599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3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Mistake Proofing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11589952" cy="4722836"/>
          </a:xfrm>
        </p:spPr>
        <p:txBody>
          <a:bodyPr/>
          <a:lstStyle/>
          <a:p>
            <a:r>
              <a:rPr lang="en-US" sz="2800" dirty="0"/>
              <a:t>Industrial engineers want to make things better by </a:t>
            </a:r>
            <a:r>
              <a:rPr lang="en-US" sz="2800" dirty="0">
                <a:solidFill>
                  <a:srgbClr val="E56618"/>
                </a:solidFill>
              </a:rPr>
              <a:t>preventing </a:t>
            </a:r>
            <a:r>
              <a:rPr lang="en-US" sz="2800" dirty="0"/>
              <a:t>problems before they start.</a:t>
            </a:r>
          </a:p>
          <a:p>
            <a:r>
              <a:rPr lang="en-US" sz="2800" dirty="0"/>
              <a:t>In order to prevent problems, first we must </a:t>
            </a:r>
            <a:r>
              <a:rPr lang="en-US" sz="2800" dirty="0">
                <a:solidFill>
                  <a:srgbClr val="E56618"/>
                </a:solidFill>
              </a:rPr>
              <a:t>identify</a:t>
            </a:r>
            <a:r>
              <a:rPr lang="en-US" sz="2800" dirty="0"/>
              <a:t> problems or areas of waste.</a:t>
            </a:r>
          </a:p>
          <a:p>
            <a:r>
              <a:rPr lang="en-US" sz="2800" dirty="0"/>
              <a:t>The Japanese word for waste is </a:t>
            </a:r>
            <a:r>
              <a:rPr lang="en-US" sz="2800" dirty="0">
                <a:solidFill>
                  <a:srgbClr val="E56618"/>
                </a:solidFill>
              </a:rPr>
              <a:t>Muda</a:t>
            </a:r>
            <a:r>
              <a:rPr lang="en-US" sz="2800" dirty="0"/>
              <a:t> which is a term that is used a lot when talking about Lean.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1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C9D9D-6CD4-7C4D-AD42-2AA05CE46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7 Types of Waste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2CDC8-E558-7E49-A664-7136924D63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Remember the Acronym TIMWOOD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Inventory</a:t>
            </a:r>
          </a:p>
          <a:p>
            <a:pPr lvl="1"/>
            <a:r>
              <a:rPr lang="en-US" dirty="0"/>
              <a:t>Waiting</a:t>
            </a:r>
          </a:p>
          <a:p>
            <a:pPr lvl="1"/>
            <a:r>
              <a:rPr lang="en-US" dirty="0"/>
              <a:t>Overproduction</a:t>
            </a:r>
          </a:p>
          <a:p>
            <a:pPr lvl="1"/>
            <a:r>
              <a:rPr lang="en-US" dirty="0"/>
              <a:t>Overprocessing</a:t>
            </a:r>
          </a:p>
          <a:p>
            <a:pPr lvl="1"/>
            <a:r>
              <a:rPr lang="en-US" dirty="0"/>
              <a:t>Downtime</a:t>
            </a:r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FDA47207-7E7B-F441-8D76-6A9FCA9AAED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2340650"/>
            <a:ext cx="5281295" cy="410464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4996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CD8E2-6139-AA40-9C46-33558FB249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Waste Makes Mistakes!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A91C5-898F-224E-8C25-3B25E804CB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When we let waste occur it creates problems that we now must go and fix.</a:t>
            </a:r>
          </a:p>
          <a:p>
            <a:r>
              <a:rPr lang="en-US" dirty="0"/>
              <a:t>By eliminating sources of waste we </a:t>
            </a:r>
            <a:r>
              <a:rPr lang="en-US" dirty="0">
                <a:solidFill>
                  <a:srgbClr val="E56618"/>
                </a:solidFill>
              </a:rPr>
              <a:t>prevent problems</a:t>
            </a:r>
            <a:r>
              <a:rPr lang="en-US" dirty="0"/>
              <a:t>!</a:t>
            </a:r>
          </a:p>
          <a:p>
            <a:r>
              <a:rPr lang="en-US" dirty="0"/>
              <a:t>We eliminate waste through </a:t>
            </a:r>
            <a:r>
              <a:rPr lang="en-US" dirty="0">
                <a:solidFill>
                  <a:srgbClr val="E56618"/>
                </a:solidFill>
              </a:rPr>
              <a:t>Kaizen</a:t>
            </a:r>
            <a:r>
              <a:rPr lang="en-US" dirty="0"/>
              <a:t> bursts and process improvement activities like </a:t>
            </a:r>
            <a:r>
              <a:rPr lang="en-US" dirty="0">
                <a:solidFill>
                  <a:srgbClr val="E56618"/>
                </a:solidFill>
              </a:rPr>
              <a:t>5S</a:t>
            </a:r>
            <a:r>
              <a:rPr lang="en-US" dirty="0"/>
              <a:t>. </a:t>
            </a:r>
          </a:p>
          <a:p>
            <a:r>
              <a:rPr lang="en-US" dirty="0"/>
              <a:t>Then, we need to make sure it does not happen again, that’s where </a:t>
            </a:r>
            <a:r>
              <a:rPr lang="en-US" dirty="0">
                <a:solidFill>
                  <a:srgbClr val="E56618"/>
                </a:solidFill>
              </a:rPr>
              <a:t>Mistake Proofing </a:t>
            </a:r>
            <a:r>
              <a:rPr lang="en-US" dirty="0"/>
              <a:t>comes in.</a:t>
            </a:r>
          </a:p>
        </p:txBody>
      </p:sp>
    </p:spTree>
    <p:extLst>
      <p:ext uri="{BB962C8B-B14F-4D97-AF65-F5344CB8AC3E}">
        <p14:creationId xmlns:p14="http://schemas.microsoft.com/office/powerpoint/2010/main" val="193113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CAE14-8546-9445-AB4C-A5F88DC525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Mistake Proofing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C6961-68C2-E14E-9F54-718490806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Mistake Proofing methods help to prevent mistakes from happening.</a:t>
            </a:r>
          </a:p>
          <a:p>
            <a:r>
              <a:rPr lang="en-US" dirty="0"/>
              <a:t>So no matter who does the job or task, they can all do it the same way and not create any problems.</a:t>
            </a:r>
          </a:p>
          <a:p>
            <a:r>
              <a:rPr lang="en-US" dirty="0"/>
              <a:t>There are many different types of Mistake Proofing.</a:t>
            </a:r>
          </a:p>
        </p:txBody>
      </p:sp>
    </p:spTree>
    <p:extLst>
      <p:ext uri="{BB962C8B-B14F-4D97-AF65-F5344CB8AC3E}">
        <p14:creationId xmlns:p14="http://schemas.microsoft.com/office/powerpoint/2010/main" val="329448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2494C-36F5-934C-A94F-53FBC83C4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Mistake Proofing Method - 5S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A4B1C-1719-CB42-A2BE-B491E820A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5S is a method allows us to organize, and clean our workstation, and eliminate unnecessary mistakes by….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Sort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Set in order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Shine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Standardize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Sustain </a:t>
            </a:r>
          </a:p>
          <a:p>
            <a:endParaRPr lang="en-US" dirty="0"/>
          </a:p>
        </p:txBody>
      </p:sp>
      <p:pic>
        <p:nvPicPr>
          <p:cNvPr id="5" name="Picture 2" descr="5S Methodology Management. Sort. Set In Order. Shine. Standardize.. Royalty  Free Cliparts, Vectors, And Stock Illustration. Image 96325430.">
            <a:extLst>
              <a:ext uri="{FF2B5EF4-FFF2-40B4-BE49-F238E27FC236}">
                <a16:creationId xmlns:a16="http://schemas.microsoft.com/office/drawing/2014/main" id="{CE129B09-DF04-CB4A-B6A9-02532967E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38" y="3090425"/>
            <a:ext cx="3434838" cy="343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97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9AAA1-3327-2D49-8B24-55FFED839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5S Example: Workstation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EB529-EA08-8449-8A96-B91847B0BA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11589952" cy="1582071"/>
          </a:xfrm>
        </p:spPr>
        <p:txBody>
          <a:bodyPr/>
          <a:lstStyle/>
          <a:p>
            <a:r>
              <a:rPr lang="en-US" dirty="0"/>
              <a:t>5S makes sure everything is clean, organized and easy to find. For example, the picture below shows a very messy workstation and a 5S workstation. </a:t>
            </a:r>
          </a:p>
          <a:p>
            <a:endParaRPr lang="en-US" dirty="0"/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3F7D91FE-D478-AA48-9F80-1F1A3732F9A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96457" y="3326296"/>
            <a:ext cx="7445986" cy="317815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1426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C728C-4144-F14C-B62D-65ED0F38D9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Questions: 5S Workstation Examples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0767C-68BE-0340-AA89-592FCF502B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11403080" cy="4484297"/>
          </a:xfrm>
        </p:spPr>
        <p:txBody>
          <a:bodyPr/>
          <a:lstStyle/>
          <a:p>
            <a:r>
              <a:rPr lang="en-US" dirty="0"/>
              <a:t>The 5S workstation is very organized and everything in the area is where it should be. What forms of waste do you think organizing this area gets rid of?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  </a:t>
            </a:r>
          </a:p>
          <a:p>
            <a:pPr marL="0" lv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6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B2DFE-80EA-5A45-A9F7-F792BEB5E2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Mistake Proofing Method – Standard Operating Procedure (SOP)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71D39-13E8-3843-8154-2D550B8750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2133600"/>
            <a:ext cx="10939254" cy="4280452"/>
          </a:xfrm>
        </p:spPr>
        <p:txBody>
          <a:bodyPr/>
          <a:lstStyle/>
          <a:p>
            <a:r>
              <a:rPr lang="en-US" dirty="0"/>
              <a:t>Standard operating procedures list the steps needed to complete a task. </a:t>
            </a:r>
          </a:p>
          <a:p>
            <a:pPr lvl="1"/>
            <a:r>
              <a:rPr lang="en-US" dirty="0"/>
              <a:t>Having this list available to the worker at their workstation helps them do their task correctly every time since the instructions are always there if they need to check!  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8" descr="Free content , Check List s, white and gray clipboard illustration PNG  clipart | free cliparts | UIHere">
            <a:extLst>
              <a:ext uri="{FF2B5EF4-FFF2-40B4-BE49-F238E27FC236}">
                <a16:creationId xmlns:a16="http://schemas.microsoft.com/office/drawing/2014/main" id="{C385B8F3-2FF0-CF49-9A6B-B9A3CEF95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r="21476"/>
          <a:stretch/>
        </p:blipFill>
        <p:spPr bwMode="auto">
          <a:xfrm>
            <a:off x="8507895" y="4053604"/>
            <a:ext cx="2114925" cy="26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48703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T PPT template 4" id="{78D9C2E5-FD18-AC4F-A712-8A140E8FE595}" vid="{289A2507-138B-444C-A244-4B0961E48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 PPT template 4</Template>
  <TotalTime>83</TotalTime>
  <Words>383</Words>
  <Application>Microsoft Macintosh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MS Gothic</vt:lpstr>
      <vt:lpstr>Arial</vt:lpstr>
      <vt:lpstr>Calibri</vt:lpstr>
      <vt:lpstr>Georgia</vt:lpstr>
      <vt:lpstr>System Font Regular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Levitt</dc:creator>
  <cp:lastModifiedBy>Claire Candelori</cp:lastModifiedBy>
  <cp:revision>8</cp:revision>
  <cp:lastPrinted>2018-04-25T02:50:23Z</cp:lastPrinted>
  <dcterms:created xsi:type="dcterms:W3CDTF">2020-05-07T17:34:33Z</dcterms:created>
  <dcterms:modified xsi:type="dcterms:W3CDTF">2020-08-22T17:58:32Z</dcterms:modified>
</cp:coreProperties>
</file>