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9"/>
  </p:notesMasterIdLst>
  <p:handoutMasterIdLst>
    <p:handoutMasterId r:id="rId10"/>
  </p:handoutMasterIdLst>
  <p:sldIdLst>
    <p:sldId id="256" r:id="rId2"/>
    <p:sldId id="272" r:id="rId3"/>
    <p:sldId id="274" r:id="rId4"/>
    <p:sldId id="276" r:id="rId5"/>
    <p:sldId id="273" r:id="rId6"/>
    <p:sldId id="275" r:id="rId7"/>
    <p:sldId id="269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72"/>
            <p14:sldId id="274"/>
            <p14:sldId id="276"/>
            <p14:sldId id="273"/>
            <p14:sldId id="275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618"/>
    <a:srgbClr val="EF6F2A"/>
    <a:srgbClr val="68696C"/>
    <a:srgbClr val="7C878E"/>
    <a:srgbClr val="E46102"/>
    <a:srgbClr val="EEEEEE"/>
    <a:srgbClr val="D9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89443"/>
  </p:normalViewPr>
  <p:slideViewPr>
    <p:cSldViewPr snapToGrid="0" snapToObjects="1">
      <p:cViewPr varScale="1">
        <p:scale>
          <a:sx n="96" d="100"/>
          <a:sy n="96" d="100"/>
        </p:scale>
        <p:origin x="1080" y="1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3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8/22/20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8/22/20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6F198-A290-D444-B815-53F63A7DD3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864226C9-C3CC-FB4B-82EA-5939A745DF2C}"/>
              </a:ext>
            </a:extLst>
          </p:cNvPr>
          <p:cNvSpPr/>
          <p:nvPr/>
        </p:nvSpPr>
        <p:spPr>
          <a:xfrm>
            <a:off x="638565" y="323668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4">
            <a:extLst>
              <a:ext uri="{FF2B5EF4-FFF2-40B4-BE49-F238E27FC236}">
                <a16:creationId xmlns:a16="http://schemas.microsoft.com/office/drawing/2014/main" id="{5D90E165-E03D-E446-B230-A8A0404ADBB9}"/>
              </a:ext>
            </a:extLst>
          </p:cNvPr>
          <p:cNvSpPr/>
          <p:nvPr/>
        </p:nvSpPr>
        <p:spPr>
          <a:xfrm>
            <a:off x="-131173" y="3156362"/>
            <a:ext cx="1948476" cy="2569552"/>
          </a:xfrm>
          <a:custGeom>
            <a:avLst/>
            <a:gdLst>
              <a:gd name="connsiteX0" fmla="*/ 0 w 1948475"/>
              <a:gd name="connsiteY0" fmla="*/ 0 h 2569552"/>
              <a:gd name="connsiteX1" fmla="*/ 0 w 1948475"/>
              <a:gd name="connsiteY1" fmla="*/ 919437 h 2569552"/>
              <a:gd name="connsiteX2" fmla="*/ 868289 w 1948475"/>
              <a:gd name="connsiteY2" fmla="*/ 1276252 h 2569552"/>
              <a:gd name="connsiteX3" fmla="*/ 868289 w 1948475"/>
              <a:gd name="connsiteY3" fmla="*/ 1285994 h 2569552"/>
              <a:gd name="connsiteX4" fmla="*/ 0 w 1948475"/>
              <a:gd name="connsiteY4" fmla="*/ 1701263 h 2569552"/>
              <a:gd name="connsiteX5" fmla="*/ 0 w 1948475"/>
              <a:gd name="connsiteY5" fmla="*/ 2581730 h 2569552"/>
              <a:gd name="connsiteX6" fmla="*/ 1952129 w 1948475"/>
              <a:gd name="connsiteY6" fmla="*/ 1731708 h 2569552"/>
              <a:gd name="connsiteX7" fmla="*/ 1952129 w 1948475"/>
              <a:gd name="connsiteY7" fmla="*/ 848805 h 256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475" h="2569552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 w="12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6">
            <a:extLst>
              <a:ext uri="{FF2B5EF4-FFF2-40B4-BE49-F238E27FC236}">
                <a16:creationId xmlns:a16="http://schemas.microsoft.com/office/drawing/2014/main" id="{6D37099A-93A9-5349-817A-3E5CC5801FA0}"/>
              </a:ext>
            </a:extLst>
          </p:cNvPr>
          <p:cNvSpPr/>
          <p:nvPr/>
        </p:nvSpPr>
        <p:spPr>
          <a:xfrm>
            <a:off x="7322158" y="3924169"/>
            <a:ext cx="465453" cy="613816"/>
          </a:xfrm>
          <a:custGeom>
            <a:avLst/>
            <a:gdLst>
              <a:gd name="connsiteX0" fmla="*/ 0 w 465452"/>
              <a:gd name="connsiteY0" fmla="*/ 0 h 613815"/>
              <a:gd name="connsiteX1" fmla="*/ 0 w 465452"/>
              <a:gd name="connsiteY1" fmla="*/ 219635 h 613815"/>
              <a:gd name="connsiteX2" fmla="*/ 207417 w 465452"/>
              <a:gd name="connsiteY2" fmla="*/ 304871 h 613815"/>
              <a:gd name="connsiteX3" fmla="*/ 207417 w 465452"/>
              <a:gd name="connsiteY3" fmla="*/ 307199 h 613815"/>
              <a:gd name="connsiteX4" fmla="*/ 0 w 465452"/>
              <a:gd name="connsiteY4" fmla="*/ 406398 h 613815"/>
              <a:gd name="connsiteX5" fmla="*/ 0 w 465452"/>
              <a:gd name="connsiteY5" fmla="*/ 616725 h 613815"/>
              <a:gd name="connsiteX6" fmla="*/ 466325 w 465452"/>
              <a:gd name="connsiteY6" fmla="*/ 413671 h 613815"/>
              <a:gd name="connsiteX7" fmla="*/ 466325 w 465452"/>
              <a:gd name="connsiteY7" fmla="*/ 202763 h 61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452" h="613815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 w="28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67C57C0C-0BD5-8D42-89FF-0100FE9B3B52}"/>
              </a:ext>
            </a:extLst>
          </p:cNvPr>
          <p:cNvSpPr/>
          <p:nvPr/>
        </p:nvSpPr>
        <p:spPr>
          <a:xfrm>
            <a:off x="10872628" y="4558147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979A31A2-953E-A74D-9E31-B5CB603F6E2D}"/>
              </a:ext>
            </a:extLst>
          </p:cNvPr>
          <p:cNvSpPr/>
          <p:nvPr/>
        </p:nvSpPr>
        <p:spPr>
          <a:xfrm>
            <a:off x="9722396" y="411978"/>
            <a:ext cx="2479273" cy="3269541"/>
          </a:xfrm>
          <a:custGeom>
            <a:avLst/>
            <a:gdLst>
              <a:gd name="connsiteX0" fmla="*/ 0 w 2479272"/>
              <a:gd name="connsiteY0" fmla="*/ 0 h 3269540"/>
              <a:gd name="connsiteX1" fmla="*/ 0 w 2479272"/>
              <a:gd name="connsiteY1" fmla="*/ 1169907 h 3269540"/>
              <a:gd name="connsiteX2" fmla="*/ 1104826 w 2479272"/>
              <a:gd name="connsiteY2" fmla="*/ 1623924 h 3269540"/>
              <a:gd name="connsiteX3" fmla="*/ 1104826 w 2479272"/>
              <a:gd name="connsiteY3" fmla="*/ 1636320 h 3269540"/>
              <a:gd name="connsiteX4" fmla="*/ 0 w 2479272"/>
              <a:gd name="connsiteY4" fmla="*/ 2164715 h 3269540"/>
              <a:gd name="connsiteX5" fmla="*/ 0 w 2479272"/>
              <a:gd name="connsiteY5" fmla="*/ 3285036 h 3269540"/>
              <a:gd name="connsiteX6" fmla="*/ 2483921 w 2479272"/>
              <a:gd name="connsiteY6" fmla="*/ 2203454 h 3269540"/>
              <a:gd name="connsiteX7" fmla="*/ 2483921 w 2479272"/>
              <a:gd name="connsiteY7" fmla="*/ 1080033 h 32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272" h="3269540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 w="15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5829" y="124631"/>
            <a:ext cx="694943" cy="217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D8F713-8109-5E43-BCE4-6F8758EF1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9894" y="107199"/>
            <a:ext cx="656737" cy="32836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F4EC182-26E1-8E4C-B960-2DF3DDFBC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D358B63-2CFC-D646-AC7D-C772A192A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B54E10-94DE-5C43-AE71-D50CF104105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89973" y="306146"/>
            <a:ext cx="2218339" cy="1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3sUpnBZxoo" TargetMode="External"/><Relationship Id="rId2" Type="http://schemas.openxmlformats.org/officeDocument/2006/relationships/hyperlink" Target="https://www.youtube.com/watch?v=fcBXtwGexNc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c2nBKRKKWX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923788-A9CA-A54E-9E8A-67A4C6CBDB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Toyota Production Systems Lab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14F96-BFDB-2F4F-965A-F780BF8714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Grade 9-12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26E37-4DA9-8A45-A754-3511858EC5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Lean:</a:t>
            </a:r>
          </a:p>
          <a:p>
            <a:r>
              <a:rPr lang="en-US" dirty="0"/>
              <a:t>Identifying Waste &amp; Kaizen</a:t>
            </a:r>
          </a:p>
        </p:txBody>
      </p:sp>
    </p:spTree>
    <p:extLst>
      <p:ext uri="{BB962C8B-B14F-4D97-AF65-F5344CB8AC3E}">
        <p14:creationId xmlns:p14="http://schemas.microsoft.com/office/powerpoint/2010/main" val="161347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Identifying Waste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4722836"/>
          </a:xfrm>
        </p:spPr>
        <p:txBody>
          <a:bodyPr/>
          <a:lstStyle/>
          <a:p>
            <a:r>
              <a:rPr lang="en-US" sz="2800" dirty="0"/>
              <a:t>Industrial engineers want to make things better by </a:t>
            </a:r>
            <a:r>
              <a:rPr lang="en-US" sz="2800" dirty="0">
                <a:solidFill>
                  <a:srgbClr val="E56618"/>
                </a:solidFill>
              </a:rPr>
              <a:t>preventing </a:t>
            </a:r>
            <a:r>
              <a:rPr lang="en-US" sz="2800" dirty="0"/>
              <a:t>problems before they start.</a:t>
            </a:r>
          </a:p>
          <a:p>
            <a:r>
              <a:rPr lang="en-US" sz="2800" dirty="0"/>
              <a:t>In order to prevent problems, first we must </a:t>
            </a:r>
            <a:r>
              <a:rPr lang="en-US" sz="2800" dirty="0">
                <a:solidFill>
                  <a:srgbClr val="E56618"/>
                </a:solidFill>
              </a:rPr>
              <a:t>identify</a:t>
            </a:r>
            <a:r>
              <a:rPr lang="en-US" sz="2800" dirty="0"/>
              <a:t> problems or areas of waste.</a:t>
            </a:r>
          </a:p>
          <a:p>
            <a:r>
              <a:rPr lang="en-US" sz="2800" dirty="0"/>
              <a:t>The Japanese word for waste is </a:t>
            </a:r>
            <a:r>
              <a:rPr lang="en-US" sz="2800" dirty="0">
                <a:solidFill>
                  <a:srgbClr val="E56618"/>
                </a:solidFill>
              </a:rPr>
              <a:t>Muda</a:t>
            </a:r>
            <a:r>
              <a:rPr lang="en-US" sz="2800" dirty="0"/>
              <a:t> which is a term that is used a lot when talking about Lean.</a:t>
            </a:r>
          </a:p>
          <a:p>
            <a:r>
              <a:rPr lang="en-US" sz="2800" dirty="0"/>
              <a:t>Waste is always occurring, which means that IE’s will never be able to completely get rid of waste, hence they must </a:t>
            </a:r>
            <a:r>
              <a:rPr lang="en-US" sz="2800" dirty="0">
                <a:solidFill>
                  <a:srgbClr val="E56618"/>
                </a:solidFill>
              </a:rPr>
              <a:t>continuously improve </a:t>
            </a:r>
            <a:r>
              <a:rPr lang="en-US" sz="2800" dirty="0"/>
              <a:t>every process.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1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C9D9D-6CD4-7C4D-AD42-2AA05CE46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7 Types of Waste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2CDC8-E558-7E49-A664-7136924D63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Remember the Acronym TIMWOOD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Inventory</a:t>
            </a:r>
          </a:p>
          <a:p>
            <a:pPr lvl="1"/>
            <a:r>
              <a:rPr lang="en-US" dirty="0"/>
              <a:t>Waiting</a:t>
            </a:r>
          </a:p>
          <a:p>
            <a:pPr lvl="1"/>
            <a:r>
              <a:rPr lang="en-US" dirty="0"/>
              <a:t>Overproduction</a:t>
            </a:r>
          </a:p>
          <a:p>
            <a:pPr lvl="1"/>
            <a:r>
              <a:rPr lang="en-US" dirty="0"/>
              <a:t>Overprocessing</a:t>
            </a:r>
          </a:p>
          <a:p>
            <a:pPr lvl="1"/>
            <a:r>
              <a:rPr lang="en-US" dirty="0"/>
              <a:t>Downtime</a:t>
            </a:r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FDA47207-7E7B-F441-8D76-6A9FCA9AAED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2340650"/>
            <a:ext cx="5281295" cy="410464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5983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CD8E2-6139-AA40-9C46-33558FB249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Waste Makes Mistakes!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A91C5-898F-224E-8C25-3B25E804CB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When we let waste occur it creates problems that we now must go and fix.</a:t>
            </a:r>
          </a:p>
          <a:p>
            <a:r>
              <a:rPr lang="en-US" dirty="0"/>
              <a:t>By eliminating sources of waste we </a:t>
            </a:r>
            <a:r>
              <a:rPr lang="en-US" dirty="0">
                <a:solidFill>
                  <a:srgbClr val="E56618"/>
                </a:solidFill>
              </a:rPr>
              <a:t>prevent problems</a:t>
            </a:r>
            <a:r>
              <a:rPr lang="en-US" dirty="0"/>
              <a:t>!</a:t>
            </a:r>
          </a:p>
          <a:p>
            <a:r>
              <a:rPr lang="en-US" dirty="0"/>
              <a:t>We eliminate waste through </a:t>
            </a:r>
            <a:r>
              <a:rPr lang="en-US" dirty="0">
                <a:solidFill>
                  <a:srgbClr val="E56618"/>
                </a:solidFill>
              </a:rPr>
              <a:t>Kaizen</a:t>
            </a:r>
            <a:r>
              <a:rPr lang="en-US" dirty="0"/>
              <a:t> bursts and process improvement activities like </a:t>
            </a:r>
            <a:r>
              <a:rPr lang="en-US" dirty="0">
                <a:solidFill>
                  <a:srgbClr val="E56618"/>
                </a:solidFill>
              </a:rPr>
              <a:t>5S</a:t>
            </a:r>
            <a:r>
              <a:rPr lang="en-US" dirty="0"/>
              <a:t>. </a:t>
            </a:r>
          </a:p>
          <a:p>
            <a:r>
              <a:rPr lang="en-US" dirty="0"/>
              <a:t>Then, we need to make sure it does not happen again, that’s where </a:t>
            </a:r>
            <a:r>
              <a:rPr lang="en-US" dirty="0">
                <a:solidFill>
                  <a:srgbClr val="E56618"/>
                </a:solidFill>
              </a:rPr>
              <a:t>Kaizen </a:t>
            </a:r>
            <a:r>
              <a:rPr lang="en-US" dirty="0"/>
              <a:t>comes in.</a:t>
            </a:r>
          </a:p>
        </p:txBody>
      </p:sp>
    </p:spTree>
    <p:extLst>
      <p:ext uri="{BB962C8B-B14F-4D97-AF65-F5344CB8AC3E}">
        <p14:creationId xmlns:p14="http://schemas.microsoft.com/office/powerpoint/2010/main" val="33342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0A845-65B5-304A-9979-BDCE04E288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Kaizen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A315F-3DE1-B549-AFA7-D6C00BE14A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Japanese Term that means “</a:t>
            </a:r>
            <a:r>
              <a:rPr lang="en-US" dirty="0">
                <a:solidFill>
                  <a:srgbClr val="E56618"/>
                </a:solidFill>
              </a:rPr>
              <a:t>Change for the better</a:t>
            </a:r>
            <a:r>
              <a:rPr lang="en-US" dirty="0"/>
              <a:t>” or “</a:t>
            </a:r>
            <a:r>
              <a:rPr lang="en-US" dirty="0">
                <a:solidFill>
                  <a:srgbClr val="E56618"/>
                </a:solidFill>
              </a:rPr>
              <a:t>continuous improvement</a:t>
            </a:r>
            <a:r>
              <a:rPr lang="en-US" dirty="0"/>
              <a:t>” </a:t>
            </a:r>
          </a:p>
          <a:p>
            <a:r>
              <a:rPr lang="en-US" dirty="0"/>
              <a:t>It is a philosophy that all Industrial Engineers use in their lives. </a:t>
            </a:r>
          </a:p>
          <a:p>
            <a:r>
              <a:rPr lang="en-US" dirty="0"/>
              <a:t>It means gradual, positive change over time.</a:t>
            </a:r>
          </a:p>
        </p:txBody>
      </p:sp>
      <p:pic>
        <p:nvPicPr>
          <p:cNvPr id="1026" name="Picture 2" descr="Kaizen: The Spirit of Lean Manufacturing Culture - Lean Smarts">
            <a:extLst>
              <a:ext uri="{FF2B5EF4-FFF2-40B4-BE49-F238E27FC236}">
                <a16:creationId xmlns:a16="http://schemas.microsoft.com/office/drawing/2014/main" id="{4D2081B2-664B-3F4B-9ED9-3CBFF95B8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36" y="4488104"/>
            <a:ext cx="6415328" cy="204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58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418BF-4C03-6842-A081-D5B7090B0D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Ways to use Kaizen to Continuously Improve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3A2D1-2CFF-0C49-BB30-C1AD2BC353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Kaizen Bursts</a:t>
            </a:r>
          </a:p>
          <a:p>
            <a:r>
              <a:rPr lang="en-US" dirty="0"/>
              <a:t>5S</a:t>
            </a:r>
          </a:p>
          <a:p>
            <a:r>
              <a:rPr lang="en-US" dirty="0"/>
              <a:t>Gemba Walks</a:t>
            </a:r>
          </a:p>
          <a:p>
            <a:r>
              <a:rPr lang="en-US" dirty="0"/>
              <a:t>VSM</a:t>
            </a:r>
          </a:p>
          <a:p>
            <a:r>
              <a:rPr lang="en-US" dirty="0"/>
              <a:t>Mistake Proofing</a:t>
            </a:r>
          </a:p>
        </p:txBody>
      </p:sp>
      <p:pic>
        <p:nvPicPr>
          <p:cNvPr id="1026" name="Picture 2" descr="Gemba Walk: Where the Real Work Happens">
            <a:extLst>
              <a:ext uri="{FF2B5EF4-FFF2-40B4-BE49-F238E27FC236}">
                <a16:creationId xmlns:a16="http://schemas.microsoft.com/office/drawing/2014/main" id="{5C45971F-FBC4-EA49-80B1-B3B1D505C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29" y="1744225"/>
            <a:ext cx="4922486" cy="342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lue-stream mapping - Wikipedia">
            <a:extLst>
              <a:ext uri="{FF2B5EF4-FFF2-40B4-BE49-F238E27FC236}">
                <a16:creationId xmlns:a16="http://schemas.microsoft.com/office/drawing/2014/main" id="{1B4E9D7B-9F23-A744-8F2B-909C8857C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27" y="4099155"/>
            <a:ext cx="4007451" cy="259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3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7D211-4B2B-DD4E-A0AF-82294C3B2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5AC211-CD68-A04A-B19C-593D4FA372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903250"/>
            <a:ext cx="11589952" cy="4954750"/>
          </a:xfrm>
        </p:spPr>
        <p:txBody>
          <a:bodyPr/>
          <a:lstStyle/>
          <a:p>
            <a:r>
              <a:rPr lang="en-US" dirty="0">
                <a:solidFill>
                  <a:srgbClr val="EF6F2A"/>
                </a:solidFill>
              </a:rPr>
              <a:t>Identifying Waste, Kaizen Videos</a:t>
            </a:r>
          </a:p>
          <a:p>
            <a:pPr lvl="1"/>
            <a:r>
              <a:rPr lang="en-US" dirty="0"/>
              <a:t>Kaizen:  </a:t>
            </a:r>
            <a:endParaRPr lang="en-US" sz="2267" dirty="0"/>
          </a:p>
          <a:p>
            <a:pPr lvl="2"/>
            <a:r>
              <a:rPr lang="en-US" dirty="0">
                <a:hlinkClick r:id="rId2"/>
              </a:rPr>
              <a:t>Kaizen The Secret behind Japanese Productivity</a:t>
            </a:r>
            <a:endParaRPr lang="en-US" sz="2000" dirty="0"/>
          </a:p>
          <a:p>
            <a:pPr lvl="1"/>
            <a:r>
              <a:rPr lang="en-US" dirty="0"/>
              <a:t>Identifying Waste: </a:t>
            </a:r>
            <a:endParaRPr lang="en-US" sz="2267" dirty="0"/>
          </a:p>
          <a:p>
            <a:pPr lvl="2"/>
            <a:r>
              <a:rPr lang="en-US" dirty="0">
                <a:hlinkClick r:id="rId3"/>
              </a:rPr>
              <a:t>Lean coffee video. Identify waste exercise.</a:t>
            </a:r>
            <a:endParaRPr lang="en-US" sz="2000" dirty="0"/>
          </a:p>
          <a:p>
            <a:pPr lvl="1"/>
            <a:r>
              <a:rPr lang="en-US" dirty="0"/>
              <a:t>The Different Types of Wastes:</a:t>
            </a:r>
            <a:endParaRPr lang="en-US" sz="2267" dirty="0"/>
          </a:p>
          <a:p>
            <a:pPr lvl="2"/>
            <a:r>
              <a:rPr lang="en-US" dirty="0">
                <a:hlinkClick r:id="rId4"/>
              </a:rPr>
              <a:t>Funny Introduction To The 8 Wastes Of Lean Manufacturing</a:t>
            </a:r>
            <a:endParaRPr lang="en-US" sz="2000" dirty="0"/>
          </a:p>
          <a:p>
            <a:r>
              <a:rPr lang="en-US" dirty="0"/>
              <a:t>Identifying Waste in your Life</a:t>
            </a:r>
          </a:p>
          <a:p>
            <a:pPr lvl="1"/>
            <a:r>
              <a:rPr lang="en-US" dirty="0"/>
              <a:t>See worksheet for details.</a:t>
            </a:r>
          </a:p>
        </p:txBody>
      </p:sp>
    </p:spTree>
    <p:extLst>
      <p:ext uri="{BB962C8B-B14F-4D97-AF65-F5344CB8AC3E}">
        <p14:creationId xmlns:p14="http://schemas.microsoft.com/office/powerpoint/2010/main" val="1994728963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T PPT template 4" id="{78D9C2E5-FD18-AC4F-A712-8A140E8FE595}" vid="{289A2507-138B-444C-A244-4B0961E48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 PPT template 4</Template>
  <TotalTime>28</TotalTime>
  <Words>271</Words>
  <Application>Microsoft Macintosh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Levitt</dc:creator>
  <cp:lastModifiedBy>Claire Candelori</cp:lastModifiedBy>
  <cp:revision>9</cp:revision>
  <cp:lastPrinted>2018-04-25T02:50:23Z</cp:lastPrinted>
  <dcterms:created xsi:type="dcterms:W3CDTF">2020-05-07T17:34:33Z</dcterms:created>
  <dcterms:modified xsi:type="dcterms:W3CDTF">2020-08-22T18:34:13Z</dcterms:modified>
</cp:coreProperties>
</file>