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3" r:id="rId3"/>
    <p:sldId id="258" r:id="rId4"/>
    <p:sldId id="271" r:id="rId5"/>
    <p:sldId id="272" r:id="rId6"/>
    <p:sldId id="266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73"/>
            <p14:sldId id="258"/>
            <p14:sldId id="271"/>
            <p14:sldId id="272"/>
            <p14:sldId id="266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E00"/>
    <a:srgbClr val="EF6F2A"/>
    <a:srgbClr val="68696C"/>
    <a:srgbClr val="7C878E"/>
    <a:srgbClr val="E46102"/>
    <a:srgbClr val="EEEEEE"/>
    <a:srgbClr val="E566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89443"/>
  </p:normalViewPr>
  <p:slideViewPr>
    <p:cSldViewPr snapToGrid="0" snapToObjects="1">
      <p:cViewPr varScale="1">
        <p:scale>
          <a:sx n="95" d="100"/>
          <a:sy n="95" d="100"/>
        </p:scale>
        <p:origin x="1136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MFNys3Yavo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K-5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Lean:</a:t>
            </a:r>
          </a:p>
          <a:p>
            <a:r>
              <a:rPr lang="en-US" dirty="0"/>
              <a:t>5S &amp; TPM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F68DD-5118-FD4E-AAD1-82CD831459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Sustaining Improvement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7FA0B-4BAB-A743-9582-B913C31FE3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When we fix problems, we are happy that they are not an issue anymore, but we do not want them to </a:t>
            </a:r>
            <a:r>
              <a:rPr lang="en-US" dirty="0">
                <a:solidFill>
                  <a:srgbClr val="D95E00"/>
                </a:solidFill>
              </a:rPr>
              <a:t>occur again in the future.</a:t>
            </a:r>
          </a:p>
          <a:p>
            <a:r>
              <a:rPr lang="en-US" dirty="0"/>
              <a:t>In order to make sure that the value from our work is sustained we need to ensure it does not happen again.</a:t>
            </a:r>
          </a:p>
          <a:p>
            <a:r>
              <a:rPr lang="en-US" dirty="0"/>
              <a:t>How do we do that?</a:t>
            </a:r>
          </a:p>
          <a:p>
            <a:r>
              <a:rPr lang="en-US" dirty="0"/>
              <a:t>Answer…</a:t>
            </a:r>
            <a:r>
              <a:rPr lang="en-US" dirty="0">
                <a:solidFill>
                  <a:srgbClr val="D95E00"/>
                </a:solidFill>
              </a:rPr>
              <a:t>Mistake Proofing, 5S and TPM</a:t>
            </a:r>
          </a:p>
        </p:txBody>
      </p:sp>
    </p:spTree>
    <p:extLst>
      <p:ext uri="{BB962C8B-B14F-4D97-AF65-F5344CB8AC3E}">
        <p14:creationId xmlns:p14="http://schemas.microsoft.com/office/powerpoint/2010/main" val="1822047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Mistake Proofing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sz="2800" dirty="0"/>
              <a:t>Industrial engineers want to make things better by </a:t>
            </a:r>
            <a:r>
              <a:rPr lang="en-US" sz="2800" dirty="0">
                <a:solidFill>
                  <a:srgbClr val="E56618"/>
                </a:solidFill>
              </a:rPr>
              <a:t>preventing </a:t>
            </a:r>
            <a:r>
              <a:rPr lang="en-US" sz="2800" dirty="0"/>
              <a:t>problems before they start.</a:t>
            </a:r>
          </a:p>
          <a:p>
            <a:r>
              <a:rPr lang="en-US" sz="2800" dirty="0"/>
              <a:t>In order to prevent problems, first we must </a:t>
            </a:r>
            <a:r>
              <a:rPr lang="en-US" sz="2800" dirty="0">
                <a:solidFill>
                  <a:srgbClr val="E56618"/>
                </a:solidFill>
              </a:rPr>
              <a:t>identify</a:t>
            </a:r>
            <a:r>
              <a:rPr lang="en-US" sz="2800" dirty="0"/>
              <a:t> problems or areas of waste.</a:t>
            </a:r>
          </a:p>
          <a:p>
            <a:r>
              <a:rPr lang="en-US" sz="2800" dirty="0"/>
              <a:t>The Japanese word for waste is </a:t>
            </a:r>
            <a:r>
              <a:rPr lang="en-US" sz="2800" dirty="0">
                <a:solidFill>
                  <a:srgbClr val="E56618"/>
                </a:solidFill>
              </a:rPr>
              <a:t>Muda</a:t>
            </a:r>
            <a:r>
              <a:rPr lang="en-US" sz="2800" dirty="0"/>
              <a:t> which is a term that is used a lot when talking about Lean.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18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2494C-36F5-934C-A94F-53FBC83C4CE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Mistake Proofing Method - 5S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AA4B1C-1719-CB42-A2BE-B491E820A44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5S is a method allows us to organize, and clean our workstation, and eliminate unnecessary mistakes by….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Sort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Set in order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Shine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Standardize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Sustain </a:t>
            </a:r>
          </a:p>
          <a:p>
            <a:endParaRPr lang="en-US" dirty="0"/>
          </a:p>
        </p:txBody>
      </p:sp>
      <p:pic>
        <p:nvPicPr>
          <p:cNvPr id="5" name="Picture 2" descr="5S Methodology Management. Sort. Set In Order. Shine. Standardize.. Royalty  Free Cliparts, Vectors, And Stock Illustration. Image 96325430.">
            <a:extLst>
              <a:ext uri="{FF2B5EF4-FFF2-40B4-BE49-F238E27FC236}">
                <a16:creationId xmlns:a16="http://schemas.microsoft.com/office/drawing/2014/main" id="{CE129B09-DF04-CB4A-B6A9-02532967E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338" y="3090425"/>
            <a:ext cx="3434838" cy="343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36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59AAA1-3327-2D49-8B24-55FFED8399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5S Example: Workstation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5EB529-EA08-8449-8A96-B91847B0BA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1582071"/>
          </a:xfrm>
        </p:spPr>
        <p:txBody>
          <a:bodyPr/>
          <a:lstStyle/>
          <a:p>
            <a:r>
              <a:rPr lang="en-US" dirty="0"/>
              <a:t>5S makes sure everything is clean, organized and easy to find. For example, the picture below shows a very messy workstation and a 5S workstation. </a:t>
            </a:r>
          </a:p>
          <a:p>
            <a:endParaRPr lang="en-US" dirty="0"/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3F7D91FE-D478-AA48-9F80-1F1A3732F9A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496457" y="3326296"/>
            <a:ext cx="7445986" cy="317815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655059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C728C-4144-F14C-B62D-65ED0F38D9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Questions: 5S Workstation Examples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0767C-68BE-0340-AA89-592FCF502B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403080" cy="4484297"/>
          </a:xfrm>
        </p:spPr>
        <p:txBody>
          <a:bodyPr/>
          <a:lstStyle/>
          <a:p>
            <a:r>
              <a:rPr lang="en-US" dirty="0"/>
              <a:t>The 5S workstation is very organized and everything in the area is where it should be. What forms of waste do you think organizing this area gets rid of?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 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  </a:t>
            </a:r>
          </a:p>
          <a:p>
            <a:pPr marL="0" lv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908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67D6D-23A9-E545-B356-881A0261CFF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Total Preventative Maintenance (TPM)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8AB71-420E-5543-859A-65F5B7A0E9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Maintenance on tools and machines is important so they do not break down, wear out and create issues over time. </a:t>
            </a:r>
          </a:p>
          <a:p>
            <a:r>
              <a:rPr lang="en-US" dirty="0"/>
              <a:t>Therefore, TPM creates a procedure that all workers must complete before and after each shift to keep all the equipment and tools looking brand new. </a:t>
            </a:r>
          </a:p>
          <a:p>
            <a:r>
              <a:rPr lang="en-US" dirty="0"/>
              <a:t>This is done on </a:t>
            </a:r>
            <a:r>
              <a:rPr lang="en-US" dirty="0">
                <a:solidFill>
                  <a:srgbClr val="D95E00"/>
                </a:solidFill>
              </a:rPr>
              <a:t>ALL levels </a:t>
            </a:r>
            <a:r>
              <a:rPr lang="en-US" dirty="0"/>
              <a:t>of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2714571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558D9-FEB8-134A-9464-E174584C09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Total Preventative Maintenance (TPM)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8213B-91FB-A046-B2BD-931373980A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6" y="1744225"/>
            <a:ext cx="5114212" cy="4737257"/>
          </a:xfrm>
        </p:spPr>
        <p:txBody>
          <a:bodyPr/>
          <a:lstStyle/>
          <a:p>
            <a:r>
              <a:rPr lang="en-US" dirty="0"/>
              <a:t>Ensures safety and success of all employees.</a:t>
            </a:r>
          </a:p>
          <a:p>
            <a:r>
              <a:rPr lang="en-US" dirty="0"/>
              <a:t>3 Goals:</a:t>
            </a:r>
          </a:p>
          <a:p>
            <a:pPr lvl="1"/>
            <a:r>
              <a:rPr lang="en-US" dirty="0"/>
              <a:t>0 Unplanned Failures</a:t>
            </a:r>
          </a:p>
          <a:p>
            <a:pPr lvl="1"/>
            <a:r>
              <a:rPr lang="en-US" dirty="0"/>
              <a:t>0 Product Defects</a:t>
            </a:r>
          </a:p>
          <a:p>
            <a:pPr lvl="1"/>
            <a:r>
              <a:rPr lang="en-US" dirty="0"/>
              <a:t>0 Accidents</a:t>
            </a:r>
          </a:p>
        </p:txBody>
      </p:sp>
      <p:pic>
        <p:nvPicPr>
          <p:cNvPr id="1026" name="Picture 2" descr="CMMS Software a Must in a TPM Solution - FaciliWorks CMMS Software">
            <a:extLst>
              <a:ext uri="{FF2B5EF4-FFF2-40B4-BE49-F238E27FC236}">
                <a16:creationId xmlns:a16="http://schemas.microsoft.com/office/drawing/2014/main" id="{D6C4B5B3-4C19-D747-817F-B39E43F42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6297" y="1654836"/>
            <a:ext cx="6668243" cy="489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776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92591-19A5-9840-8989-4CE940C069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0253A-2D34-2D4D-B304-187981E173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9793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Watch Lean Manufacturing: A Path to Success with Paul Ackers (Part 2)</a:t>
            </a:r>
          </a:p>
          <a:p>
            <a:r>
              <a:rPr lang="en-US" dirty="0">
                <a:hlinkClick r:id="rId2"/>
              </a:rPr>
              <a:t>Lean Manufacturing: The Path to Success with Paul Akers (Pt. 2)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Both videos had A LOT of fantastic examples of the improvements that were made.  Answer and/or think about the following questions while you are watching the videos. Record your thoughts.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44735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280</TotalTime>
  <Words>393</Words>
  <Application>Microsoft Macintosh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7</cp:revision>
  <cp:lastPrinted>2018-04-25T02:50:23Z</cp:lastPrinted>
  <dcterms:created xsi:type="dcterms:W3CDTF">2020-05-07T17:34:33Z</dcterms:created>
  <dcterms:modified xsi:type="dcterms:W3CDTF">2020-08-22T18:43:05Z</dcterms:modified>
</cp:coreProperties>
</file>