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4" r:id="rId1"/>
  </p:sldMasterIdLst>
  <p:notesMasterIdLst>
    <p:notesMasterId r:id="rId9"/>
  </p:notesMasterIdLst>
  <p:handoutMasterIdLst>
    <p:handoutMasterId r:id="rId10"/>
  </p:handoutMasterIdLst>
  <p:sldIdLst>
    <p:sldId id="256" r:id="rId2"/>
    <p:sldId id="272" r:id="rId3"/>
    <p:sldId id="265" r:id="rId4"/>
    <p:sldId id="274" r:id="rId5"/>
    <p:sldId id="273" r:id="rId6"/>
    <p:sldId id="275" r:id="rId7"/>
    <p:sldId id="270" r:id="rId8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C0E3563-C2AF-044A-8D9B-13463D2643B3}">
          <p14:sldIdLst>
            <p14:sldId id="256"/>
            <p14:sldId id="272"/>
            <p14:sldId id="265"/>
            <p14:sldId id="274"/>
            <p14:sldId id="273"/>
            <p14:sldId id="275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6618"/>
    <a:srgbClr val="EF6F2A"/>
    <a:srgbClr val="68696C"/>
    <a:srgbClr val="7C878E"/>
    <a:srgbClr val="E46102"/>
    <a:srgbClr val="EEEEEE"/>
    <a:srgbClr val="D95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8" autoAdjust="0"/>
    <p:restoredTop sz="89443"/>
  </p:normalViewPr>
  <p:slideViewPr>
    <p:cSldViewPr snapToGrid="0" snapToObjects="1">
      <p:cViewPr varScale="1">
        <p:scale>
          <a:sx n="96" d="100"/>
          <a:sy n="96" d="100"/>
        </p:scale>
        <p:origin x="1080" y="16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06" d="100"/>
          <a:sy n="106" d="100"/>
        </p:scale>
        <p:origin x="4368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9333BD0-7962-B04A-8E72-AD5168F631E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6B94C6-1659-0D42-8942-DAD6793A09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C6931-D0F6-AB40-9D7F-95567148A5C2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E64BEA-E2E4-BF48-8CF7-45787CAA5A0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39BBDE-4EF8-F14C-8AE0-73BF9B0C336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F64436-003E-284C-9347-5BCE374565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338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6C18F2-6801-5147-A332-A6E1C7D69D18}" type="datetimeFigureOut">
              <a:rPr lang="en-US" smtClean="0"/>
              <a:t>8/22/20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CF60EF-C37D-4D44-90AD-6140AB570E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24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sv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CE6F198-A290-D444-B815-53F63A7DD3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696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Graphic 15">
            <a:extLst>
              <a:ext uri="{FF2B5EF4-FFF2-40B4-BE49-F238E27FC236}">
                <a16:creationId xmlns:a16="http://schemas.microsoft.com/office/drawing/2014/main" id="{864226C9-C3CC-FB4B-82EA-5939A745DF2C}"/>
              </a:ext>
            </a:extLst>
          </p:cNvPr>
          <p:cNvSpPr/>
          <p:nvPr/>
        </p:nvSpPr>
        <p:spPr>
          <a:xfrm>
            <a:off x="638565" y="323668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" name="Graphic 14">
            <a:extLst>
              <a:ext uri="{FF2B5EF4-FFF2-40B4-BE49-F238E27FC236}">
                <a16:creationId xmlns:a16="http://schemas.microsoft.com/office/drawing/2014/main" id="{5D90E165-E03D-E446-B230-A8A0404ADBB9}"/>
              </a:ext>
            </a:extLst>
          </p:cNvPr>
          <p:cNvSpPr/>
          <p:nvPr/>
        </p:nvSpPr>
        <p:spPr>
          <a:xfrm>
            <a:off x="-131173" y="3156362"/>
            <a:ext cx="1948476" cy="2569552"/>
          </a:xfrm>
          <a:custGeom>
            <a:avLst/>
            <a:gdLst>
              <a:gd name="connsiteX0" fmla="*/ 0 w 1948475"/>
              <a:gd name="connsiteY0" fmla="*/ 0 h 2569552"/>
              <a:gd name="connsiteX1" fmla="*/ 0 w 1948475"/>
              <a:gd name="connsiteY1" fmla="*/ 919437 h 2569552"/>
              <a:gd name="connsiteX2" fmla="*/ 868289 w 1948475"/>
              <a:gd name="connsiteY2" fmla="*/ 1276252 h 2569552"/>
              <a:gd name="connsiteX3" fmla="*/ 868289 w 1948475"/>
              <a:gd name="connsiteY3" fmla="*/ 1285994 h 2569552"/>
              <a:gd name="connsiteX4" fmla="*/ 0 w 1948475"/>
              <a:gd name="connsiteY4" fmla="*/ 1701263 h 2569552"/>
              <a:gd name="connsiteX5" fmla="*/ 0 w 1948475"/>
              <a:gd name="connsiteY5" fmla="*/ 2581730 h 2569552"/>
              <a:gd name="connsiteX6" fmla="*/ 1952129 w 1948475"/>
              <a:gd name="connsiteY6" fmla="*/ 1731708 h 2569552"/>
              <a:gd name="connsiteX7" fmla="*/ 1952129 w 1948475"/>
              <a:gd name="connsiteY7" fmla="*/ 848805 h 2569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948475" h="2569552">
                <a:moveTo>
                  <a:pt x="0" y="0"/>
                </a:moveTo>
                <a:lnTo>
                  <a:pt x="0" y="919437"/>
                </a:lnTo>
                <a:lnTo>
                  <a:pt x="868289" y="1276252"/>
                </a:lnTo>
                <a:lnTo>
                  <a:pt x="868289" y="1285994"/>
                </a:lnTo>
                <a:lnTo>
                  <a:pt x="0" y="1701263"/>
                </a:lnTo>
                <a:lnTo>
                  <a:pt x="0" y="2581730"/>
                </a:lnTo>
                <a:lnTo>
                  <a:pt x="1952129" y="1731708"/>
                </a:lnTo>
                <a:lnTo>
                  <a:pt x="1952129" y="848805"/>
                </a:lnTo>
                <a:close/>
              </a:path>
            </a:pathLst>
          </a:custGeom>
          <a:solidFill>
            <a:srgbClr val="F76902"/>
          </a:solidFill>
          <a:ln w="1217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Graphic 16">
            <a:extLst>
              <a:ext uri="{FF2B5EF4-FFF2-40B4-BE49-F238E27FC236}">
                <a16:creationId xmlns:a16="http://schemas.microsoft.com/office/drawing/2014/main" id="{6D37099A-93A9-5349-817A-3E5CC5801FA0}"/>
              </a:ext>
            </a:extLst>
          </p:cNvPr>
          <p:cNvSpPr/>
          <p:nvPr/>
        </p:nvSpPr>
        <p:spPr>
          <a:xfrm>
            <a:off x="7322158" y="3924169"/>
            <a:ext cx="465453" cy="613816"/>
          </a:xfrm>
          <a:custGeom>
            <a:avLst/>
            <a:gdLst>
              <a:gd name="connsiteX0" fmla="*/ 0 w 465452"/>
              <a:gd name="connsiteY0" fmla="*/ 0 h 613815"/>
              <a:gd name="connsiteX1" fmla="*/ 0 w 465452"/>
              <a:gd name="connsiteY1" fmla="*/ 219635 h 613815"/>
              <a:gd name="connsiteX2" fmla="*/ 207417 w 465452"/>
              <a:gd name="connsiteY2" fmla="*/ 304871 h 613815"/>
              <a:gd name="connsiteX3" fmla="*/ 207417 w 465452"/>
              <a:gd name="connsiteY3" fmla="*/ 307199 h 613815"/>
              <a:gd name="connsiteX4" fmla="*/ 0 w 465452"/>
              <a:gd name="connsiteY4" fmla="*/ 406398 h 613815"/>
              <a:gd name="connsiteX5" fmla="*/ 0 w 465452"/>
              <a:gd name="connsiteY5" fmla="*/ 616725 h 613815"/>
              <a:gd name="connsiteX6" fmla="*/ 466325 w 465452"/>
              <a:gd name="connsiteY6" fmla="*/ 413671 h 613815"/>
              <a:gd name="connsiteX7" fmla="*/ 466325 w 465452"/>
              <a:gd name="connsiteY7" fmla="*/ 202763 h 6138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65452" h="613815">
                <a:moveTo>
                  <a:pt x="0" y="0"/>
                </a:moveTo>
                <a:lnTo>
                  <a:pt x="0" y="219635"/>
                </a:lnTo>
                <a:lnTo>
                  <a:pt x="207417" y="304871"/>
                </a:lnTo>
                <a:lnTo>
                  <a:pt x="207417" y="307199"/>
                </a:lnTo>
                <a:lnTo>
                  <a:pt x="0" y="406398"/>
                </a:lnTo>
                <a:lnTo>
                  <a:pt x="0" y="616725"/>
                </a:lnTo>
                <a:lnTo>
                  <a:pt x="466325" y="413671"/>
                </a:lnTo>
                <a:lnTo>
                  <a:pt x="466325" y="202763"/>
                </a:lnTo>
                <a:close/>
              </a:path>
            </a:pathLst>
          </a:custGeom>
          <a:solidFill>
            <a:srgbClr val="F76902"/>
          </a:solidFill>
          <a:ln w="286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" name="Graphic 12">
            <a:extLst>
              <a:ext uri="{FF2B5EF4-FFF2-40B4-BE49-F238E27FC236}">
                <a16:creationId xmlns:a16="http://schemas.microsoft.com/office/drawing/2014/main" id="{67C57C0C-0BD5-8D42-89FF-0100FE9B3B52}"/>
              </a:ext>
            </a:extLst>
          </p:cNvPr>
          <p:cNvSpPr/>
          <p:nvPr/>
        </p:nvSpPr>
        <p:spPr>
          <a:xfrm>
            <a:off x="10872628" y="4558147"/>
            <a:ext cx="839910" cy="1107632"/>
          </a:xfrm>
          <a:custGeom>
            <a:avLst/>
            <a:gdLst>
              <a:gd name="connsiteX0" fmla="*/ 0 w 839910"/>
              <a:gd name="connsiteY0" fmla="*/ 0 h 1107631"/>
              <a:gd name="connsiteX1" fmla="*/ 0 w 839910"/>
              <a:gd name="connsiteY1" fmla="*/ 396333 h 1107631"/>
              <a:gd name="connsiteX2" fmla="*/ 374285 w 839910"/>
              <a:gd name="connsiteY2" fmla="*/ 550141 h 1107631"/>
              <a:gd name="connsiteX3" fmla="*/ 374285 w 839910"/>
              <a:gd name="connsiteY3" fmla="*/ 554341 h 1107631"/>
              <a:gd name="connsiteX4" fmla="*/ 0 w 839910"/>
              <a:gd name="connsiteY4" fmla="*/ 733347 h 1107631"/>
              <a:gd name="connsiteX5" fmla="*/ 0 w 839910"/>
              <a:gd name="connsiteY5" fmla="*/ 1112881 h 1107631"/>
              <a:gd name="connsiteX6" fmla="*/ 841485 w 839910"/>
              <a:gd name="connsiteY6" fmla="*/ 746470 h 1107631"/>
              <a:gd name="connsiteX7" fmla="*/ 841485 w 839910"/>
              <a:gd name="connsiteY7" fmla="*/ 365886 h 11076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39910" h="1107631">
                <a:moveTo>
                  <a:pt x="0" y="0"/>
                </a:moveTo>
                <a:lnTo>
                  <a:pt x="0" y="396333"/>
                </a:lnTo>
                <a:lnTo>
                  <a:pt x="374285" y="550141"/>
                </a:lnTo>
                <a:lnTo>
                  <a:pt x="374285" y="554341"/>
                </a:lnTo>
                <a:lnTo>
                  <a:pt x="0" y="733347"/>
                </a:lnTo>
                <a:lnTo>
                  <a:pt x="0" y="1112881"/>
                </a:lnTo>
                <a:lnTo>
                  <a:pt x="841485" y="746470"/>
                </a:lnTo>
                <a:lnTo>
                  <a:pt x="841485" y="365886"/>
                </a:lnTo>
                <a:close/>
              </a:path>
            </a:pathLst>
          </a:custGeom>
          <a:solidFill>
            <a:srgbClr val="F76902"/>
          </a:solidFill>
          <a:ln w="524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0" name="Graphic 5">
            <a:extLst>
              <a:ext uri="{FF2B5EF4-FFF2-40B4-BE49-F238E27FC236}">
                <a16:creationId xmlns:a16="http://schemas.microsoft.com/office/drawing/2014/main" id="{979A31A2-953E-A74D-9E31-B5CB603F6E2D}"/>
              </a:ext>
            </a:extLst>
          </p:cNvPr>
          <p:cNvSpPr/>
          <p:nvPr/>
        </p:nvSpPr>
        <p:spPr>
          <a:xfrm>
            <a:off x="9722396" y="411978"/>
            <a:ext cx="2479273" cy="3269541"/>
          </a:xfrm>
          <a:custGeom>
            <a:avLst/>
            <a:gdLst>
              <a:gd name="connsiteX0" fmla="*/ 0 w 2479272"/>
              <a:gd name="connsiteY0" fmla="*/ 0 h 3269540"/>
              <a:gd name="connsiteX1" fmla="*/ 0 w 2479272"/>
              <a:gd name="connsiteY1" fmla="*/ 1169907 h 3269540"/>
              <a:gd name="connsiteX2" fmla="*/ 1104826 w 2479272"/>
              <a:gd name="connsiteY2" fmla="*/ 1623924 h 3269540"/>
              <a:gd name="connsiteX3" fmla="*/ 1104826 w 2479272"/>
              <a:gd name="connsiteY3" fmla="*/ 1636320 h 3269540"/>
              <a:gd name="connsiteX4" fmla="*/ 0 w 2479272"/>
              <a:gd name="connsiteY4" fmla="*/ 2164715 h 3269540"/>
              <a:gd name="connsiteX5" fmla="*/ 0 w 2479272"/>
              <a:gd name="connsiteY5" fmla="*/ 3285036 h 3269540"/>
              <a:gd name="connsiteX6" fmla="*/ 2483921 w 2479272"/>
              <a:gd name="connsiteY6" fmla="*/ 2203454 h 3269540"/>
              <a:gd name="connsiteX7" fmla="*/ 2483921 w 2479272"/>
              <a:gd name="connsiteY7" fmla="*/ 1080033 h 3269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9272" h="3269540">
                <a:moveTo>
                  <a:pt x="0" y="0"/>
                </a:moveTo>
                <a:lnTo>
                  <a:pt x="0" y="1169907"/>
                </a:lnTo>
                <a:lnTo>
                  <a:pt x="1104826" y="1623924"/>
                </a:lnTo>
                <a:lnTo>
                  <a:pt x="1104826" y="1636320"/>
                </a:lnTo>
                <a:lnTo>
                  <a:pt x="0" y="2164715"/>
                </a:lnTo>
                <a:lnTo>
                  <a:pt x="0" y="3285036"/>
                </a:lnTo>
                <a:lnTo>
                  <a:pt x="2483921" y="2203454"/>
                </a:lnTo>
                <a:lnTo>
                  <a:pt x="2483921" y="1080033"/>
                </a:lnTo>
                <a:close/>
              </a:path>
            </a:pathLst>
          </a:custGeom>
          <a:solidFill>
            <a:srgbClr val="F76902"/>
          </a:solidFill>
          <a:ln w="15478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0E07FEF9-9E0F-A14B-92C3-3C711C5E0E8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55829" y="124631"/>
            <a:ext cx="694943" cy="21725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CACDF886-AEDB-D944-B0B0-79D3AEED0D47}"/>
              </a:ext>
            </a:extLst>
          </p:cNvPr>
          <p:cNvSpPr/>
          <p:nvPr/>
        </p:nvSpPr>
        <p:spPr>
          <a:xfrm>
            <a:off x="1524" y="9413"/>
            <a:ext cx="12188952" cy="50292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03D8F713-8109-5E43-BCE4-6F8758EF1E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49894" y="107199"/>
            <a:ext cx="656737" cy="328369"/>
          </a:xfrm>
          <a:prstGeom prst="rect">
            <a:avLst/>
          </a:prstGeom>
        </p:spPr>
      </p:pic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FEFD9D4D-26CF-1B40-9449-C3AAAE20A4D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77530" y="4383205"/>
            <a:ext cx="7724037" cy="4767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7B2897DA-66AE-A946-A7E1-121C04B15F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677530" y="4894068"/>
            <a:ext cx="7724036" cy="5454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Date</a:t>
            </a:r>
          </a:p>
        </p:txBody>
      </p:sp>
      <p:sp>
        <p:nvSpPr>
          <p:cNvPr id="21" name="Text Placeholder 18">
            <a:extLst>
              <a:ext uri="{FF2B5EF4-FFF2-40B4-BE49-F238E27FC236}">
                <a16:creationId xmlns:a16="http://schemas.microsoft.com/office/drawing/2014/main" id="{E225A074-EFE6-D641-B858-30CD0522553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0" y="5532754"/>
            <a:ext cx="12192000" cy="1346199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B976E4-ABDA-F340-8D30-F24D2053CED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06053" y="1275718"/>
            <a:ext cx="10151755" cy="307338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2443357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2494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2494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787F5F2-501C-424A-9865-0DE5CE4A130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72086" y="987157"/>
            <a:ext cx="3607765" cy="45228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Main Header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F227BE32-0205-E84F-BDBB-EF646717877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36704" y="1741012"/>
            <a:ext cx="7525333" cy="6229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1"/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7076F031-AF81-DC40-9A1C-C60C9367241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328701" y="2560825"/>
            <a:ext cx="7533337" cy="2949193"/>
          </a:xfrm>
          <a:prstGeom prst="rect">
            <a:avLst/>
          </a:prstGeom>
        </p:spPr>
        <p:txBody>
          <a:bodyPr/>
          <a:lstStyle>
            <a:lvl1pPr marL="304792" indent="-296326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667"/>
            </a:lvl1pPr>
            <a:lvl2pPr marL="535504" indent="-230712">
              <a:buClr>
                <a:srgbClr val="E46102"/>
              </a:buClr>
              <a:buSzPct val="100000"/>
              <a:buFont typeface="Arial" panose="020B0604020202020204" pitchFamily="34" charset="0"/>
              <a:buChar char="•"/>
              <a:tabLst/>
              <a:defRPr sz="2400"/>
            </a:lvl2pPr>
            <a:lvl3pPr marL="840296" indent="-23071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133"/>
            </a:lvl3pPr>
            <a:lvl4pPr marL="1073124" indent="-232828">
              <a:buClr>
                <a:srgbClr val="D95E00"/>
              </a:buClr>
              <a:buFont typeface="System Font Regular"/>
              <a:buChar char="&gt;"/>
              <a:tabLst/>
              <a:defRPr sz="1867"/>
            </a:lvl4pPr>
            <a:lvl5pPr marL="1301717" indent="-228594">
              <a:buClr>
                <a:srgbClr val="D95E00"/>
              </a:buClr>
              <a:buFont typeface="Wingdings" pitchFamily="2" charset="2"/>
              <a:buChar char="§"/>
              <a:tabLst/>
              <a:defRPr sz="1600"/>
            </a:lvl5pPr>
            <a:lvl6pPr marL="1295368" indent="0">
              <a:buClr>
                <a:srgbClr val="D95E00"/>
              </a:buClr>
              <a:buFont typeface="System Font Regular"/>
              <a:buNone/>
              <a:tabLst/>
              <a:defRPr sz="1467"/>
            </a:lvl6pPr>
            <a:lvl7pPr marL="1526078" indent="0">
              <a:buClr>
                <a:srgbClr val="D95E00"/>
              </a:buClr>
              <a:buFont typeface="Wingdings" pitchFamily="2" charset="2"/>
              <a:buNone/>
              <a:tabLst/>
              <a:defRPr sz="1333"/>
            </a:lvl7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sub-sub-bullet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0"/>
            <a:ext cx="12192000" cy="13462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</p:spTree>
    <p:extLst>
      <p:ext uri="{BB962C8B-B14F-4D97-AF65-F5344CB8AC3E}">
        <p14:creationId xmlns:p14="http://schemas.microsoft.com/office/powerpoint/2010/main" val="2778222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AC8303E-CB79-A645-BEF9-D0CD24C49717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CA4F9A6-C8EF-1F4A-8155-1567273829D2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E1383E86-B978-174B-B3F5-A6CC4843262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0A3470E-8125-0E4C-8D9E-AE498C694D7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2085" y="958452"/>
            <a:ext cx="11589952" cy="69638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733"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Click to add Header</a:t>
            </a:r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D06909BC-83A5-ED42-AE34-D78DAEC3F24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1744225"/>
            <a:ext cx="11589952" cy="3767575"/>
          </a:xfrm>
          <a:prstGeom prst="rect">
            <a:avLst/>
          </a:prstGeom>
        </p:spPr>
        <p:txBody>
          <a:bodyPr/>
          <a:lstStyle>
            <a:lvl1pPr marL="304792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/>
            </a:lvl1pPr>
            <a:lvl2pPr marL="609585" indent="-304792"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/>
            </a:lvl2pPr>
            <a:lvl3pPr marL="914377" indent="-304792"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/>
            </a:lvl3pPr>
            <a:lvl4pPr marL="1221287" indent="-306910">
              <a:buClr>
                <a:srgbClr val="D95E00"/>
              </a:buClr>
              <a:buFont typeface="System Font Regular"/>
              <a:buChar char="&gt;"/>
              <a:tabLst/>
              <a:defRPr sz="2133"/>
            </a:lvl4pPr>
            <a:lvl5pPr marL="1526079" indent="-304792">
              <a:buClr>
                <a:srgbClr val="D95E00"/>
              </a:buClr>
              <a:buFont typeface="Wingdings" pitchFamily="2" charset="2"/>
              <a:buChar char="§"/>
              <a:tabLst/>
              <a:defRPr sz="1867"/>
            </a:lvl5pPr>
            <a:lvl6pPr marL="1756789" indent="-230712">
              <a:buClr>
                <a:srgbClr val="D95E00"/>
              </a:buClr>
              <a:buFont typeface="System Font Regular"/>
              <a:buChar char="&gt;"/>
              <a:tabLst/>
              <a:defRPr sz="1600"/>
            </a:lvl6pPr>
            <a:lvl7pPr marL="1904952" indent="-148163">
              <a:buClr>
                <a:srgbClr val="D95E00"/>
              </a:buClr>
              <a:buFont typeface="Wingdings" pitchFamily="2" charset="2"/>
              <a:buChar char="§"/>
              <a:tabLst/>
              <a:defRPr sz="1333"/>
            </a:lvl7pPr>
            <a:lvl8pPr marL="2061582" indent="-156629">
              <a:buClr>
                <a:srgbClr val="D95E00"/>
              </a:buClr>
              <a:buFont typeface="System Font Regular"/>
              <a:buChar char="&gt;"/>
              <a:tabLst/>
              <a:defRPr sz="1200"/>
            </a:lvl8pPr>
          </a:lstStyle>
          <a:p>
            <a:pPr lvl="0"/>
            <a:r>
              <a:rPr lang="en-US" dirty="0"/>
              <a:t>Click to add bullet</a:t>
            </a:r>
          </a:p>
          <a:p>
            <a:pPr lvl="1"/>
            <a:r>
              <a:rPr lang="en-US" dirty="0"/>
              <a:t>Click to add sub-bullet</a:t>
            </a:r>
          </a:p>
          <a:p>
            <a:pPr lvl="2"/>
            <a:r>
              <a:rPr lang="en-US" dirty="0"/>
              <a:t>Click to add sub-sub bullet</a:t>
            </a:r>
          </a:p>
        </p:txBody>
      </p:sp>
    </p:spTree>
    <p:extLst>
      <p:ext uri="{BB962C8B-B14F-4D97-AF65-F5344CB8AC3E}">
        <p14:creationId xmlns:p14="http://schemas.microsoft.com/office/powerpoint/2010/main" val="4292147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-Page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ACF15DD-277E-394F-AFCE-926578BEF7F1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2D8B4FE-5E61-2942-9F67-A4F6AD7FECA1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 Placeholder 18">
            <a:extLst>
              <a:ext uri="{FF2B5EF4-FFF2-40B4-BE49-F238E27FC236}">
                <a16:creationId xmlns:a16="http://schemas.microsoft.com/office/drawing/2014/main" id="{62AB3FC8-2388-7847-86DB-E5B5333EACF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7" name="Content Placeholder 18">
            <a:extLst>
              <a:ext uri="{FF2B5EF4-FFF2-40B4-BE49-F238E27FC236}">
                <a16:creationId xmlns:a16="http://schemas.microsoft.com/office/drawing/2014/main" id="{E61379B3-CA22-7E42-8FE3-E2D09D72196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11589952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998498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44EEE75-1C0C-DF43-8A1A-F55F70A0076A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33C26C-CF75-E04A-98EB-7AEC198CFEE8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8">
            <a:extLst>
              <a:ext uri="{FF2B5EF4-FFF2-40B4-BE49-F238E27FC236}">
                <a16:creationId xmlns:a16="http://schemas.microsoft.com/office/drawing/2014/main" id="{AD0B3782-2422-A544-AEA8-0DA96AAE551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4" name="Content Placeholder 18">
            <a:extLst>
              <a:ext uri="{FF2B5EF4-FFF2-40B4-BE49-F238E27FC236}">
                <a16:creationId xmlns:a16="http://schemas.microsoft.com/office/drawing/2014/main" id="{D44BC06C-7E1C-4845-973D-DCD63FB136FA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6256867" y="863692"/>
            <a:ext cx="5604933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  <p:sp>
        <p:nvSpPr>
          <p:cNvPr id="15" name="Content Placeholder 18">
            <a:extLst>
              <a:ext uri="{FF2B5EF4-FFF2-40B4-BE49-F238E27FC236}">
                <a16:creationId xmlns:a16="http://schemas.microsoft.com/office/drawing/2014/main" id="{AA93BCA3-E265-CD4C-9883-62DC1D15F3D7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72085" y="863428"/>
            <a:ext cx="5612248" cy="4639906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3541278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06E70DBF-129D-BB48-BBFF-08F62952F603}"/>
              </a:ext>
            </a:extLst>
          </p:cNvPr>
          <p:cNvCxnSpPr/>
          <p:nvPr userDrawn="1"/>
        </p:nvCxnSpPr>
        <p:spPr>
          <a:xfrm>
            <a:off x="272085" y="513092"/>
            <a:ext cx="2674747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E58E4D-9595-E14C-8259-3EDBF9F54A84}"/>
              </a:ext>
            </a:extLst>
          </p:cNvPr>
          <p:cNvCxnSpPr/>
          <p:nvPr userDrawn="1"/>
        </p:nvCxnSpPr>
        <p:spPr>
          <a:xfrm>
            <a:off x="3376635" y="513092"/>
            <a:ext cx="8485403" cy="0"/>
          </a:xfrm>
          <a:prstGeom prst="line">
            <a:avLst/>
          </a:prstGeom>
          <a:ln w="12700" cmpd="sng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8">
            <a:extLst>
              <a:ext uri="{FF2B5EF4-FFF2-40B4-BE49-F238E27FC236}">
                <a16:creationId xmlns:a16="http://schemas.microsoft.com/office/drawing/2014/main" id="{9CF2F8B1-9E2E-5040-B217-FCC725F9667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AAA33EB-41E5-8B40-9670-C68F679A7D7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64584" y="862676"/>
            <a:ext cx="3471333" cy="79573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b="1">
                <a:solidFill>
                  <a:srgbClr val="E46102"/>
                </a:solidFill>
              </a:defRPr>
            </a:lvl1pPr>
          </a:lstStyle>
          <a:p>
            <a:pPr lvl="0"/>
            <a:r>
              <a:rPr lang="en-US" dirty="0"/>
              <a:t>Main Header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8BFBAF58-1BBE-824B-9BD9-DF65670E97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4584" y="1873340"/>
            <a:ext cx="3471333" cy="363846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67"/>
            </a:lvl1pPr>
          </a:lstStyle>
          <a:p>
            <a:pPr lvl="0"/>
            <a:r>
              <a:rPr lang="en-US" dirty="0"/>
              <a:t>Click to add caption</a:t>
            </a:r>
          </a:p>
        </p:txBody>
      </p:sp>
      <p:sp>
        <p:nvSpPr>
          <p:cNvPr id="19" name="Content Placeholder 18">
            <a:extLst>
              <a:ext uri="{FF2B5EF4-FFF2-40B4-BE49-F238E27FC236}">
                <a16:creationId xmlns:a16="http://schemas.microsoft.com/office/drawing/2014/main" id="{80FC676F-AD0F-3045-85E2-F41B9DF0A6F3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000501" y="863692"/>
            <a:ext cx="7861300" cy="4639642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i="1"/>
            </a:lvl1pPr>
          </a:lstStyle>
          <a:p>
            <a:pPr lvl="0"/>
            <a:r>
              <a:rPr lang="en-US" dirty="0"/>
              <a:t>Place image/chart here</a:t>
            </a:r>
          </a:p>
        </p:txBody>
      </p:sp>
    </p:spTree>
    <p:extLst>
      <p:ext uri="{BB962C8B-B14F-4D97-AF65-F5344CB8AC3E}">
        <p14:creationId xmlns:p14="http://schemas.microsoft.com/office/powerpoint/2010/main" val="2575343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an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81FDB69-C179-3341-AEF3-D2B3896FB825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8ECA973-8475-EF41-8C88-BE7633966CF5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rgbClr val="E4610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18">
            <a:extLst>
              <a:ext uri="{FF2B5EF4-FFF2-40B4-BE49-F238E27FC236}">
                <a16:creationId xmlns:a16="http://schemas.microsoft.com/office/drawing/2014/main" id="{7DF7C01A-B350-7B45-A49E-C3717CC86D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89A099A8-CF8E-1C48-82A0-F6A6F7CC0F6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72085" y="3987800"/>
            <a:ext cx="11589952" cy="152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5333" b="1"/>
            </a:lvl1pPr>
          </a:lstStyle>
          <a:p>
            <a:pPr lvl="0"/>
            <a:r>
              <a:rPr lang="en-US" dirty="0"/>
              <a:t>Click to add Transition Title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:a16="http://schemas.microsoft.com/office/drawing/2014/main" id="{1F4EC182-26E1-8E4C-B960-2DF3DDFBCB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1653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or 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17F9755-C0DA-B244-B730-B308E60924F8}"/>
              </a:ext>
            </a:extLst>
          </p:cNvPr>
          <p:cNvSpPr/>
          <p:nvPr userDrawn="1"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4610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57FF2CB-58B7-5049-BADD-41D07A0154D8}"/>
              </a:ext>
            </a:extLst>
          </p:cNvPr>
          <p:cNvCxnSpPr/>
          <p:nvPr userDrawn="1"/>
        </p:nvCxnSpPr>
        <p:spPr>
          <a:xfrm>
            <a:off x="272085" y="513091"/>
            <a:ext cx="2674747" cy="0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5B524D-D7AF-4B4A-B485-6A922EDBF1D0}"/>
              </a:ext>
            </a:extLst>
          </p:cNvPr>
          <p:cNvCxnSpPr/>
          <p:nvPr userDrawn="1"/>
        </p:nvCxnSpPr>
        <p:spPr>
          <a:xfrm>
            <a:off x="3376635" y="513091"/>
            <a:ext cx="8485403" cy="0"/>
          </a:xfrm>
          <a:prstGeom prst="line">
            <a:avLst/>
          </a:prstGeom>
          <a:ln w="12700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CD73F756-E117-EE4D-80F1-C25B8572FAA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2085" y="4258733"/>
            <a:ext cx="11589952" cy="1253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7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Section Title</a:t>
            </a:r>
          </a:p>
        </p:txBody>
      </p:sp>
      <p:sp>
        <p:nvSpPr>
          <p:cNvPr id="16" name="Text Placeholder 18">
            <a:extLst>
              <a:ext uri="{FF2B5EF4-FFF2-40B4-BE49-F238E27FC236}">
                <a16:creationId xmlns:a16="http://schemas.microsoft.com/office/drawing/2014/main" id="{079EB260-1A7B-174A-AA51-12AAD061D7C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5511801"/>
            <a:ext cx="12192000" cy="1401233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lnSpc>
                <a:spcPct val="90000"/>
              </a:lnSpc>
              <a:buNone/>
              <a:defRPr b="0" i="1">
                <a:solidFill>
                  <a:srgbClr val="FF0000"/>
                </a:solidFill>
                <a:latin typeface="MS Gothic" panose="020B0609070205080204" pitchFamily="49" charset="-128"/>
                <a:ea typeface="MS Gothic" panose="020B0609070205080204" pitchFamily="49" charset="-128"/>
              </a:defRPr>
            </a:lvl1pPr>
          </a:lstStyle>
          <a:p>
            <a:pPr lvl="0"/>
            <a:r>
              <a:rPr lang="en-US" dirty="0"/>
              <a:t>Please do not put content in this space.   It is reserved for live captioning.</a:t>
            </a:r>
          </a:p>
        </p:txBody>
      </p:sp>
      <p:pic>
        <p:nvPicPr>
          <p:cNvPr id="9" name="Picture 5">
            <a:extLst>
              <a:ext uri="{FF2B5EF4-FFF2-40B4-BE49-F238E27FC236}">
                <a16:creationId xmlns:a16="http://schemas.microsoft.com/office/drawing/2014/main" id="{4D358B63-2CFC-D646-AC7D-C772A192AF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241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B54E10-94DE-5C43-AE71-D50CF104105B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4375" y="151925"/>
            <a:ext cx="624309" cy="31215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703378" y="257543"/>
            <a:ext cx="1241077" cy="24006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1200" dirty="0">
                <a:latin typeface="Georgia"/>
                <a:cs typeface="Georgia"/>
              </a:rPr>
              <a:t>|  </a:t>
            </a:r>
            <a:fld id="{606D2650-017B-BC48-A893-0334FE68CCF7}" type="slidenum">
              <a:rPr lang="en-US" sz="1133" smtClean="0">
                <a:latin typeface="Arial" panose="020B0604020202020204" pitchFamily="34" charset="0"/>
                <a:cs typeface="Arial" panose="020B0604020202020204" pitchFamily="34" charset="0"/>
              </a:rPr>
              <a:pPr algn="r">
                <a:lnSpc>
                  <a:spcPct val="80000"/>
                </a:lnSpc>
              </a:pPr>
              <a:t>‹#›</a:t>
            </a:fld>
            <a:endParaRPr lang="en-US" sz="1133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1C3823F-4E31-6346-A3FC-E4F3404C0134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9189973" y="306146"/>
            <a:ext cx="2218339" cy="13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9808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0" r:id="rId2"/>
    <p:sldLayoutId id="2147483650" r:id="rId3"/>
    <p:sldLayoutId id="2147483663" r:id="rId4"/>
    <p:sldLayoutId id="2147483652" r:id="rId5"/>
    <p:sldLayoutId id="2147483656" r:id="rId6"/>
    <p:sldLayoutId id="2147483662" r:id="rId7"/>
    <p:sldLayoutId id="2147483661" r:id="rId8"/>
  </p:sldLayoutIdLst>
  <p:txStyles>
    <p:titleStyle>
      <a:lvl1pPr algn="ctr" defTabSz="609585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609585" rtl="0" eaLnBrk="1" latinLnBrk="0" hangingPunct="1">
        <a:spcBef>
          <a:spcPct val="20000"/>
        </a:spcBef>
        <a:buFont typeface="Arial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609585" rtl="0" eaLnBrk="1" latinLnBrk="0" hangingPunct="1">
        <a:spcBef>
          <a:spcPct val="20000"/>
        </a:spcBef>
        <a:buFont typeface="Arial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609585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609585" rtl="0" eaLnBrk="1" latinLnBrk="0" hangingPunct="1">
        <a:spcBef>
          <a:spcPct val="20000"/>
        </a:spcBef>
        <a:buFont typeface="Arial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609585" rtl="0" eaLnBrk="1" latinLnBrk="0" hangingPunct="1">
        <a:spcBef>
          <a:spcPct val="20000"/>
        </a:spcBef>
        <a:buFont typeface="Arial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60958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60958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A923788-A9CA-A54E-9E8A-67A4C6CBDB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Toyota Production Systems Lab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A14F96-BFDB-2F4F-965A-F780BF87143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Grade 9-12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26E37-4DA9-8A45-A754-3511858EC5A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Lean:</a:t>
            </a:r>
          </a:p>
          <a:p>
            <a:r>
              <a:rPr lang="en-US" dirty="0"/>
              <a:t>Value Stream Mapping</a:t>
            </a:r>
          </a:p>
        </p:txBody>
      </p:sp>
    </p:spTree>
    <p:extLst>
      <p:ext uri="{BB962C8B-B14F-4D97-AF65-F5344CB8AC3E}">
        <p14:creationId xmlns:p14="http://schemas.microsoft.com/office/powerpoint/2010/main" val="1613472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Value Stream Mapping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r>
              <a:rPr lang="en-US" dirty="0"/>
              <a:t>Value Stream Mapping is a great tool that Industrial Engineers use in order to see the process from a </a:t>
            </a:r>
            <a:r>
              <a:rPr lang="en-US" dirty="0">
                <a:solidFill>
                  <a:srgbClr val="EF6F2A"/>
                </a:solidFill>
              </a:rPr>
              <a:t>“birds eye view”</a:t>
            </a:r>
            <a:r>
              <a:rPr lang="en-US" dirty="0"/>
              <a:t>. </a:t>
            </a:r>
            <a:r>
              <a:rPr lang="en-US" dirty="0">
                <a:solidFill>
                  <a:srgbClr val="EF6F2A"/>
                </a:solidFill>
              </a:rPr>
              <a:t> </a:t>
            </a:r>
          </a:p>
          <a:p>
            <a:r>
              <a:rPr lang="en-US" dirty="0"/>
              <a:t>This means that they can </a:t>
            </a:r>
            <a:r>
              <a:rPr lang="en-US" dirty="0">
                <a:solidFill>
                  <a:srgbClr val="E56618"/>
                </a:solidFill>
              </a:rPr>
              <a:t>see everything going on </a:t>
            </a:r>
            <a:r>
              <a:rPr lang="en-US" dirty="0"/>
              <a:t>and can identify areas of improvement where they can help!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1026" name="Picture 2" descr="Bird Eye View Stock Illustrations, Cliparts And Royalty Free Bird Eye View  Vectors">
            <a:extLst>
              <a:ext uri="{FF2B5EF4-FFF2-40B4-BE49-F238E27FC236}">
                <a16:creationId xmlns:a16="http://schemas.microsoft.com/office/drawing/2014/main" id="{B6DAA265-004B-F046-B21E-ED5E3F2945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6761" y="4417611"/>
            <a:ext cx="3281570" cy="2297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81878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D70076-164D-EC43-86A4-0DFA455CDB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Parts of a Value Stream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16971D-88E4-5947-8247-BD2458B3237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22836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Numbering the steps: </a:t>
            </a:r>
            <a:r>
              <a:rPr lang="en-US" sz="2400" dirty="0">
                <a:solidFill>
                  <a:srgbClr val="E56618"/>
                </a:solidFill>
              </a:rPr>
              <a:t>1,2,3,4,5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It is always good to put a number starting at 1 for the first step all the way to the last step.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Name for each step:  </a:t>
            </a:r>
            <a:r>
              <a:rPr lang="en-US" sz="2400" dirty="0">
                <a:solidFill>
                  <a:srgbClr val="E56618"/>
                </a:solidFill>
              </a:rPr>
              <a:t>Start, End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So we know what happens at each step in the process.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Put arrows to show the path: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This helps us see where we need to go.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Star areas for Problems: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Engineers put stars where we can see problems or danger ahead.  The stars will stand out on the map and tell us where we can improve!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400" dirty="0"/>
              <a:t>Create a list of Solutions for the Stars:  </a:t>
            </a:r>
          </a:p>
          <a:p>
            <a:pPr marL="819143" lvl="1" indent="-514350">
              <a:buFont typeface="+mj-lt"/>
              <a:buAutoNum type="arabicPeriod"/>
            </a:pPr>
            <a:r>
              <a:rPr lang="en-US" sz="2000" dirty="0"/>
              <a:t>Engineers see the stars and then think of ways to go around them and come up with solutions to help them reach their goal, the buried treasure!</a:t>
            </a:r>
          </a:p>
          <a:p>
            <a:endParaRPr lang="en-US" dirty="0"/>
          </a:p>
        </p:txBody>
      </p:sp>
      <p:sp>
        <p:nvSpPr>
          <p:cNvPr id="7" name="Right Arrow 6">
            <a:extLst>
              <a:ext uri="{FF2B5EF4-FFF2-40B4-BE49-F238E27FC236}">
                <a16:creationId xmlns:a16="http://schemas.microsoft.com/office/drawing/2014/main" id="{A83F113A-9C24-AB4E-A5B1-597BA7C73F93}"/>
              </a:ext>
            </a:extLst>
          </p:cNvPr>
          <p:cNvSpPr/>
          <p:nvPr/>
        </p:nvSpPr>
        <p:spPr>
          <a:xfrm>
            <a:off x="5128591" y="3535018"/>
            <a:ext cx="636105" cy="175591"/>
          </a:xfrm>
          <a:prstGeom prst="rightArrow">
            <a:avLst/>
          </a:prstGeom>
          <a:solidFill>
            <a:srgbClr val="D95E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396F0441-7A66-864D-86DA-CF8D2A5F6FEB}"/>
              </a:ext>
            </a:extLst>
          </p:cNvPr>
          <p:cNvSpPr/>
          <p:nvPr/>
        </p:nvSpPr>
        <p:spPr>
          <a:xfrm>
            <a:off x="4492487" y="4105643"/>
            <a:ext cx="437321" cy="410817"/>
          </a:xfrm>
          <a:prstGeom prst="star5">
            <a:avLst/>
          </a:prstGeom>
          <a:solidFill>
            <a:srgbClr val="D95E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68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27ABA2-A7CE-954F-94A4-2F2DB72D96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Symbols – Value Stream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36EAB5-4084-C04A-AB7E-B4EF461ED44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3836090" cy="4616472"/>
          </a:xfrm>
        </p:spPr>
        <p:txBody>
          <a:bodyPr/>
          <a:lstStyle/>
          <a:p>
            <a:r>
              <a:rPr lang="en-US" sz="2400" dirty="0"/>
              <a:t>There are many different types of symbols and shaped used to distinguish different parts of a VSM. Here are a few of the most widely used symbols.</a:t>
            </a:r>
          </a:p>
        </p:txBody>
      </p:sp>
      <p:pic>
        <p:nvPicPr>
          <p:cNvPr id="2050" name="Picture 2" descr="Value Stream Mapping Symbols | What is Value Stream Mapping? | Value Stream  Mapping Template | Value Stream Mapping Symbols">
            <a:extLst>
              <a:ext uri="{FF2B5EF4-FFF2-40B4-BE49-F238E27FC236}">
                <a16:creationId xmlns:a16="http://schemas.microsoft.com/office/drawing/2014/main" id="{412AC02C-1AF0-1745-BBE3-642F4309AB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8175" y="1497842"/>
            <a:ext cx="7521057" cy="5237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177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456E12-B462-9E46-89DF-CDE1F570257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Example - Value Stream Map </a:t>
            </a:r>
          </a:p>
        </p:txBody>
      </p:sp>
      <p:pic>
        <p:nvPicPr>
          <p:cNvPr id="1026" name="Picture 2" descr="Value Stream Mapping: Definition, Steps, and Examples - Tallyfy">
            <a:extLst>
              <a:ext uri="{FF2B5EF4-FFF2-40B4-BE49-F238E27FC236}">
                <a16:creationId xmlns:a16="http://schemas.microsoft.com/office/drawing/2014/main" id="{E0B926C6-53C9-7344-BA1B-BEB17909E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4494" y="1518572"/>
            <a:ext cx="7921488" cy="513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2EADAC4-337A-2648-8840-29FF706C0136}"/>
              </a:ext>
            </a:extLst>
          </p:cNvPr>
          <p:cNvSpPr txBox="1">
            <a:spLocks/>
          </p:cNvSpPr>
          <p:nvPr/>
        </p:nvSpPr>
        <p:spPr>
          <a:xfrm>
            <a:off x="272085" y="1744225"/>
            <a:ext cx="3836090" cy="4616472"/>
          </a:xfrm>
          <a:prstGeom prst="rect">
            <a:avLst/>
          </a:prstGeom>
        </p:spPr>
        <p:txBody>
          <a:bodyPr/>
          <a:lstStyle>
            <a:lvl1pPr marL="304792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3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Font typeface="Arial" panose="020B0604020202020204" pitchFamily="34" charset="0"/>
              <a:buChar char="•"/>
              <a:tabLst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77" indent="-304792" algn="l" defTabSz="609585" rtl="0" eaLnBrk="1" latinLnBrk="0" hangingPunct="1">
              <a:spcBef>
                <a:spcPct val="20000"/>
              </a:spcBef>
              <a:buClr>
                <a:srgbClr val="E46102"/>
              </a:buClr>
              <a:buSzPct val="100000"/>
              <a:buFont typeface="Wingdings" pitchFamily="2" charset="2"/>
              <a:buChar char="§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21287" indent="-306910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21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26079" indent="-304792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Wingdings" pitchFamily="2" charset="2"/>
              <a:buChar char="§"/>
              <a:tabLst/>
              <a:defRPr sz="18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56789" indent="-230712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4952" indent="-148163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Wingdings" pitchFamily="2" charset="2"/>
              <a:buChar char="§"/>
              <a:tabLst/>
              <a:defRPr sz="133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61582" indent="-156629" algn="l" defTabSz="609585" rtl="0" eaLnBrk="1" latinLnBrk="0" hangingPunct="1">
              <a:spcBef>
                <a:spcPct val="20000"/>
              </a:spcBef>
              <a:buClr>
                <a:srgbClr val="D95E00"/>
              </a:buClr>
              <a:buFont typeface="System Font Regular"/>
              <a:buChar char="&gt;"/>
              <a:tabLst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81470" indent="-304792" algn="l" defTabSz="609585" rtl="0" eaLnBrk="1" latinLnBrk="0" hangingPunct="1">
              <a:spcBef>
                <a:spcPct val="20000"/>
              </a:spcBef>
              <a:buFont typeface="Arial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Notice the different symbols from the previous slide.</a:t>
            </a:r>
          </a:p>
          <a:p>
            <a:r>
              <a:rPr lang="en-US" sz="2400" dirty="0"/>
              <a:t>Can you identify the meaning of the symbols without looking back at the slide? See how many you can identify.</a:t>
            </a:r>
          </a:p>
        </p:txBody>
      </p:sp>
    </p:spTree>
    <p:extLst>
      <p:ext uri="{BB962C8B-B14F-4D97-AF65-F5344CB8AC3E}">
        <p14:creationId xmlns:p14="http://schemas.microsoft.com/office/powerpoint/2010/main" val="4276943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440E50-227D-8B44-9FB9-91FBB136D4E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Importance of a VSM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A02C69-4094-4A42-BF7F-1BECEBE3B07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We can see the process from a </a:t>
            </a:r>
            <a:r>
              <a:rPr lang="en-US" dirty="0">
                <a:solidFill>
                  <a:srgbClr val="D95E00"/>
                </a:solidFill>
              </a:rPr>
              <a:t>“birds eye view”</a:t>
            </a:r>
          </a:p>
          <a:p>
            <a:r>
              <a:rPr lang="en-US" dirty="0"/>
              <a:t>Can easily identify areas to </a:t>
            </a:r>
            <a:r>
              <a:rPr lang="en-US" dirty="0">
                <a:solidFill>
                  <a:srgbClr val="D95E00"/>
                </a:solidFill>
              </a:rPr>
              <a:t>improve</a:t>
            </a:r>
            <a:r>
              <a:rPr lang="en-US" dirty="0"/>
              <a:t>.</a:t>
            </a:r>
          </a:p>
          <a:p>
            <a:r>
              <a:rPr lang="en-US" dirty="0"/>
              <a:t>Can easily see where </a:t>
            </a:r>
            <a:r>
              <a:rPr lang="en-US" dirty="0">
                <a:solidFill>
                  <a:srgbClr val="D95E00"/>
                </a:solidFill>
              </a:rPr>
              <a:t>bottlenecks</a:t>
            </a:r>
            <a:r>
              <a:rPr lang="en-US" dirty="0"/>
              <a:t> in the process are occurring.</a:t>
            </a:r>
          </a:p>
          <a:p>
            <a:r>
              <a:rPr lang="en-US" dirty="0"/>
              <a:t>Can use the tool to help make improvements to the process.</a:t>
            </a:r>
          </a:p>
        </p:txBody>
      </p:sp>
    </p:spTree>
    <p:extLst>
      <p:ext uri="{BB962C8B-B14F-4D97-AF65-F5344CB8AC3E}">
        <p14:creationId xmlns:p14="http://schemas.microsoft.com/office/powerpoint/2010/main" val="3216081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77244AD-5CB2-144C-B74F-2B32D64514F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Activity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993BC1-A71B-024F-81E8-48817C7C5FD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72085" y="1744225"/>
            <a:ext cx="11589952" cy="4789097"/>
          </a:xfrm>
        </p:spPr>
        <p:txBody>
          <a:bodyPr/>
          <a:lstStyle/>
          <a:p>
            <a:r>
              <a:rPr lang="en-US" sz="2800" dirty="0"/>
              <a:t>Think of a process you go through in your life and </a:t>
            </a:r>
            <a:r>
              <a:rPr lang="en-US" sz="2800" dirty="0">
                <a:solidFill>
                  <a:srgbClr val="E56618"/>
                </a:solidFill>
              </a:rPr>
              <a:t>create a Value Stream Map</a:t>
            </a:r>
            <a:r>
              <a:rPr lang="en-US" sz="2800" dirty="0"/>
              <a:t> of it. Some examples to use may be making a sandwich, buying a new pair of shoes, your morning routine before heading to school, etc.</a:t>
            </a:r>
          </a:p>
          <a:p>
            <a:pPr lvl="1"/>
            <a:r>
              <a:rPr lang="en-US" dirty="0"/>
              <a:t>What steps in the process seem to take the longest? </a:t>
            </a:r>
          </a:p>
          <a:p>
            <a:pPr lvl="1"/>
            <a:r>
              <a:rPr lang="en-US" dirty="0"/>
              <a:t>Can you find any waste in the process by looking at the Value Stream Map? Remember, waste is any activity that a customer would not be willing to pay for (Transportation, Inventory, Motion, Waiting, Over processing, Overproduction, Defects). </a:t>
            </a:r>
          </a:p>
          <a:p>
            <a:pPr lvl="1"/>
            <a:r>
              <a:rPr lang="en-US" dirty="0"/>
              <a:t>What ideas do you have to make this process better? </a:t>
            </a:r>
          </a:p>
          <a:p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282017"/>
      </p:ext>
    </p:extLst>
  </p:cSld>
  <p:clrMapOvr>
    <a:masterClrMapping/>
  </p:clrMapOvr>
</p:sld>
</file>

<file path=ppt/theme/theme1.xml><?xml version="1.0" encoding="utf-8"?>
<a:theme xmlns:a="http://schemas.openxmlformats.org/drawingml/2006/main" name="RIT">
  <a:themeElements>
    <a:clrScheme name="RIT">
      <a:dk1>
        <a:srgbClr val="000000"/>
      </a:dk1>
      <a:lt1>
        <a:srgbClr val="FFFFFF"/>
      </a:lt1>
      <a:dk2>
        <a:srgbClr val="E36102"/>
      </a:dk2>
      <a:lt2>
        <a:srgbClr val="EEEEEE"/>
      </a:lt2>
      <a:accent1>
        <a:srgbClr val="83BD00"/>
      </a:accent1>
      <a:accent2>
        <a:srgbClr val="C3D600"/>
      </a:accent2>
      <a:accent3>
        <a:srgbClr val="009CBD"/>
      </a:accent3>
      <a:accent4>
        <a:srgbClr val="7D55C7"/>
      </a:accent4>
      <a:accent5>
        <a:srgbClr val="DA281C"/>
      </a:accent5>
      <a:accent6>
        <a:srgbClr val="F6BE00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RIT PPT template 4" id="{78D9C2E5-FD18-AC4F-A712-8A140E8FE595}" vid="{289A2507-138B-444C-A244-4B0961E48F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RIT PPT template 4</Template>
  <TotalTime>21</TotalTime>
  <Words>433</Words>
  <Application>Microsoft Macintosh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Gothic</vt:lpstr>
      <vt:lpstr>Arial</vt:lpstr>
      <vt:lpstr>Calibri</vt:lpstr>
      <vt:lpstr>Georgia</vt:lpstr>
      <vt:lpstr>System Font Regular</vt:lpstr>
      <vt:lpstr>Wingdings</vt:lpstr>
      <vt:lpstr>RIT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Jenna Levitt</dc:creator>
  <cp:lastModifiedBy>Claire Candelori</cp:lastModifiedBy>
  <cp:revision>5</cp:revision>
  <cp:lastPrinted>2018-04-25T02:50:23Z</cp:lastPrinted>
  <dcterms:created xsi:type="dcterms:W3CDTF">2020-05-07T17:34:33Z</dcterms:created>
  <dcterms:modified xsi:type="dcterms:W3CDTF">2020-08-22T18:15:20Z</dcterms:modified>
</cp:coreProperties>
</file>