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jeHhdmCBKgnKgvBmQPOAqzJw5r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746295-831A-488B-AD29-779956D097EF}">
  <a:tblStyle styleId="{26746295-831A-488B-AD29-779956D097E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c8836000f7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c8836000f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Question to fill in more blanks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	For 6-8, ask for continuation of cookie theme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	For 9-12, ask for new project, (topic on WS)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c8836000f7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gc8836000f7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Ask question here for the issues / risks that they came up with previously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8836000f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c8836000f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Might archive this slide for a future module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8876689e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c8876689e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Question:</a:t>
            </a:r>
            <a:endParaRPr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Which of these are a project?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c8836000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c8836000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c33a93872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c33a93872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c8836000f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c8836000f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8696C"/>
          </a:solidFill>
          <a:ln>
            <a:noFill/>
          </a:ln>
          <a:effectLst>
            <a:outerShdw blurRad="40000" rotWithShape="0" dir="5400000" dist="23000">
              <a:srgbClr val="000000">
                <a:alpha val="33725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6"/>
          <p:cNvSpPr/>
          <p:nvPr/>
        </p:nvSpPr>
        <p:spPr>
          <a:xfrm>
            <a:off x="478924" y="242751"/>
            <a:ext cx="629933" cy="830723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6"/>
          <p:cNvSpPr/>
          <p:nvPr/>
        </p:nvSpPr>
        <p:spPr>
          <a:xfrm>
            <a:off x="-98380" y="2367271"/>
            <a:ext cx="1461356" cy="1927164"/>
          </a:xfrm>
          <a:custGeom>
            <a:rect b="b" l="l" r="r" t="t"/>
            <a:pathLst>
              <a:path extrusionOk="0" h="2569552" w="1948475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6"/>
          <p:cNvSpPr/>
          <p:nvPr/>
        </p:nvSpPr>
        <p:spPr>
          <a:xfrm>
            <a:off x="5491618" y="2943127"/>
            <a:ext cx="349089" cy="460361"/>
          </a:xfrm>
          <a:custGeom>
            <a:rect b="b" l="l" r="r" t="t"/>
            <a:pathLst>
              <a:path extrusionOk="0" h="613815" w="465452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6"/>
          <p:cNvSpPr/>
          <p:nvPr/>
        </p:nvSpPr>
        <p:spPr>
          <a:xfrm>
            <a:off x="8154471" y="3418610"/>
            <a:ext cx="629932" cy="830723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6"/>
          <p:cNvSpPr/>
          <p:nvPr/>
        </p:nvSpPr>
        <p:spPr>
          <a:xfrm>
            <a:off x="7291797" y="308983"/>
            <a:ext cx="1859454" cy="2452155"/>
          </a:xfrm>
          <a:custGeom>
            <a:rect b="b" l="l" r="r" t="t"/>
            <a:pathLst>
              <a:path extrusionOk="0" h="3269540" w="2479272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66872" y="93473"/>
            <a:ext cx="521208" cy="16294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6"/>
          <p:cNvSpPr/>
          <p:nvPr/>
        </p:nvSpPr>
        <p:spPr>
          <a:xfrm>
            <a:off x="1143" y="7060"/>
            <a:ext cx="9141600" cy="377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2420" y="80399"/>
            <a:ext cx="492553" cy="24627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2008148" y="3287404"/>
            <a:ext cx="57930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6"/>
          <p:cNvSpPr txBox="1"/>
          <p:nvPr>
            <p:ph idx="2" type="body"/>
          </p:nvPr>
        </p:nvSpPr>
        <p:spPr>
          <a:xfrm>
            <a:off x="2008148" y="3670551"/>
            <a:ext cx="5793000" cy="4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6"/>
          <p:cNvSpPr txBox="1"/>
          <p:nvPr>
            <p:ph idx="3" type="body"/>
          </p:nvPr>
        </p:nvSpPr>
        <p:spPr>
          <a:xfrm>
            <a:off x="0" y="4149565"/>
            <a:ext cx="9144000" cy="10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6"/>
          <p:cNvSpPr txBox="1"/>
          <p:nvPr>
            <p:ph idx="4" type="body"/>
          </p:nvPr>
        </p:nvSpPr>
        <p:spPr>
          <a:xfrm>
            <a:off x="754540" y="956788"/>
            <a:ext cx="7613700" cy="23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b="1" i="0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17"/>
          <p:cNvCxnSpPr/>
          <p:nvPr/>
        </p:nvCxnSpPr>
        <p:spPr>
          <a:xfrm>
            <a:off x="204064" y="384819"/>
            <a:ext cx="20061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17"/>
          <p:cNvCxnSpPr/>
          <p:nvPr/>
        </p:nvCxnSpPr>
        <p:spPr>
          <a:xfrm>
            <a:off x="2532476" y="384819"/>
            <a:ext cx="6364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" name="Google Shape;26;p17"/>
          <p:cNvSpPr txBox="1"/>
          <p:nvPr>
            <p:ph idx="1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7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102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17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D95E00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2100" lvl="6" marL="3200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1000"/>
              <a:buFont typeface="Noto Sans Symbols"/>
              <a:buChar char="▪"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85750" lvl="7" marL="3657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900"/>
              <a:buFont typeface="NTR"/>
              <a:buChar char="&gt;"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verview">
  <p:cSld name="Overview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8"/>
          <p:cNvCxnSpPr/>
          <p:nvPr/>
        </p:nvCxnSpPr>
        <p:spPr>
          <a:xfrm>
            <a:off x="204064" y="384370"/>
            <a:ext cx="2006100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18"/>
          <p:cNvCxnSpPr/>
          <p:nvPr/>
        </p:nvCxnSpPr>
        <p:spPr>
          <a:xfrm>
            <a:off x="2532476" y="384370"/>
            <a:ext cx="6364200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204065" y="740368"/>
            <a:ext cx="2705700" cy="3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Arial"/>
              <a:buNone/>
              <a:defRPr b="1" i="0" sz="3200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3252528" y="1305759"/>
            <a:ext cx="56439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8"/>
          <p:cNvSpPr txBox="1"/>
          <p:nvPr>
            <p:ph idx="3" type="body"/>
          </p:nvPr>
        </p:nvSpPr>
        <p:spPr>
          <a:xfrm>
            <a:off x="3246526" y="1920619"/>
            <a:ext cx="5649900" cy="22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46102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D95E00"/>
              </a:buClr>
              <a:buSzPts val="1400"/>
              <a:buFont typeface="NTR"/>
              <a:buChar char="&gt;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1100"/>
              <a:buFont typeface="NTR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D95E00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8"/>
          <p:cNvSpPr txBox="1"/>
          <p:nvPr>
            <p:ph idx="4" type="body"/>
          </p:nvPr>
        </p:nvSpPr>
        <p:spPr>
          <a:xfrm>
            <a:off x="0" y="4133850"/>
            <a:ext cx="9144000" cy="10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Content">
  <p:cSld name="Full-Page Conte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19"/>
          <p:cNvCxnSpPr/>
          <p:nvPr/>
        </p:nvCxnSpPr>
        <p:spPr>
          <a:xfrm>
            <a:off x="204064" y="384819"/>
            <a:ext cx="20061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19"/>
          <p:cNvCxnSpPr/>
          <p:nvPr/>
        </p:nvCxnSpPr>
        <p:spPr>
          <a:xfrm>
            <a:off x="2532476" y="384819"/>
            <a:ext cx="6364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19"/>
          <p:cNvSpPr txBox="1"/>
          <p:nvPr>
            <p:ph idx="1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9"/>
          <p:cNvSpPr txBox="1"/>
          <p:nvPr>
            <p:ph idx="2" type="body"/>
          </p:nvPr>
        </p:nvSpPr>
        <p:spPr>
          <a:xfrm>
            <a:off x="204064" y="647571"/>
            <a:ext cx="8692500" cy="34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1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Google Shape;42;p20"/>
          <p:cNvCxnSpPr/>
          <p:nvPr/>
        </p:nvCxnSpPr>
        <p:spPr>
          <a:xfrm>
            <a:off x="204064" y="384819"/>
            <a:ext cx="20061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" name="Google Shape;43;p20"/>
          <p:cNvCxnSpPr/>
          <p:nvPr/>
        </p:nvCxnSpPr>
        <p:spPr>
          <a:xfrm>
            <a:off x="2532476" y="384819"/>
            <a:ext cx="6364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20"/>
          <p:cNvSpPr txBox="1"/>
          <p:nvPr>
            <p:ph idx="2" type="body"/>
          </p:nvPr>
        </p:nvSpPr>
        <p:spPr>
          <a:xfrm>
            <a:off x="4692650" y="647769"/>
            <a:ext cx="4203600" cy="34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1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20"/>
          <p:cNvSpPr txBox="1"/>
          <p:nvPr>
            <p:ph idx="3" type="body"/>
          </p:nvPr>
        </p:nvSpPr>
        <p:spPr>
          <a:xfrm>
            <a:off x="204064" y="647571"/>
            <a:ext cx="4209300" cy="34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1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Google Shape;48;p21"/>
          <p:cNvCxnSpPr/>
          <p:nvPr/>
        </p:nvCxnSpPr>
        <p:spPr>
          <a:xfrm>
            <a:off x="204064" y="384819"/>
            <a:ext cx="20061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" name="Google Shape;49;p21"/>
          <p:cNvCxnSpPr/>
          <p:nvPr/>
        </p:nvCxnSpPr>
        <p:spPr>
          <a:xfrm>
            <a:off x="2532476" y="384819"/>
            <a:ext cx="6364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" name="Google Shape;50;p21"/>
          <p:cNvSpPr txBox="1"/>
          <p:nvPr>
            <p:ph idx="1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21"/>
          <p:cNvSpPr txBox="1"/>
          <p:nvPr>
            <p:ph idx="2" type="body"/>
          </p:nvPr>
        </p:nvSpPr>
        <p:spPr>
          <a:xfrm>
            <a:off x="198438" y="647007"/>
            <a:ext cx="26034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Arial"/>
              <a:buNone/>
              <a:defRPr b="1" i="0" sz="3200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21"/>
          <p:cNvSpPr txBox="1"/>
          <p:nvPr>
            <p:ph idx="3" type="body"/>
          </p:nvPr>
        </p:nvSpPr>
        <p:spPr>
          <a:xfrm>
            <a:off x="198438" y="1405005"/>
            <a:ext cx="2603400" cy="27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21"/>
          <p:cNvSpPr txBox="1"/>
          <p:nvPr>
            <p:ph idx="4" type="body"/>
          </p:nvPr>
        </p:nvSpPr>
        <p:spPr>
          <a:xfrm>
            <a:off x="3000376" y="647769"/>
            <a:ext cx="5895900" cy="34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1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" showMasterSp="0">
  <p:cSld name="Transition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22"/>
          <p:cNvCxnSpPr/>
          <p:nvPr/>
        </p:nvCxnSpPr>
        <p:spPr>
          <a:xfrm>
            <a:off x="204064" y="384818"/>
            <a:ext cx="2006100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22"/>
          <p:cNvCxnSpPr/>
          <p:nvPr/>
        </p:nvCxnSpPr>
        <p:spPr>
          <a:xfrm>
            <a:off x="2532476" y="384818"/>
            <a:ext cx="6364200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" name="Google Shape;57;p22"/>
          <p:cNvSpPr txBox="1"/>
          <p:nvPr>
            <p:ph idx="1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22"/>
          <p:cNvSpPr txBox="1"/>
          <p:nvPr>
            <p:ph idx="2" type="body"/>
          </p:nvPr>
        </p:nvSpPr>
        <p:spPr>
          <a:xfrm>
            <a:off x="204064" y="2990850"/>
            <a:ext cx="8692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59" name="Google Shape;59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3281" y="113944"/>
            <a:ext cx="468232" cy="234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or End Slide">
  <p:cSld name="Section Header or End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/>
          <p:nvPr/>
        </p:nvSpPr>
        <p:spPr>
          <a:xfrm>
            <a:off x="0" y="0"/>
            <a:ext cx="9141600" cy="5143500"/>
          </a:xfrm>
          <a:prstGeom prst="rect">
            <a:avLst/>
          </a:prstGeom>
          <a:solidFill>
            <a:srgbClr val="E4610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Google Shape;62;p23"/>
          <p:cNvCxnSpPr/>
          <p:nvPr/>
        </p:nvCxnSpPr>
        <p:spPr>
          <a:xfrm>
            <a:off x="204064" y="384818"/>
            <a:ext cx="2006100" cy="0"/>
          </a:xfrm>
          <a:prstGeom prst="straightConnector1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23"/>
          <p:cNvCxnSpPr/>
          <p:nvPr/>
        </p:nvCxnSpPr>
        <p:spPr>
          <a:xfrm>
            <a:off x="2532476" y="384818"/>
            <a:ext cx="6364200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204064" y="3194050"/>
            <a:ext cx="8692500" cy="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b="1" i="0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23"/>
          <p:cNvSpPr txBox="1"/>
          <p:nvPr>
            <p:ph idx="2" type="body"/>
          </p:nvPr>
        </p:nvSpPr>
        <p:spPr>
          <a:xfrm>
            <a:off x="0" y="4133851"/>
            <a:ext cx="91440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  <a:defRPr b="0" i="1" sz="3200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6" name="Google Shape;6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3281" y="113944"/>
            <a:ext cx="468232" cy="234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2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43281" y="113944"/>
            <a:ext cx="468232" cy="2341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5"/>
          <p:cNvSpPr txBox="1"/>
          <p:nvPr/>
        </p:nvSpPr>
        <p:spPr>
          <a:xfrm>
            <a:off x="8027534" y="193157"/>
            <a:ext cx="9309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|  </a:t>
            </a:r>
            <a:fld id="{00000000-1234-1234-1234-123412341234}" type="slidenum"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92479" y="229609"/>
            <a:ext cx="1663755" cy="9921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"/>
          <p:cNvSpPr txBox="1"/>
          <p:nvPr>
            <p:ph idx="4" type="body"/>
          </p:nvPr>
        </p:nvSpPr>
        <p:spPr>
          <a:xfrm>
            <a:off x="754549" y="956800"/>
            <a:ext cx="6682500" cy="23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SzPts val="5400"/>
              <a:buNone/>
            </a:pPr>
            <a:r>
              <a:rPr lang="en"/>
              <a:t>Project Management Concepts</a:t>
            </a:r>
            <a:endParaRPr/>
          </a:p>
        </p:txBody>
      </p:sp>
      <p:sp>
        <p:nvSpPr>
          <p:cNvPr id="80" name="Google Shape;80;p1"/>
          <p:cNvSpPr txBox="1"/>
          <p:nvPr>
            <p:ph idx="1" type="body"/>
          </p:nvPr>
        </p:nvSpPr>
        <p:spPr>
          <a:xfrm>
            <a:off x="2008148" y="3287404"/>
            <a:ext cx="57930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/>
              <a:t>Toyota Production Systems Lab</a:t>
            </a:r>
            <a:endParaRPr/>
          </a:p>
        </p:txBody>
      </p:sp>
      <p:sp>
        <p:nvSpPr>
          <p:cNvPr id="81" name="Google Shape;81;p1"/>
          <p:cNvSpPr txBox="1"/>
          <p:nvPr>
            <p:ph idx="2" type="body"/>
          </p:nvPr>
        </p:nvSpPr>
        <p:spPr>
          <a:xfrm>
            <a:off x="2008148" y="3670551"/>
            <a:ext cx="5793000" cy="4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/>
              <a:t>Grade 6-8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8836000f7_0_12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How to Minimize Risk</a:t>
            </a:r>
            <a:endParaRPr/>
          </a:p>
        </p:txBody>
      </p:sp>
      <p:sp>
        <p:nvSpPr>
          <p:cNvPr id="138" name="Google Shape;138;gc8836000f7_0_12"/>
          <p:cNvSpPr txBox="1"/>
          <p:nvPr>
            <p:ph idx="3" type="body"/>
          </p:nvPr>
        </p:nvSpPr>
        <p:spPr>
          <a:xfrm>
            <a:off x="204075" y="1308175"/>
            <a:ext cx="45348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 sz="2100"/>
              <a:t>Risk Prioritization matrix</a:t>
            </a:r>
            <a:endParaRPr sz="2100"/>
          </a:p>
          <a:p>
            <a:pPr indent="-36195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100"/>
              <a:buChar char="▪"/>
            </a:pPr>
            <a:r>
              <a:rPr lang="en" sz="2100"/>
              <a:t>Takes into account:</a:t>
            </a:r>
            <a:endParaRPr sz="2100"/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Cause</a:t>
            </a:r>
            <a:endParaRPr sz="1700"/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Likelihood: how likely is the risk to happen</a:t>
            </a:r>
            <a:endParaRPr sz="1700"/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" sz="1700"/>
              <a:t>Severity: how bad would it be if it happened</a:t>
            </a:r>
            <a:endParaRPr sz="1700"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▪"/>
            </a:pPr>
            <a:r>
              <a:rPr lang="en" sz="2100"/>
              <a:t>RPN = Likelihood x Severity</a:t>
            </a:r>
            <a:endParaRPr sz="2100"/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sz="2100"/>
              <a:t>Just a relative number</a:t>
            </a:r>
            <a:endParaRPr sz="2100"/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sz="2100"/>
              <a:t>Address higher RPN’s first</a:t>
            </a:r>
            <a:endParaRPr sz="2100"/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sz="2100"/>
              <a:t>Aim to lower total RPN</a:t>
            </a:r>
            <a:endParaRPr sz="2100"/>
          </a:p>
        </p:txBody>
      </p:sp>
      <p:graphicFrame>
        <p:nvGraphicFramePr>
          <p:cNvPr id="139" name="Google Shape;139;gc8836000f7_0_12"/>
          <p:cNvGraphicFramePr/>
          <p:nvPr/>
        </p:nvGraphicFramePr>
        <p:xfrm>
          <a:off x="4511000" y="1308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{26746295-831A-488B-AD29-779956D097EF}</a:tableStyleId>
              </a:tblPr>
              <a:tblGrid>
                <a:gridCol w="1390200"/>
                <a:gridCol w="892925"/>
                <a:gridCol w="856850"/>
                <a:gridCol w="694700"/>
                <a:gridCol w="725775"/>
              </a:tblGrid>
              <a:tr h="365725"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Issues with getting to making a new kind of cookie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  <a:tc hMerge="1"/>
              </a:tr>
              <a:tr h="402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Issue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Cause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Likelihood (1-10)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Severity</a:t>
                      </a:r>
                      <a:endParaRPr sz="10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(1-10)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RPN = LxS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Need to go to the store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Out of ingredients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7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3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21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Burn the cookies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Cooked too long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5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10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50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Cookies don't taste good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Bad recipe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3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5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15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  <a:tr h="36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u="none" cap="none" strike="noStrike">
                          <a:solidFill>
                            <a:schemeClr val="dk1"/>
                          </a:solidFill>
                        </a:rPr>
                        <a:t>Total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NA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NA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NA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cap="none" strike="noStrike"/>
                        <a:t>86</a:t>
                      </a:r>
                      <a:endParaRPr sz="10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8836000f7_0_39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Mitigating risk</a:t>
            </a:r>
            <a:endParaRPr/>
          </a:p>
        </p:txBody>
      </p:sp>
      <p:sp>
        <p:nvSpPr>
          <p:cNvPr id="145" name="Google Shape;145;gc8836000f7_0_39"/>
          <p:cNvSpPr txBox="1"/>
          <p:nvPr>
            <p:ph idx="3" type="body"/>
          </p:nvPr>
        </p:nvSpPr>
        <p:spPr>
          <a:xfrm>
            <a:off x="204075" y="1308176"/>
            <a:ext cx="8692500" cy="3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/>
              <a:t>Respond in one of four ways: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Avoid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Ex: avoid running out of ingredients by buying right before baking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Transfer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Mitigate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Ex: use a timer so the cookies don't burn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Accept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Ex: recipe is bad, won’t know until I try it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c8836000f7_0_18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Lifecycle of a project</a:t>
            </a:r>
            <a:endParaRPr/>
          </a:p>
        </p:txBody>
      </p:sp>
      <p:sp>
        <p:nvSpPr>
          <p:cNvPr id="151" name="Google Shape;151;gc8836000f7_0_18"/>
          <p:cNvSpPr txBox="1"/>
          <p:nvPr>
            <p:ph idx="3" type="body"/>
          </p:nvPr>
        </p:nvSpPr>
        <p:spPr>
          <a:xfrm>
            <a:off x="204070" y="1308175"/>
            <a:ext cx="4888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Four Phases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Definition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Planning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Implementation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Delivery</a:t>
            </a:r>
            <a:endParaRPr/>
          </a:p>
        </p:txBody>
      </p:sp>
      <p:pic>
        <p:nvPicPr>
          <p:cNvPr id="152" name="Google Shape;152;gc8836000f7_0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92575" y="1628888"/>
            <a:ext cx="3633951" cy="2184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87" name="Google Shape;87;p2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What is a project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Project Trade-offs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Minimizing / Mitigating Risk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Project Lifecycle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 txBox="1"/>
          <p:nvPr>
            <p:ph idx="2" type="body"/>
          </p:nvPr>
        </p:nvSpPr>
        <p:spPr>
          <a:xfrm>
            <a:off x="3252528" y="1305759"/>
            <a:ext cx="5643900" cy="4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/>
              <a:t>Accompanying worksheet</a:t>
            </a:r>
            <a:endParaRPr/>
          </a:p>
        </p:txBody>
      </p:sp>
      <p:sp>
        <p:nvSpPr>
          <p:cNvPr id="93" name="Google Shape;93;p3"/>
          <p:cNvSpPr txBox="1"/>
          <p:nvPr>
            <p:ph idx="3" type="body"/>
          </p:nvPr>
        </p:nvSpPr>
        <p:spPr>
          <a:xfrm>
            <a:off x="3246526" y="1920619"/>
            <a:ext cx="5649900" cy="22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/>
              <a:t>Please follow along with the worksheet titled “</a:t>
            </a:r>
            <a:r>
              <a:rPr lang="en"/>
              <a:t>ProjMan-6-ConceptsWS</a:t>
            </a:r>
            <a:r>
              <a:rPr lang="en"/>
              <a:t>”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/>
              <a:t>Please answer question 1 before going to the next slide.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What is a Project?</a:t>
            </a:r>
            <a:endParaRPr/>
          </a:p>
        </p:txBody>
      </p:sp>
      <p:sp>
        <p:nvSpPr>
          <p:cNvPr id="99" name="Google Shape;99;p4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</a:pPr>
            <a:r>
              <a:rPr lang="en" sz="2800"/>
              <a:t>“A temporary endeavor undertaken to create a unique product, service, or result”</a:t>
            </a:r>
            <a:endParaRPr sz="2800"/>
          </a:p>
          <a:p>
            <a:pPr indent="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8876689e4_0_7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Project Characteristics</a:t>
            </a:r>
            <a:endParaRPr/>
          </a:p>
        </p:txBody>
      </p:sp>
      <p:sp>
        <p:nvSpPr>
          <p:cNvPr id="105" name="Google Shape;105;gc8876689e4_0_7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Has a goal / purpose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Has performance requirements (form, fit, function)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Has a defined scope, schedule, and end date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Has uniqueness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c8836000f7_0_0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Project Examples</a:t>
            </a:r>
            <a:endParaRPr/>
          </a:p>
        </p:txBody>
      </p:sp>
      <p:sp>
        <p:nvSpPr>
          <p:cNvPr id="111" name="Google Shape;111;gc8836000f7_0_0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Are Projects: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Developing a vaccine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Designing a new car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Making a group presentation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Are not Projects: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Placing a weekly order</a:t>
            </a:r>
            <a:endParaRPr/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/>
              <a:t>Making lunch for yourself</a:t>
            </a:r>
            <a:endParaRPr/>
          </a:p>
        </p:txBody>
      </p:sp>
      <p:pic>
        <p:nvPicPr>
          <p:cNvPr id="112" name="Google Shape;112;gc8836000f7_0_0"/>
          <p:cNvPicPr preferRelativeResize="0"/>
          <p:nvPr/>
        </p:nvPicPr>
        <p:blipFill rotWithShape="1">
          <a:blip r:embed="rId3">
            <a:alphaModFix/>
          </a:blip>
          <a:srcRect b="0" l="0" r="50199" t="0"/>
          <a:stretch/>
        </p:blipFill>
        <p:spPr>
          <a:xfrm>
            <a:off x="4733249" y="1511850"/>
            <a:ext cx="942200" cy="99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gc8836000f7_0_0"/>
          <p:cNvPicPr preferRelativeResize="0"/>
          <p:nvPr/>
        </p:nvPicPr>
        <p:blipFill rotWithShape="1">
          <a:blip r:embed="rId4">
            <a:alphaModFix/>
          </a:blip>
          <a:srcRect b="0" l="51004" r="0" t="0"/>
          <a:stretch/>
        </p:blipFill>
        <p:spPr>
          <a:xfrm>
            <a:off x="4722350" y="2772850"/>
            <a:ext cx="964000" cy="102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c33a938724_0_1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Scope</a:t>
            </a:r>
            <a:endParaRPr/>
          </a:p>
        </p:txBody>
      </p:sp>
      <p:sp>
        <p:nvSpPr>
          <p:cNvPr id="119" name="Google Shape;119;gc33a938724_0_1"/>
          <p:cNvSpPr txBox="1"/>
          <p:nvPr>
            <p:ph idx="3" type="body"/>
          </p:nvPr>
        </p:nvSpPr>
        <p:spPr>
          <a:xfrm>
            <a:off x="204064" y="1308169"/>
            <a:ext cx="86925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4064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800"/>
              <a:buChar char="▪"/>
            </a:pPr>
            <a:r>
              <a:rPr lang="en" sz="2800"/>
              <a:t>Scale of the project</a:t>
            </a:r>
            <a:endParaRPr sz="2800"/>
          </a:p>
          <a:p>
            <a:pPr indent="-406400" lvl="1" marL="914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" sz="2800"/>
              <a:t>What is the project going to accomplish?</a:t>
            </a:r>
            <a:endParaRPr sz="2800"/>
          </a:p>
          <a:p>
            <a:pPr indent="-406400" lvl="1" marL="914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" sz="2800"/>
              <a:t>How long will it take?</a:t>
            </a:r>
            <a:endParaRPr sz="2800"/>
          </a:p>
          <a:p>
            <a:pPr indent="-406400" lvl="1" marL="914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" sz="2800"/>
              <a:t>How much will it cost</a:t>
            </a:r>
            <a:r>
              <a:rPr lang="en" sz="2900"/>
              <a:t>?</a:t>
            </a:r>
            <a:endParaRPr sz="2900"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Project Trade Offs</a:t>
            </a:r>
            <a:endParaRPr/>
          </a:p>
        </p:txBody>
      </p:sp>
      <p:sp>
        <p:nvSpPr>
          <p:cNvPr id="125" name="Google Shape;125;p5"/>
          <p:cNvSpPr txBox="1"/>
          <p:nvPr>
            <p:ph idx="3" type="body"/>
          </p:nvPr>
        </p:nvSpPr>
        <p:spPr>
          <a:xfrm>
            <a:off x="204071" y="1308175"/>
            <a:ext cx="51462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 sz="2200"/>
              <a:t>Pick 2 of time, quality, or cost</a:t>
            </a:r>
            <a:endParaRPr sz="2200"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 sz="2200"/>
              <a:t>Also need to include Uncertainty / Risk</a:t>
            </a:r>
            <a:endParaRPr sz="2200"/>
          </a:p>
        </p:txBody>
      </p:sp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50291" y="1308175"/>
            <a:ext cx="3546283" cy="31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8836000f7_0_6"/>
          <p:cNvSpPr txBox="1"/>
          <p:nvPr>
            <p:ph idx="2" type="body"/>
          </p:nvPr>
        </p:nvSpPr>
        <p:spPr>
          <a:xfrm>
            <a:off x="204064" y="718839"/>
            <a:ext cx="869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</a:pPr>
            <a:r>
              <a:rPr lang="en"/>
              <a:t>Uncertainty</a:t>
            </a:r>
            <a:endParaRPr/>
          </a:p>
        </p:txBody>
      </p:sp>
      <p:sp>
        <p:nvSpPr>
          <p:cNvPr id="132" name="Google Shape;132;gc8836000f7_0_6"/>
          <p:cNvSpPr txBox="1"/>
          <p:nvPr>
            <p:ph idx="3" type="body"/>
          </p:nvPr>
        </p:nvSpPr>
        <p:spPr>
          <a:xfrm>
            <a:off x="204075" y="1308176"/>
            <a:ext cx="8692500" cy="3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How long will it take?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How will we do this?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n"/>
              <a:t>Will we have everyone we need?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"/>
              <a:t>Uncertainty is one of the reasons that a project is a project, and not “business as usual”. It cannot be eliminated, only minimized.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