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jUUJAloO70MbiOF6nXjaR+lb5E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7"/>
          <p:cNvSpPr/>
          <p:nvPr/>
        </p:nvSpPr>
        <p:spPr>
          <a:xfrm>
            <a:off x="638565" y="323668"/>
            <a:ext cx="839910" cy="1107632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7"/>
          <p:cNvSpPr/>
          <p:nvPr/>
        </p:nvSpPr>
        <p:spPr>
          <a:xfrm>
            <a:off x="-131173" y="3156362"/>
            <a:ext cx="1948476" cy="2569552"/>
          </a:xfrm>
          <a:custGeom>
            <a:rect b="b" l="l" r="r" t="t"/>
            <a:pathLst>
              <a:path extrusionOk="0" h="2569552" w="1948475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7"/>
          <p:cNvSpPr/>
          <p:nvPr/>
        </p:nvSpPr>
        <p:spPr>
          <a:xfrm>
            <a:off x="7322158" y="3924169"/>
            <a:ext cx="465453" cy="613816"/>
          </a:xfrm>
          <a:custGeom>
            <a:rect b="b" l="l" r="r" t="t"/>
            <a:pathLst>
              <a:path extrusionOk="0" h="613815" w="465452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7"/>
          <p:cNvSpPr/>
          <p:nvPr/>
        </p:nvSpPr>
        <p:spPr>
          <a:xfrm>
            <a:off x="10872628" y="4558147"/>
            <a:ext cx="839910" cy="1107632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7"/>
          <p:cNvSpPr/>
          <p:nvPr/>
        </p:nvSpPr>
        <p:spPr>
          <a:xfrm>
            <a:off x="9722396" y="411978"/>
            <a:ext cx="2479273" cy="3269541"/>
          </a:xfrm>
          <a:custGeom>
            <a:rect b="b" l="l" r="r" t="t"/>
            <a:pathLst>
              <a:path extrusionOk="0" h="3269540" w="2479272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155829" y="124631"/>
            <a:ext cx="694943" cy="21725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7"/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49894" y="107199"/>
            <a:ext cx="656737" cy="32836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7"/>
          <p:cNvSpPr txBox="1"/>
          <p:nvPr>
            <p:ph idx="2" type="body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7"/>
          <p:cNvSpPr txBox="1"/>
          <p:nvPr>
            <p:ph idx="3" type="body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7"/>
          <p:cNvSpPr txBox="1"/>
          <p:nvPr>
            <p:ph idx="4" type="body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18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18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" name="Google Shape;26;p18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8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747"/>
              </a:spcBef>
              <a:spcAft>
                <a:spcPts val="0"/>
              </a:spcAft>
              <a:buClr>
                <a:srgbClr val="E46102"/>
              </a:buClr>
              <a:buSzPts val="3733"/>
              <a:buFont typeface="Arial"/>
              <a:buNone/>
              <a:defRPr b="1" i="0" sz="3733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18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7954" lvl="1" marL="914400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4045" lvl="3" marL="1828800" marR="0" rtl="0" algn="l">
              <a:spcBef>
                <a:spcPts val="427"/>
              </a:spcBef>
              <a:spcAft>
                <a:spcPts val="0"/>
              </a:spcAft>
              <a:buClr>
                <a:srgbClr val="D95E00"/>
              </a:buClr>
              <a:buSzPts val="2133"/>
              <a:buFont typeface="NTR"/>
              <a:buChar char="&gt;"/>
              <a:defRPr b="0" i="0" sz="2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7154" lvl="4" marL="2286000" marR="0" rtl="0" algn="l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oto Sans Symbols"/>
              <a:buChar char="▪"/>
              <a:defRPr b="0" i="0" sz="18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TR"/>
              <a:buChar char="&gt;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3245" lvl="6" marL="3200400" marR="0" rtl="0" algn="l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Char char="▪"/>
              <a:defRPr b="0" i="0" sz="1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TR"/>
              <a:buChar char="&gt;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-Page Content">
  <p:cSld name="Full-Page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19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19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19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19"/>
          <p:cNvSpPr txBox="1"/>
          <p:nvPr>
            <p:ph idx="2" type="body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or End Slide">
  <p:cSld name="Section Header or End Slide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" name="Google Shape;36;p20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" name="Google Shape;37;p20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40" name="Google Shape;40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verview">
  <p:cSld name="Overview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Google Shape;42;p21"/>
          <p:cNvCxnSpPr/>
          <p:nvPr/>
        </p:nvCxnSpPr>
        <p:spPr>
          <a:xfrm>
            <a:off x="272085" y="512494"/>
            <a:ext cx="2674747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3" name="Google Shape;43;p21"/>
          <p:cNvCxnSpPr/>
          <p:nvPr/>
        </p:nvCxnSpPr>
        <p:spPr>
          <a:xfrm>
            <a:off x="3376635" y="512494"/>
            <a:ext cx="8485403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53"/>
              </a:spcBef>
              <a:spcAft>
                <a:spcPts val="0"/>
              </a:spcAft>
              <a:buClr>
                <a:srgbClr val="E46102"/>
              </a:buClr>
              <a:buSzPts val="4267"/>
              <a:buFont typeface="Arial"/>
              <a:buNone/>
              <a:defRPr b="1" i="0" sz="4267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21"/>
          <p:cNvSpPr txBox="1"/>
          <p:nvPr>
            <p:ph idx="2" type="body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21"/>
          <p:cNvSpPr txBox="1"/>
          <p:nvPr>
            <p:ph idx="3" type="body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7954" lvl="0" marL="457200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Noto Sans Symbols"/>
              <a:buChar char="▪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4045" lvl="2" marL="1371600" marR="0" rtl="0" algn="l">
              <a:spcBef>
                <a:spcPts val="427"/>
              </a:spcBef>
              <a:spcAft>
                <a:spcPts val="0"/>
              </a:spcAft>
              <a:buClr>
                <a:srgbClr val="E46102"/>
              </a:buClr>
              <a:buSzPts val="2133"/>
              <a:buFont typeface="Noto Sans Symbols"/>
              <a:buChar char="▪"/>
              <a:defRPr b="0" i="0" sz="2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7154" lvl="3" marL="1828800" marR="0" rtl="0" algn="l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TR"/>
              <a:buChar char="&gt;"/>
              <a:defRPr b="0" i="0" sz="18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93"/>
              </a:spcBef>
              <a:spcAft>
                <a:spcPts val="0"/>
              </a:spcAft>
              <a:buClr>
                <a:srgbClr val="D95E00"/>
              </a:buClr>
              <a:buSzPts val="1467"/>
              <a:buFont typeface="NTR"/>
              <a:buNone/>
              <a:defRPr b="0" i="0" sz="14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None/>
              <a:defRPr b="0" i="0" sz="1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21"/>
          <p:cNvSpPr txBox="1"/>
          <p:nvPr>
            <p:ph idx="4" type="body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22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" name="Google Shape;50;p22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22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22"/>
          <p:cNvSpPr txBox="1"/>
          <p:nvPr>
            <p:ph idx="2" type="body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22"/>
          <p:cNvSpPr txBox="1"/>
          <p:nvPr>
            <p:ph idx="3" type="body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23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" name="Google Shape;56;p23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" name="Google Shape;57;p23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23"/>
          <p:cNvSpPr txBox="1"/>
          <p:nvPr>
            <p:ph idx="2" type="body"/>
          </p:nvPr>
        </p:nvSpPr>
        <p:spPr>
          <a:xfrm>
            <a:off x="264584" y="862676"/>
            <a:ext cx="3471333" cy="795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53"/>
              </a:spcBef>
              <a:spcAft>
                <a:spcPts val="0"/>
              </a:spcAft>
              <a:buClr>
                <a:srgbClr val="E46102"/>
              </a:buClr>
              <a:buSzPts val="4267"/>
              <a:buFont typeface="Arial"/>
              <a:buNone/>
              <a:defRPr b="1" i="0" sz="4267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23"/>
          <p:cNvSpPr txBox="1"/>
          <p:nvPr>
            <p:ph idx="3" type="body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23"/>
          <p:cNvSpPr txBox="1"/>
          <p:nvPr>
            <p:ph idx="4" type="body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" showMasterSp="0">
  <p:cSld name="Transi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24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3" name="Google Shape;63;p24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24"/>
          <p:cNvSpPr txBox="1"/>
          <p:nvPr>
            <p:ph idx="2" type="body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5333"/>
              <a:buFont typeface="Arial"/>
              <a:buNone/>
              <a:defRPr b="1" i="0" sz="5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66" name="Google Shape;66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 type="title">
  <p:cSld name="TITL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b="0" i="0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2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25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25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5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6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|  </a:t>
            </a:r>
            <a:fld id="{00000000-1234-1234-1234-123412341234}" type="slidenum">
              <a:rPr b="0" i="0" lang="en-US" sz="1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1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8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89973" y="306146"/>
            <a:ext cx="2218339" cy="13228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"/>
          <p:cNvSpPr txBox="1"/>
          <p:nvPr>
            <p:ph idx="1" type="body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rPr lang="en-US"/>
              <a:t>STEM and Industrial Engineering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rPr lang="en-US"/>
              <a:t>Toyota Production Systems Lab</a:t>
            </a:r>
            <a:endParaRPr/>
          </a:p>
          <a:p>
            <a:pPr indent="0" lvl="0" marL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t/>
            </a:r>
            <a:endParaRPr/>
          </a:p>
        </p:txBody>
      </p:sp>
      <p:sp>
        <p:nvSpPr>
          <p:cNvPr id="78" name="Google Shape;78;p1"/>
          <p:cNvSpPr txBox="1"/>
          <p:nvPr>
            <p:ph idx="2" type="body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rgbClr val="F76902"/>
              </a:buClr>
              <a:buSzPts val="2600"/>
              <a:buNone/>
            </a:pPr>
            <a:r>
              <a:rPr lang="en-US">
                <a:solidFill>
                  <a:srgbClr val="F76902"/>
                </a:solidFill>
              </a:rPr>
              <a:t>Project Management &amp; Leadership</a:t>
            </a:r>
            <a:endParaRPr/>
          </a:p>
          <a:p>
            <a:pPr indent="0" lvl="0" marL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t/>
            </a:r>
            <a:endParaRPr/>
          </a:p>
        </p:txBody>
      </p:sp>
      <p:sp>
        <p:nvSpPr>
          <p:cNvPr id="79" name="Google Shape;79;p1"/>
          <p:cNvSpPr txBox="1"/>
          <p:nvPr>
            <p:ph idx="4" type="body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</a:pPr>
            <a:r>
              <a:rPr lang="en-US"/>
              <a:t>Project Methods- Waterfall and Agile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How Can You Use it?</a:t>
            </a:r>
            <a:endParaRPr/>
          </a:p>
        </p:txBody>
      </p:sp>
      <p:sp>
        <p:nvSpPr>
          <p:cNvPr id="135" name="Google Shape;135;p10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Let’s use an example: Getting a 100 on a math test</a:t>
            </a:r>
            <a:endParaRPr/>
          </a:p>
          <a:p>
            <a:pPr indent="-304792" lvl="0" marL="304792" rtl="0" algn="l">
              <a:spcBef>
                <a:spcPts val="5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i="0" lang="en-US" sz="22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Requirements:</a:t>
            </a:r>
            <a:endParaRPr b="1" i="0" sz="2200" u="none" strike="noStrike">
              <a:solidFill>
                <a:srgbClr val="E46102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en-US" sz="18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There is a math test next week and you aren’t prepared at all, so you have to study.</a:t>
            </a:r>
            <a:endParaRPr b="0" i="0" sz="1800" u="none" strike="noStrike">
              <a:solidFill>
                <a:srgbClr val="E4610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i="0" lang="en-US" sz="22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Design:</a:t>
            </a:r>
            <a:endParaRPr b="1" i="0" sz="2200" u="none" strike="noStrike">
              <a:solidFill>
                <a:srgbClr val="E46102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Here, you’ll make flashcards or get practice problems to study.</a:t>
            </a:r>
            <a:endParaRPr b="0" i="0" sz="1800" u="none" strike="noStrike">
              <a:solidFill>
                <a:srgbClr val="E4610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i="0" lang="en-US" sz="22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Implementation:</a:t>
            </a:r>
            <a:endParaRPr b="1" i="0" sz="2200" u="none" strike="noStrike">
              <a:solidFill>
                <a:srgbClr val="E46102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this phase, you will study using the tools that you have and prepare yourself</a:t>
            </a:r>
            <a:endParaRPr b="0" i="0" sz="1800" u="none" strike="noStrike">
              <a:solidFill>
                <a:srgbClr val="E4610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i="0" lang="en-US" sz="22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Verification:</a:t>
            </a:r>
            <a:endParaRPr b="1" i="0" sz="2200" u="none" strike="noStrike">
              <a:solidFill>
                <a:srgbClr val="E46102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is when you make sure you know the material and take the test</a:t>
            </a:r>
            <a:endParaRPr b="0" i="0" sz="1800" u="none" strike="noStrike">
              <a:solidFill>
                <a:srgbClr val="E4610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792" lvl="0" marL="304792" rtl="0" algn="l">
              <a:spcBef>
                <a:spcPts val="440"/>
              </a:spcBef>
              <a:spcAft>
                <a:spcPts val="0"/>
              </a:spcAft>
              <a:buClr>
                <a:srgbClr val="E46102"/>
              </a:buClr>
              <a:buSzPts val="2200"/>
              <a:buFont typeface="Noto Sans Symbols"/>
              <a:buChar char="▪"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Maintenance:</a:t>
            </a:r>
            <a:endParaRPr/>
          </a:p>
          <a:p>
            <a:pPr indent="-304791" lvl="1" marL="609585" rtl="0" algn="l">
              <a:spcBef>
                <a:spcPts val="333"/>
              </a:spcBef>
              <a:spcAft>
                <a:spcPts val="0"/>
              </a:spcAft>
              <a:buSzPts val="1667"/>
              <a:buChar char="•"/>
            </a:pPr>
            <a:r>
              <a:rPr lang="en-US" sz="16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After the test, you might practice what you learned in class to keep it fresh, or make your skills even better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Limitations of Waterfall</a:t>
            </a:r>
            <a:endParaRPr/>
          </a:p>
        </p:txBody>
      </p:sp>
      <p:sp>
        <p:nvSpPr>
          <p:cNvPr id="141" name="Google Shape;141;p11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 studied for the math test in the last example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if you get there, and the test isn’t what you studied for?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In waterfall, once you get the requirements, you don’t check back to make sure you’re working on the right thing until you get to the end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This means if you make a mistake in the beginning, you won’t know until it’s too late!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In this case, Agile could be used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Agile</a:t>
            </a:r>
            <a:endParaRPr/>
          </a:p>
        </p:txBody>
      </p:sp>
      <p:sp>
        <p:nvSpPr>
          <p:cNvPr id="147" name="Google Shape;147;p12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Agile is an </a:t>
            </a:r>
            <a:r>
              <a:rPr lang="en-US">
                <a:solidFill>
                  <a:schemeClr val="dk2"/>
                </a:solidFill>
              </a:rPr>
              <a:t>iterative</a:t>
            </a:r>
            <a:r>
              <a:rPr lang="en-US"/>
              <a:t> process that checks progress and adds on requirements slowly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Project progress is checked with the customer frequently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In the example, with Agile, you would make some flashcards and ask the teacher if you are studying the right way.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Once he/she says yes, you would start studying.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You might even check with them again to make sure you’re getting the right answers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Benefits of Agile</a:t>
            </a:r>
            <a:endParaRPr/>
          </a:p>
        </p:txBody>
      </p:sp>
      <p:sp>
        <p:nvSpPr>
          <p:cNvPr id="153" name="Google Shape;153;p13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Agile is more </a:t>
            </a:r>
            <a:r>
              <a:rPr lang="en-US">
                <a:solidFill>
                  <a:schemeClr val="dk2"/>
                </a:solidFill>
              </a:rPr>
              <a:t>flexible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This means if changes are made, it’s easier to adjust to them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 customer can tell you how to make changes from where you currently are in the process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This is like how you check in with your teacher when you’re doing projects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Waterfall Vs. Agile</a:t>
            </a:r>
            <a:endParaRPr/>
          </a:p>
        </p:txBody>
      </p:sp>
      <p:sp>
        <p:nvSpPr>
          <p:cNvPr id="159" name="Google Shape;159;p14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Activity: Which would be better for each scenario?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Fill out the associated worksheet named “</a:t>
            </a:r>
            <a:r>
              <a:rPr lang="en-US"/>
              <a:t>ProjMan_6-8_Waterfall&amp;Agile</a:t>
            </a:r>
            <a:r>
              <a:rPr lang="en-US"/>
              <a:t>”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"/>
          <p:cNvSpPr txBox="1"/>
          <p:nvPr>
            <p:ph idx="1" type="body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</a:pPr>
            <a:r>
              <a:rPr lang="en-US"/>
              <a:t>Thank you!</a:t>
            </a:r>
            <a:endParaRPr/>
          </a:p>
        </p:txBody>
      </p:sp>
      <p:pic>
        <p:nvPicPr>
          <p:cNvPr id="165" name="Google Shape;16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89681" y="951013"/>
            <a:ext cx="4412638" cy="3307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What does it mean to plan?</a:t>
            </a:r>
            <a:endParaRPr/>
          </a:p>
        </p:txBody>
      </p:sp>
      <p:sp>
        <p:nvSpPr>
          <p:cNvPr id="85" name="Google Shape;85;p2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Planning is laying out what you are going to do, before you do it. How it will be done is also important!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It’s very helpful with big, important tasks but it helps a lot with small ones too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Who uses Planning?</a:t>
            </a:r>
            <a:endParaRPr/>
          </a:p>
        </p:txBody>
      </p:sp>
      <p:sp>
        <p:nvSpPr>
          <p:cNvPr id="91" name="Google Shape;91;p3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Everyone uses planning!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Your friends, parents, and even your teachers use planning almost daily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Can you think of any times you use it?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The next slides have some examples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How You Might Use Planning</a:t>
            </a:r>
            <a:endParaRPr/>
          </a:p>
        </p:txBody>
      </p:sp>
      <p:sp>
        <p:nvSpPr>
          <p:cNvPr id="97" name="Google Shape;97;p4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 know that feeling when you’re at school and you really want to play a game with your friends. You want to reach your goal, and you plan out what you need to do first.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In this situation, your goal is to play games with friends.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>
                <a:solidFill>
                  <a:srgbClr val="FF0000"/>
                </a:solidFill>
              </a:rPr>
              <a:t>First</a:t>
            </a:r>
            <a:r>
              <a:rPr lang="en-US"/>
              <a:t> you have to get home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>
                <a:solidFill>
                  <a:srgbClr val="FF0000"/>
                </a:solidFill>
              </a:rPr>
              <a:t>Next</a:t>
            </a:r>
            <a:r>
              <a:rPr lang="en-US"/>
              <a:t> you have to finish your homework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>
                <a:solidFill>
                  <a:srgbClr val="FF0000"/>
                </a:solidFill>
              </a:rPr>
              <a:t>Then</a:t>
            </a:r>
            <a:r>
              <a:rPr lang="en-US"/>
              <a:t> you reach your goal!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  <p:pic>
        <p:nvPicPr>
          <p:cNvPr descr="Amazon.com: 2020 HP 15 15.6&quot; HD Touchscreen Premium Laptop - 10th Gen Intel  Core i5-1035G1, 16GB DDR4, 512GB SSD, USB Type-C, HDMI, Windows 10 - Silver  W: Computers &amp; Accessories" id="98" name="Google Shape;9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44025" y="5099448"/>
            <a:ext cx="2847975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How Your Parents Use Planning</a:t>
            </a:r>
            <a:endParaRPr/>
          </a:p>
        </p:txBody>
      </p:sp>
      <p:sp>
        <p:nvSpPr>
          <p:cNvPr id="104" name="Google Shape;104;p5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You’ve probably noticed, but your parents are usually pretty busy (even busier than you)!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Planning helps adults organize their week, so they don’t fall behind or forget about anything.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If they plan their week, they can make time for dropping you off at practice, getting groceries, and relaxing for a few minutes.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Why is planning so important?</a:t>
            </a:r>
            <a:endParaRPr/>
          </a:p>
        </p:txBody>
      </p:sp>
      <p:sp>
        <p:nvSpPr>
          <p:cNvPr id="110" name="Google Shape;110;p6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Planning things out </a:t>
            </a:r>
            <a:r>
              <a:rPr lang="en-US">
                <a:solidFill>
                  <a:srgbClr val="FF0000"/>
                </a:solidFill>
              </a:rPr>
              <a:t>saves</a:t>
            </a:r>
            <a:r>
              <a:rPr lang="en-US"/>
              <a:t> so much </a:t>
            </a:r>
            <a:r>
              <a:rPr lang="en-US">
                <a:solidFill>
                  <a:srgbClr val="FF0000"/>
                </a:solidFill>
              </a:rPr>
              <a:t>time</a:t>
            </a:r>
            <a:r>
              <a:rPr lang="en-US"/>
              <a:t>!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If you try to do everything </a:t>
            </a:r>
            <a:r>
              <a:rPr lang="en-US">
                <a:solidFill>
                  <a:srgbClr val="FF0000"/>
                </a:solidFill>
              </a:rPr>
              <a:t>without</a:t>
            </a:r>
            <a:r>
              <a:rPr lang="en-US"/>
              <a:t> planning, you’ll be way more </a:t>
            </a:r>
            <a:r>
              <a:rPr lang="en-US">
                <a:solidFill>
                  <a:srgbClr val="FF0000"/>
                </a:solidFill>
              </a:rPr>
              <a:t>stressed out</a:t>
            </a:r>
            <a:r>
              <a:rPr lang="en-US"/>
              <a:t>. 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Think about this: What would happen if you started working on a school project before you knew all the details?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There’s a chance that you did the project wrong and have to start over!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How planning is used</a:t>
            </a:r>
            <a:endParaRPr/>
          </a:p>
        </p:txBody>
      </p:sp>
      <p:sp>
        <p:nvSpPr>
          <p:cNvPr id="116" name="Google Shape;116;p7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With projects, planning becomes very important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If you plan properly, you set yourself up to succeed in the end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 Projects often have many moving parts, and there are different methods that are used to help reach the end goal. We’ll cover 2 of them.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The Waterfall Method</a:t>
            </a:r>
            <a:endParaRPr/>
          </a:p>
        </p:txBody>
      </p:sp>
      <p:sp>
        <p:nvSpPr>
          <p:cNvPr id="122" name="Google Shape;122;p8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What is the Waterfall Method?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It’s a type of methodology that is used for </a:t>
            </a:r>
            <a:r>
              <a:rPr lang="en-US">
                <a:solidFill>
                  <a:srgbClr val="FF0000"/>
                </a:solidFill>
              </a:rPr>
              <a:t>projects </a:t>
            </a:r>
            <a:r>
              <a:rPr lang="en-US"/>
              <a:t>that usually have a rigid structure from start to finish.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The next task is dependent on the one before it being complete</a:t>
            </a:r>
            <a:endParaRPr/>
          </a:p>
          <a:p>
            <a:pPr indent="-304792" lvl="2" marL="914377" rtl="0" algn="l">
              <a:spcBef>
                <a:spcPts val="480"/>
              </a:spcBef>
              <a:spcAft>
                <a:spcPts val="0"/>
              </a:spcAft>
              <a:buSzPts val="2400"/>
              <a:buChar char="▪"/>
            </a:pPr>
            <a:r>
              <a:rPr lang="en-US"/>
              <a:t>Ex: A must be done before B can be started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It got its name because it has steps                                that flow down like a waterfall</a:t>
            </a:r>
            <a:endParaRPr/>
          </a:p>
        </p:txBody>
      </p:sp>
      <p:pic>
        <p:nvPicPr>
          <p:cNvPr descr="Free Waterfall Cliparts, Download Free Clip Art, Free Clip Art on Clipart  Library" id="123" name="Google Shape;12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0250" y="5076825"/>
            <a:ext cx="2571750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200"/>
              <a:buNone/>
            </a:pPr>
            <a:r>
              <a:rPr lang="en-US"/>
              <a:t>The 5 steps of Waterfall</a:t>
            </a:r>
            <a:endParaRPr/>
          </a:p>
        </p:txBody>
      </p:sp>
      <p:pic>
        <p:nvPicPr>
          <p:cNvPr id="129" name="Google Shape;12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76154" y="863428"/>
            <a:ext cx="5781814" cy="463990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2020-09-04T13:34:25Z</dcterms:created>
  <dc:creator>Alexandros Geronikos (RIT Student)</dc:creator>
</cp:coreProperties>
</file>