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gTFivlQLUhsuOR7xpipORhwHYm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DB678B-0975-446E-AA0C-9D7BE4E4027C}">
  <a:tblStyle styleId="{B8DB678B-0975-446E-AA0C-9D7BE4E4027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8836000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c8836000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8836000f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c8836000f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Question to fill in more blanks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	For 6-8, ask for continuation of cookie theme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	For 9-12, ask for new project, (topic on WS)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8836000f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c8836000f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question here for the issues / risks that they came up with previously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8876689e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c8876689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Question: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Which of these are a project?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836000f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c8836000f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Might archive this slide for a future module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8836000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c8836000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33a93872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c33a93872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>
            <a:off x="478924" y="242751"/>
            <a:ext cx="629933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-98380" y="2367271"/>
            <a:ext cx="1461356" cy="1927164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6"/>
          <p:cNvSpPr/>
          <p:nvPr/>
        </p:nvSpPr>
        <p:spPr>
          <a:xfrm>
            <a:off x="5491618" y="2943127"/>
            <a:ext cx="349089" cy="460361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"/>
          <p:cNvSpPr/>
          <p:nvPr/>
        </p:nvSpPr>
        <p:spPr>
          <a:xfrm>
            <a:off x="8154471" y="3418610"/>
            <a:ext cx="629932" cy="830723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/>
          <p:nvPr/>
        </p:nvSpPr>
        <p:spPr>
          <a:xfrm>
            <a:off x="7291797" y="308983"/>
            <a:ext cx="1859454" cy="2452155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6872" y="93473"/>
            <a:ext cx="521208" cy="16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/>
          <p:nvPr/>
        </p:nvSpPr>
        <p:spPr>
          <a:xfrm>
            <a:off x="1143" y="7060"/>
            <a:ext cx="9141600" cy="3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2420" y="80399"/>
            <a:ext cx="492553" cy="2462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3" type="body"/>
          </p:nvPr>
        </p:nvSpPr>
        <p:spPr>
          <a:xfrm>
            <a:off x="0" y="4149565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6"/>
          <p:cNvSpPr txBox="1"/>
          <p:nvPr>
            <p:ph idx="4" type="body"/>
          </p:nvPr>
        </p:nvSpPr>
        <p:spPr>
          <a:xfrm>
            <a:off x="754540" y="956788"/>
            <a:ext cx="76137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17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7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900"/>
              <a:buFont typeface="NTR"/>
              <a:buChar char="&gt;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18"/>
          <p:cNvCxnSpPr/>
          <p:nvPr/>
        </p:nvCxnSpPr>
        <p:spPr>
          <a:xfrm>
            <a:off x="204064" y="384370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8"/>
          <p:cNvCxnSpPr/>
          <p:nvPr/>
        </p:nvCxnSpPr>
        <p:spPr>
          <a:xfrm>
            <a:off x="2532476" y="384370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204065" y="740368"/>
            <a:ext cx="2705700" cy="33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610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4610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D95E00"/>
              </a:buClr>
              <a:buSzPts val="1400"/>
              <a:buFont typeface="NTR"/>
              <a:buChar char="&gt;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100"/>
              <a:buFont typeface="NTR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5E00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4" type="body"/>
          </p:nvPr>
        </p:nvSpPr>
        <p:spPr>
          <a:xfrm>
            <a:off x="0" y="4133850"/>
            <a:ext cx="9144000" cy="10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9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19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204064" y="647571"/>
            <a:ext cx="86925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20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20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692650" y="647769"/>
            <a:ext cx="42036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3" type="body"/>
          </p:nvPr>
        </p:nvSpPr>
        <p:spPr>
          <a:xfrm>
            <a:off x="204064" y="647571"/>
            <a:ext cx="42093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21"/>
          <p:cNvCxnSpPr/>
          <p:nvPr/>
        </p:nvCxnSpPr>
        <p:spPr>
          <a:xfrm>
            <a:off x="204064" y="384819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21"/>
          <p:cNvCxnSpPr/>
          <p:nvPr/>
        </p:nvCxnSpPr>
        <p:spPr>
          <a:xfrm>
            <a:off x="2532476" y="384819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1"/>
          <p:cNvSpPr txBox="1"/>
          <p:nvPr>
            <p:ph idx="2" type="body"/>
          </p:nvPr>
        </p:nvSpPr>
        <p:spPr>
          <a:xfrm>
            <a:off x="198438" y="647007"/>
            <a:ext cx="26034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3" type="body"/>
          </p:nvPr>
        </p:nvSpPr>
        <p:spPr>
          <a:xfrm>
            <a:off x="198438" y="1405005"/>
            <a:ext cx="2603400" cy="2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4" type="body"/>
          </p:nvPr>
        </p:nvSpPr>
        <p:spPr>
          <a:xfrm>
            <a:off x="3000376" y="647769"/>
            <a:ext cx="5895900" cy="3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2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22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204064" y="2990850"/>
            <a:ext cx="869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/>
          <p:nvPr/>
        </p:nvSpPr>
        <p:spPr>
          <a:xfrm>
            <a:off x="0" y="0"/>
            <a:ext cx="9141600" cy="51435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23"/>
          <p:cNvCxnSpPr/>
          <p:nvPr/>
        </p:nvCxnSpPr>
        <p:spPr>
          <a:xfrm>
            <a:off x="204064" y="384818"/>
            <a:ext cx="20061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23"/>
          <p:cNvCxnSpPr/>
          <p:nvPr/>
        </p:nvCxnSpPr>
        <p:spPr>
          <a:xfrm>
            <a:off x="2532476" y="384818"/>
            <a:ext cx="6364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204064" y="3194050"/>
            <a:ext cx="86925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0" y="4133851"/>
            <a:ext cx="9144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3281" y="113944"/>
            <a:ext cx="468232" cy="234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 txBox="1"/>
          <p:nvPr/>
        </p:nvSpPr>
        <p:spPr>
          <a:xfrm>
            <a:off x="8027534" y="193157"/>
            <a:ext cx="930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92479" y="229609"/>
            <a:ext cx="1663755" cy="992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idx="4" type="body"/>
          </p:nvPr>
        </p:nvSpPr>
        <p:spPr>
          <a:xfrm>
            <a:off x="455275" y="1057325"/>
            <a:ext cx="69513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5400"/>
              <a:buNone/>
            </a:pPr>
            <a:r>
              <a:rPr lang="en"/>
              <a:t>Project Management Concepts</a:t>
            </a:r>
            <a:endParaRPr/>
          </a:p>
        </p:txBody>
      </p:sp>
      <p:sp>
        <p:nvSpPr>
          <p:cNvPr id="80" name="Google Shape;80;p1"/>
          <p:cNvSpPr txBox="1"/>
          <p:nvPr>
            <p:ph idx="1" type="body"/>
          </p:nvPr>
        </p:nvSpPr>
        <p:spPr>
          <a:xfrm>
            <a:off x="2008148" y="3287404"/>
            <a:ext cx="5793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Toyota Production Systems Lab</a:t>
            </a:r>
            <a:endParaRPr/>
          </a:p>
        </p:txBody>
      </p:sp>
      <p:sp>
        <p:nvSpPr>
          <p:cNvPr id="81" name="Google Shape;81;p1"/>
          <p:cNvSpPr txBox="1"/>
          <p:nvPr>
            <p:ph idx="2" type="body"/>
          </p:nvPr>
        </p:nvSpPr>
        <p:spPr>
          <a:xfrm>
            <a:off x="2008148" y="3670551"/>
            <a:ext cx="57930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Grade 9-12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8836000f7_0_6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Uncertainty</a:t>
            </a:r>
            <a:endParaRPr/>
          </a:p>
        </p:txBody>
      </p:sp>
      <p:sp>
        <p:nvSpPr>
          <p:cNvPr id="140" name="Google Shape;140;gc8836000f7_0_6"/>
          <p:cNvSpPr txBox="1"/>
          <p:nvPr>
            <p:ph idx="3" type="body"/>
          </p:nvPr>
        </p:nvSpPr>
        <p:spPr>
          <a:xfrm>
            <a:off x="204075" y="1308176"/>
            <a:ext cx="86925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How long will it take?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How will we do this?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Will we have everyone we need?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/>
              <a:t>Uncertainty is one of the reasons that a project is a project, and not “business as usual”. It cannot be eliminated, only minimized.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8836000f7_0_12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Minimize Risk</a:t>
            </a:r>
            <a:endParaRPr/>
          </a:p>
        </p:txBody>
      </p:sp>
      <p:sp>
        <p:nvSpPr>
          <p:cNvPr id="146" name="Google Shape;146;gc8836000f7_0_12"/>
          <p:cNvSpPr txBox="1"/>
          <p:nvPr>
            <p:ph idx="3" type="body"/>
          </p:nvPr>
        </p:nvSpPr>
        <p:spPr>
          <a:xfrm>
            <a:off x="204075" y="1308175"/>
            <a:ext cx="45348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 sz="2100"/>
              <a:t>Risk Prioritization matrix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" sz="2100"/>
              <a:t>Takes into account:</a:t>
            </a:r>
            <a:endParaRPr sz="21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Cause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Likelihood: how likely is the risk to happen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Severity: how bad would it be if it happened</a:t>
            </a:r>
            <a:endParaRPr sz="17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" sz="2100"/>
              <a:t>RPN = Likelihood x Severity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Just a relative number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Address higher RPN’s first</a:t>
            </a:r>
            <a:endParaRPr sz="2100"/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Aim to lower total RPN</a:t>
            </a:r>
            <a:endParaRPr sz="2100"/>
          </a:p>
        </p:txBody>
      </p:sp>
      <p:graphicFrame>
        <p:nvGraphicFramePr>
          <p:cNvPr id="147" name="Google Shape;147;gc8836000f7_0_12"/>
          <p:cNvGraphicFramePr/>
          <p:nvPr/>
        </p:nvGraphicFramePr>
        <p:xfrm>
          <a:off x="4511000" y="130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{B8DB678B-0975-446E-AA0C-9D7BE4E4027C}</a:tableStyleId>
              </a:tblPr>
              <a:tblGrid>
                <a:gridCol w="1390200"/>
                <a:gridCol w="892925"/>
                <a:gridCol w="856850"/>
                <a:gridCol w="694700"/>
                <a:gridCol w="725775"/>
              </a:tblGrid>
              <a:tr h="3657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Issues with getting to making a new kind of cookie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</a:tr>
              <a:tr h="40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Issue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Cause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Likelihood (1-10)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Severity</a:t>
                      </a:r>
                      <a:endParaRPr sz="1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(1-10)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RPN = LxS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Need to go to the store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Out of ingredients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7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3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21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Burn the cookies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Cooked too long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5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10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50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Cookies don't taste good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Bad recipe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3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5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15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chemeClr val="dk1"/>
                          </a:solidFill>
                        </a:rPr>
                        <a:t>Total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NA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NA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NA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86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8836000f7_0_39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Mitigating risk</a:t>
            </a:r>
            <a:endParaRPr/>
          </a:p>
        </p:txBody>
      </p:sp>
      <p:sp>
        <p:nvSpPr>
          <p:cNvPr id="153" name="Google Shape;153;gc8836000f7_0_39"/>
          <p:cNvSpPr txBox="1"/>
          <p:nvPr>
            <p:ph idx="3" type="body"/>
          </p:nvPr>
        </p:nvSpPr>
        <p:spPr>
          <a:xfrm>
            <a:off x="204075" y="1308175"/>
            <a:ext cx="6112800" cy="3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/>
              <a:t>Respond in one of four ways: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Avoid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Ex: avoid running out of ingredients by buying right before baking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Transfer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Mitigate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Ex: use a timer so the cookies don't burn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Accept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Ex: recipe is bad, won’t know until I try it</a:t>
            </a:r>
            <a:endParaRPr/>
          </a:p>
        </p:txBody>
      </p:sp>
      <p:pic>
        <p:nvPicPr>
          <p:cNvPr id="154" name="Google Shape;154;gc8836000f7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875" y="2186100"/>
            <a:ext cx="1779850" cy="17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7" name="Google Shape;87;p2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What is a project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Project Trade-offs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Minimizing / Mitigating Risk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Project Lifecycle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idx="2" type="body"/>
          </p:nvPr>
        </p:nvSpPr>
        <p:spPr>
          <a:xfrm>
            <a:off x="3252528" y="1305759"/>
            <a:ext cx="56439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/>
              <a:t>Accompanying worksheet</a:t>
            </a:r>
            <a:endParaRPr/>
          </a:p>
        </p:txBody>
      </p:sp>
      <p:sp>
        <p:nvSpPr>
          <p:cNvPr id="93" name="Google Shape;93;p3"/>
          <p:cNvSpPr txBox="1"/>
          <p:nvPr>
            <p:ph idx="3" type="body"/>
          </p:nvPr>
        </p:nvSpPr>
        <p:spPr>
          <a:xfrm>
            <a:off x="3246526" y="1920619"/>
            <a:ext cx="56499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Please follow along with the worksheet titled “ProjMan_</a:t>
            </a:r>
            <a:r>
              <a:rPr lang="en"/>
              <a:t>9-12_ConceptsWS</a:t>
            </a:r>
            <a:r>
              <a:rPr lang="en"/>
              <a:t>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"/>
              <a:t>Please answer question 1 before going to the next slide.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What is a Project?</a:t>
            </a:r>
            <a:endParaRPr/>
          </a:p>
        </p:txBody>
      </p:sp>
      <p:sp>
        <p:nvSpPr>
          <p:cNvPr id="99" name="Google Shape;99;p4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" sz="2800"/>
              <a:t>“A temporary endeavor undertaken to create a unique product, service, or result”</a:t>
            </a:r>
            <a:endParaRPr sz="2800"/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</p:txBody>
      </p:sp>
      <p:pic>
        <p:nvPicPr>
          <p:cNvPr id="100" name="Google Shape;10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514" y="2571751"/>
            <a:ext cx="3297402" cy="199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8876689e4_0_7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Project Characteristics</a:t>
            </a:r>
            <a:endParaRPr/>
          </a:p>
        </p:txBody>
      </p:sp>
      <p:sp>
        <p:nvSpPr>
          <p:cNvPr id="106" name="Google Shape;106;gc8876689e4_0_7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Has a goal / purpose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Has performance requirements (form, fit, function)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Has a defined scope, schedule, and end date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Has uniqueness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8836000f7_0_18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Lifecycle of a project</a:t>
            </a:r>
            <a:endParaRPr/>
          </a:p>
        </p:txBody>
      </p:sp>
      <p:sp>
        <p:nvSpPr>
          <p:cNvPr id="112" name="Google Shape;112;gc8836000f7_0_18"/>
          <p:cNvSpPr txBox="1"/>
          <p:nvPr>
            <p:ph idx="3" type="body"/>
          </p:nvPr>
        </p:nvSpPr>
        <p:spPr>
          <a:xfrm>
            <a:off x="204070" y="1308175"/>
            <a:ext cx="4888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Four Phases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Definition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Planning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Implementation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Delivery</a:t>
            </a:r>
            <a:endParaRPr/>
          </a:p>
        </p:txBody>
      </p:sp>
      <p:pic>
        <p:nvPicPr>
          <p:cNvPr id="113" name="Google Shape;113;gc8836000f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575" y="1628888"/>
            <a:ext cx="3633951" cy="21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8836000f7_0_0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Project Examples</a:t>
            </a:r>
            <a:endParaRPr/>
          </a:p>
        </p:txBody>
      </p:sp>
      <p:sp>
        <p:nvSpPr>
          <p:cNvPr id="119" name="Google Shape;119;gc8836000f7_0_0"/>
          <p:cNvSpPr txBox="1"/>
          <p:nvPr>
            <p:ph idx="3" type="body"/>
          </p:nvPr>
        </p:nvSpPr>
        <p:spPr>
          <a:xfrm>
            <a:off x="204077" y="1308175"/>
            <a:ext cx="63732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Are Projects: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Developing a vaccine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Designing a new car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Making a group presentation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Are not Projects: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Placing a weekly order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/>
              <a:t>Making lunch for yourself</a:t>
            </a:r>
            <a:endParaRPr/>
          </a:p>
        </p:txBody>
      </p:sp>
      <p:pic>
        <p:nvPicPr>
          <p:cNvPr id="120" name="Google Shape;120;gc8836000f7_0_0"/>
          <p:cNvPicPr preferRelativeResize="0"/>
          <p:nvPr/>
        </p:nvPicPr>
        <p:blipFill rotWithShape="1">
          <a:blip r:embed="rId3">
            <a:alphaModFix/>
          </a:blip>
          <a:srcRect b="0" l="0" r="50199" t="0"/>
          <a:stretch/>
        </p:blipFill>
        <p:spPr>
          <a:xfrm>
            <a:off x="4733249" y="1511850"/>
            <a:ext cx="942200" cy="9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c8836000f7_0_0"/>
          <p:cNvPicPr preferRelativeResize="0"/>
          <p:nvPr/>
        </p:nvPicPr>
        <p:blipFill rotWithShape="1">
          <a:blip r:embed="rId4">
            <a:alphaModFix/>
          </a:blip>
          <a:srcRect b="0" l="51004" r="0" t="0"/>
          <a:stretch/>
        </p:blipFill>
        <p:spPr>
          <a:xfrm>
            <a:off x="4722350" y="2772850"/>
            <a:ext cx="964000" cy="10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33a938724_0_1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Scope</a:t>
            </a:r>
            <a:endParaRPr/>
          </a:p>
        </p:txBody>
      </p:sp>
      <p:sp>
        <p:nvSpPr>
          <p:cNvPr id="127" name="Google Shape;127;gc33a938724_0_1"/>
          <p:cNvSpPr txBox="1"/>
          <p:nvPr>
            <p:ph idx="3" type="body"/>
          </p:nvPr>
        </p:nvSpPr>
        <p:spPr>
          <a:xfrm>
            <a:off x="204064" y="1308169"/>
            <a:ext cx="86925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</a:pPr>
            <a:r>
              <a:rPr lang="en" sz="2800"/>
              <a:t>Scale of the project</a:t>
            </a:r>
            <a:endParaRPr sz="2800"/>
          </a:p>
          <a:p>
            <a:pPr indent="-4064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What is the project going to accomplish?</a:t>
            </a:r>
            <a:endParaRPr sz="2800"/>
          </a:p>
          <a:p>
            <a:pPr indent="-4064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How long will it take?</a:t>
            </a:r>
            <a:endParaRPr sz="2800"/>
          </a:p>
          <a:p>
            <a:pPr indent="-4064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" sz="2800"/>
              <a:t>How much will it cost</a:t>
            </a:r>
            <a:r>
              <a:rPr lang="en" sz="2900"/>
              <a:t>?</a:t>
            </a:r>
            <a:endParaRPr sz="29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idx="2" type="body"/>
          </p:nvPr>
        </p:nvSpPr>
        <p:spPr>
          <a:xfrm>
            <a:off x="204064" y="718839"/>
            <a:ext cx="86925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"/>
              <a:t>Project Trade Offs</a:t>
            </a:r>
            <a:endParaRPr/>
          </a:p>
        </p:txBody>
      </p:sp>
      <p:sp>
        <p:nvSpPr>
          <p:cNvPr id="133" name="Google Shape;133;p5"/>
          <p:cNvSpPr txBox="1"/>
          <p:nvPr>
            <p:ph idx="3" type="body"/>
          </p:nvPr>
        </p:nvSpPr>
        <p:spPr>
          <a:xfrm>
            <a:off x="204071" y="1308175"/>
            <a:ext cx="5146200" cy="28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 sz="2200"/>
              <a:t>Pick 2 of time, quality, or cost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" sz="2200"/>
              <a:t>Also need to include Uncertainty / Risk</a:t>
            </a:r>
            <a:endParaRPr sz="2200"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291" y="1308175"/>
            <a:ext cx="3546283" cy="31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