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bjcvf3xYilxG3zHwPUeePhtay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B11945-7AF9-4C2B-B9F0-3C2BE098E09D}">
  <a:tblStyle styleId="{23B11945-7AF9-4C2B-B9F0-3C2BE098E0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6c2545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c86c2545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no help note on the WS for design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f78771f2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bf78771f2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question here for what method they would use various projects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6c25451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c86c25451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f78771f2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bf78771f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no help note on the WS for design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f78771f2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bf78771f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f78771f2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bf78771f2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478924" y="242751"/>
            <a:ext cx="629933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-98380" y="2367271"/>
            <a:ext cx="1461356" cy="1927164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5491618" y="2943127"/>
            <a:ext cx="349089" cy="460361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8154471" y="3418610"/>
            <a:ext cx="629932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7291797" y="308983"/>
            <a:ext cx="1859454" cy="2452155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6872" y="93473"/>
            <a:ext cx="521208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1143" y="7060"/>
            <a:ext cx="9141600" cy="3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420" y="80399"/>
            <a:ext cx="492553" cy="2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3" type="body"/>
          </p:nvPr>
        </p:nvSpPr>
        <p:spPr>
          <a:xfrm>
            <a:off x="0" y="4149565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17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7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900"/>
              <a:buFont typeface="NTR"/>
              <a:buChar char="&gt;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18"/>
          <p:cNvCxnSpPr/>
          <p:nvPr/>
        </p:nvCxnSpPr>
        <p:spPr>
          <a:xfrm>
            <a:off x="204064" y="384370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8"/>
          <p:cNvCxnSpPr/>
          <p:nvPr/>
        </p:nvCxnSpPr>
        <p:spPr>
          <a:xfrm>
            <a:off x="2532476" y="384370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204065" y="740368"/>
            <a:ext cx="27057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610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TR"/>
              <a:buChar char="&gt;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100"/>
              <a:buFont typeface="NTR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9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9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204064" y="647571"/>
            <a:ext cx="86925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0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20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692650" y="647769"/>
            <a:ext cx="42036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3" type="body"/>
          </p:nvPr>
        </p:nvSpPr>
        <p:spPr>
          <a:xfrm>
            <a:off x="204064" y="647571"/>
            <a:ext cx="42093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21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21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198438" y="647007"/>
            <a:ext cx="2603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3" type="body"/>
          </p:nvPr>
        </p:nvSpPr>
        <p:spPr>
          <a:xfrm>
            <a:off x="198438" y="1405005"/>
            <a:ext cx="2603400" cy="2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4" type="body"/>
          </p:nvPr>
        </p:nvSpPr>
        <p:spPr>
          <a:xfrm>
            <a:off x="3000376" y="647769"/>
            <a:ext cx="5895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2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2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204064" y="2990850"/>
            <a:ext cx="869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/>
          <p:nvPr/>
        </p:nvSpPr>
        <p:spPr>
          <a:xfrm>
            <a:off x="0" y="0"/>
            <a:ext cx="9141600" cy="51435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23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23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204064" y="3194050"/>
            <a:ext cx="8692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/>
          <p:nvPr/>
        </p:nvSpPr>
        <p:spPr>
          <a:xfrm>
            <a:off x="8027534" y="193157"/>
            <a:ext cx="930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479" y="229609"/>
            <a:ext cx="1663755" cy="992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idx="4" type="body"/>
          </p:nvPr>
        </p:nvSpPr>
        <p:spPr>
          <a:xfrm>
            <a:off x="754549" y="956800"/>
            <a:ext cx="66825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5400"/>
              <a:buNone/>
            </a:pPr>
            <a:r>
              <a:rPr lang="en"/>
              <a:t>Project Management Styles</a:t>
            </a:r>
            <a:endParaRPr/>
          </a:p>
        </p:txBody>
      </p:sp>
      <p:sp>
        <p:nvSpPr>
          <p:cNvPr id="80" name="Google Shape;80;p1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Toyota Production Systems Lab</a:t>
            </a:r>
            <a:endParaRPr/>
          </a:p>
        </p:txBody>
      </p:sp>
      <p:sp>
        <p:nvSpPr>
          <p:cNvPr id="81" name="Google Shape;81;p1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Grade 9-12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6c254513_0_10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Baking cookies with Agile</a:t>
            </a:r>
            <a:endParaRPr/>
          </a:p>
        </p:txBody>
      </p:sp>
      <p:sp>
        <p:nvSpPr>
          <p:cNvPr id="140" name="Google Shape;140;gc86c254513_0_10"/>
          <p:cNvSpPr txBox="1"/>
          <p:nvPr>
            <p:ph idx="3" type="body"/>
          </p:nvPr>
        </p:nvSpPr>
        <p:spPr>
          <a:xfrm>
            <a:off x="204075" y="1308175"/>
            <a:ext cx="8692500" cy="3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Initial Requirements: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We want some cookies next week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Design (1)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Choose a type of cookie, and ask the customer (your parents or siblings) if this is the direction they want to go in.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Design (2)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Use the process that you wrote out earlier, and present it to the customer for feedback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Revise and repeat until the customer is satisfied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f78771f2e_0_21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Pros and Cons</a:t>
            </a:r>
            <a:endParaRPr/>
          </a:p>
        </p:txBody>
      </p:sp>
      <p:graphicFrame>
        <p:nvGraphicFramePr>
          <p:cNvPr id="146" name="Google Shape;146;gbf78771f2e_0_21"/>
          <p:cNvGraphicFramePr/>
          <p:nvPr/>
        </p:nvGraphicFramePr>
        <p:xfrm>
          <a:off x="343075" y="136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{23B11945-7AF9-4C2B-B9F0-3C2BE098E09D}</a:tableStyleId>
              </a:tblPr>
              <a:tblGrid>
                <a:gridCol w="1809750"/>
                <a:gridCol w="1809750"/>
              </a:tblGrid>
              <a:tr h="4464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Waterfall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Pros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Cons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More predictable process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Less room for creativity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More focus on documentation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Can be costly, even for small projects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Very well defined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2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Google Shape;147;gbf78771f2e_0_21"/>
          <p:cNvGraphicFramePr/>
          <p:nvPr/>
        </p:nvGraphicFramePr>
        <p:xfrm>
          <a:off x="5277075" y="136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{23B11945-7AF9-4C2B-B9F0-3C2BE098E09D}</a:tableStyleId>
              </a:tblPr>
              <a:tblGrid>
                <a:gridCol w="1809750"/>
                <a:gridCol w="1809750"/>
              </a:tblGrid>
              <a:tr h="4464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/>
                        <a:t>Agile</a:t>
                      </a:r>
                      <a:endParaRPr b="1" sz="19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Pros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Cons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Very flexible process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Outcome and timeline are unpredictable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Faster time to market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Documentation is usually very light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More room for learning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Re-work is inevitable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42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7" name="Google Shape;87;p2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a Project?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Waterfall?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Waterfall activity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Agile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Agile vs Waterfall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/>
              <a:t>Accompanying worksheet</a:t>
            </a:r>
            <a:endParaRPr/>
          </a:p>
        </p:txBody>
      </p:sp>
      <p:sp>
        <p:nvSpPr>
          <p:cNvPr id="93" name="Google Shape;93;p3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Please follow along with the worksheet titled “</a:t>
            </a:r>
            <a:r>
              <a:rPr lang="en"/>
              <a:t>ProjMan_9-12_AgileWS</a:t>
            </a:r>
            <a:r>
              <a:rPr lang="en"/>
              <a:t>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a Project?</a:t>
            </a:r>
            <a:endParaRPr/>
          </a:p>
        </p:txBody>
      </p:sp>
      <p:sp>
        <p:nvSpPr>
          <p:cNvPr id="99" name="Google Shape;99;p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2800"/>
              <a:t>“A temporary endeavor undertaken to create a unique product, service, or result”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86c254513_0_1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Examples of projects</a:t>
            </a:r>
            <a:endParaRPr/>
          </a:p>
        </p:txBody>
      </p:sp>
      <p:sp>
        <p:nvSpPr>
          <p:cNvPr id="105" name="Google Shape;105;gc86c254513_0_17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Making a video game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Designing a new car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Making a bridge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Planning a vacation</a:t>
            </a:r>
            <a:endParaRPr/>
          </a:p>
        </p:txBody>
      </p:sp>
      <p:pic>
        <p:nvPicPr>
          <p:cNvPr id="106" name="Google Shape;106;gc86c254513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78" y="870003"/>
            <a:ext cx="3691125" cy="18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c86c254513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139" y="2778301"/>
            <a:ext cx="3297402" cy="19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Waterfall</a:t>
            </a:r>
            <a:endParaRPr/>
          </a:p>
        </p:txBody>
      </p:sp>
      <p:sp>
        <p:nvSpPr>
          <p:cNvPr id="113" name="Google Shape;113;p5"/>
          <p:cNvSpPr txBox="1"/>
          <p:nvPr>
            <p:ph idx="3" type="body"/>
          </p:nvPr>
        </p:nvSpPr>
        <p:spPr>
          <a:xfrm>
            <a:off x="204075" y="1308175"/>
            <a:ext cx="40230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Linear process going from initial requirements to delivery.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250" y="1401825"/>
            <a:ext cx="3683400" cy="29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f78771f2e_0_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Baking cookies with Waterfall</a:t>
            </a:r>
            <a:endParaRPr/>
          </a:p>
        </p:txBody>
      </p:sp>
      <p:sp>
        <p:nvSpPr>
          <p:cNvPr id="120" name="Google Shape;120;gbf78771f2e_0_6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Requirements: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We want some cookies next week</a:t>
            </a:r>
            <a:endParaRPr sz="18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Design: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Write out some of the steps that you will take to make the cookies, and how long you think they will take</a:t>
            </a:r>
            <a:endParaRPr sz="18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Implementation: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This is where you would bake the cookies (no need to do that here)</a:t>
            </a:r>
            <a:endParaRPr sz="18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Verification: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At this point, you have your cookies, and would give them to your parents or the customer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In this “Project”, there is no maintenance step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f78771f2e_0_11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could go wrong?</a:t>
            </a:r>
            <a:endParaRPr/>
          </a:p>
        </p:txBody>
      </p:sp>
      <p:sp>
        <p:nvSpPr>
          <p:cNvPr id="126" name="Google Shape;126;gbf78771f2e_0_11"/>
          <p:cNvSpPr txBox="1"/>
          <p:nvPr>
            <p:ph idx="3" type="body"/>
          </p:nvPr>
        </p:nvSpPr>
        <p:spPr>
          <a:xfrm>
            <a:off x="204075" y="1308175"/>
            <a:ext cx="53724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We were only told that the customer wanted cookies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What if they wanted a different kind?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We made the process ourselves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What if the customer already had a recipe, or was allergic to one of the ingredients?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In short, we only talked to the customer at the beginning and end of the process</a:t>
            </a:r>
            <a:endParaRPr/>
          </a:p>
        </p:txBody>
      </p:sp>
      <p:pic>
        <p:nvPicPr>
          <p:cNvPr id="127" name="Google Shape;127;gbf78771f2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3375" y="1784100"/>
            <a:ext cx="3027500" cy="23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f78771f2e_0_1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Agile?</a:t>
            </a:r>
            <a:endParaRPr/>
          </a:p>
        </p:txBody>
      </p:sp>
      <p:sp>
        <p:nvSpPr>
          <p:cNvPr id="133" name="Google Shape;133;gbf78771f2e_0_16"/>
          <p:cNvSpPr txBox="1"/>
          <p:nvPr>
            <p:ph idx="3" type="body"/>
          </p:nvPr>
        </p:nvSpPr>
        <p:spPr>
          <a:xfrm>
            <a:off x="204070" y="1308175"/>
            <a:ext cx="44136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Many smaller “cycles”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Slowly adding on features</a:t>
            </a:r>
            <a:endParaRPr sz="20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 a car, this may mean designing a basic model then adding to it over time</a:t>
            </a:r>
            <a:endParaRPr sz="16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Work more closely with the customer to build up the product</a:t>
            </a:r>
            <a:endParaRPr sz="2000"/>
          </a:p>
        </p:txBody>
      </p:sp>
      <p:pic>
        <p:nvPicPr>
          <p:cNvPr id="134" name="Google Shape;134;gbf78771f2e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7750" y="1570475"/>
            <a:ext cx="3075150" cy="28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